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3" r:id="rId2"/>
    <p:sldId id="259" r:id="rId3"/>
    <p:sldId id="260" r:id="rId4"/>
    <p:sldId id="257" r:id="rId5"/>
    <p:sldId id="258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826"/>
    <a:srgbClr val="B814BC"/>
    <a:srgbClr val="FFFF00"/>
    <a:srgbClr val="F6FBDD"/>
    <a:srgbClr val="04617B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619" autoAdjust="0"/>
    <p:restoredTop sz="86380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588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24732-83E9-4BA9-8B16-B8337E4F0BFF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33BD0-0AB9-4A50-A4F1-6B89FD9120E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</p:spTree>
  </p:cSld>
  <p:clrMapOvr>
    <a:masterClrMapping/>
  </p:clrMapOvr>
  <p:transition spd="med" advClick="0" advTm="5000">
    <p:dissolv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E7B746-03A2-44BE-8832-954ADDBBF17A}" type="datetimeFigureOut">
              <a:rPr lang="pl-PL" smtClean="0"/>
              <a:pPr/>
              <a:t>04.02.2025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732129-D605-4101-A0DA-5FD9DC1FE19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 advClick="0" advTm="5000">
    <p:dissolve/>
    <p:sndAc>
      <p:stSnd>
        <p:snd r:embed="rId13" name="camera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3880" cy="64294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		</a:t>
            </a:r>
            <a:r>
              <a:rPr lang="pl-PL" dirty="0">
                <a:solidFill>
                  <a:srgbClr val="FF0000"/>
                </a:solidFill>
                <a:effectLst/>
              </a:rPr>
              <a:t>Bezpieczni w sieci </a:t>
            </a:r>
          </a:p>
        </p:txBody>
      </p:sp>
      <p:sp>
        <p:nvSpPr>
          <p:cNvPr id="6" name="Objaśnienie w chmurce 5"/>
          <p:cNvSpPr/>
          <p:nvPr/>
        </p:nvSpPr>
        <p:spPr>
          <a:xfrm>
            <a:off x="4000496" y="1714488"/>
            <a:ext cx="4643470" cy="2643206"/>
          </a:xfrm>
          <a:prstGeom prst="cloudCallout">
            <a:avLst/>
          </a:prstGeom>
          <a:solidFill>
            <a:srgbClr val="FFFF00">
              <a:alpha val="50196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>
                <a:solidFill>
                  <a:schemeClr val="tx1"/>
                </a:solidFill>
                <a:latin typeface="AR BLANCA" pitchFamily="2" charset="0"/>
              </a:rPr>
              <a:t>Kacper Trybek </a:t>
            </a:r>
            <a:endParaRPr lang="pl-PL" sz="4000" dirty="0" smtClean="0">
              <a:solidFill>
                <a:schemeClr val="tx1"/>
              </a:solidFill>
              <a:latin typeface="AR BLANCA" pitchFamily="2" charset="0"/>
            </a:endParaRPr>
          </a:p>
          <a:p>
            <a:pPr algn="ctr"/>
            <a:r>
              <a:rPr lang="pl-PL" sz="4000" dirty="0" smtClean="0">
                <a:solidFill>
                  <a:schemeClr val="tx1"/>
                </a:solidFill>
                <a:latin typeface="AR BLANCA" pitchFamily="2" charset="0"/>
              </a:rPr>
              <a:t>kl</a:t>
            </a:r>
            <a:r>
              <a:rPr lang="pl-PL" sz="4000" dirty="0">
                <a:solidFill>
                  <a:schemeClr val="tx1"/>
                </a:solidFill>
                <a:latin typeface="AR BLANCA" pitchFamily="2" charset="0"/>
              </a:rPr>
              <a:t>. 6 c</a:t>
            </a:r>
          </a:p>
        </p:txBody>
      </p:sp>
      <p:pic>
        <p:nvPicPr>
          <p:cNvPr id="2050" name="Picture 2" descr="C:\Users\Trybson\Desktop\pobrany pli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786058"/>
            <a:ext cx="3214710" cy="3110301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2000240"/>
            <a:ext cx="2928958" cy="300039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00496" y="642918"/>
            <a:ext cx="4929222" cy="500066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solidFill>
                  <a:srgbClr val="C00000"/>
                </a:solidFill>
              </a:rPr>
              <a:t>  Odczucia </a:t>
            </a:r>
            <a:r>
              <a:rPr lang="pl-PL" dirty="0">
                <a:solidFill>
                  <a:srgbClr val="C00000"/>
                </a:solidFill>
              </a:rPr>
              <a:t>ofiar cyberprzemocy</a:t>
            </a:r>
          </a:p>
          <a:p>
            <a:pPr>
              <a:buNone/>
            </a:pPr>
            <a:r>
              <a:rPr lang="pl-PL" sz="2000" dirty="0">
                <a:solidFill>
                  <a:srgbClr val="C00000"/>
                </a:solidFill>
              </a:rPr>
              <a:t>Ofiary przemocy doznają negatywnych emocji:</a:t>
            </a:r>
          </a:p>
          <a:p>
            <a:pPr>
              <a:buFont typeface="Wingdings" pitchFamily="2" charset="2"/>
              <a:buChar char="§"/>
            </a:pPr>
            <a:r>
              <a:rPr lang="pl-PL" b="1" i="1" u="sng" dirty="0" smtClean="0">
                <a:solidFill>
                  <a:schemeClr val="accent4"/>
                </a:solidFill>
              </a:rPr>
              <a:t>strachu,</a:t>
            </a:r>
            <a:endParaRPr lang="pl-PL" b="1" i="1" u="sng" dirty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l-PL" b="1" i="1" u="sng" dirty="0" smtClean="0">
                <a:solidFill>
                  <a:schemeClr val="accent4"/>
                </a:solidFill>
              </a:rPr>
              <a:t>poczucia </a:t>
            </a:r>
            <a:r>
              <a:rPr lang="pl-PL" b="1" i="1" u="sng" dirty="0">
                <a:solidFill>
                  <a:schemeClr val="accent4"/>
                </a:solidFill>
              </a:rPr>
              <a:t>osaczenia,</a:t>
            </a:r>
          </a:p>
          <a:p>
            <a:pPr>
              <a:buFont typeface="Wingdings" pitchFamily="2" charset="2"/>
              <a:buChar char="§"/>
            </a:pPr>
            <a:r>
              <a:rPr lang="pl-PL" b="1" i="1" u="sng" dirty="0" smtClean="0">
                <a:solidFill>
                  <a:schemeClr val="accent4"/>
                </a:solidFill>
              </a:rPr>
              <a:t>przekonania </a:t>
            </a:r>
            <a:endParaRPr lang="pl-PL" b="1" i="1" u="sng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pl-PL" b="1" i="1" dirty="0">
                <a:solidFill>
                  <a:schemeClr val="accent4"/>
                </a:solidFill>
              </a:rPr>
              <a:t>  </a:t>
            </a:r>
            <a:r>
              <a:rPr lang="pl-PL" b="1" i="1" u="sng" dirty="0">
                <a:solidFill>
                  <a:schemeClr val="accent4"/>
                </a:solidFill>
              </a:rPr>
              <a:t>o odrzuceniu,</a:t>
            </a:r>
          </a:p>
          <a:p>
            <a:pPr>
              <a:buFont typeface="Wingdings" pitchFamily="2" charset="2"/>
              <a:buChar char="§"/>
            </a:pPr>
            <a:r>
              <a:rPr lang="pl-PL" b="1" i="1" u="sng" dirty="0" smtClean="0">
                <a:solidFill>
                  <a:schemeClr val="accent4"/>
                </a:solidFill>
              </a:rPr>
              <a:t>świadomości </a:t>
            </a:r>
            <a:r>
              <a:rPr lang="pl-PL" b="1" i="1" u="sng" dirty="0">
                <a:solidFill>
                  <a:schemeClr val="accent4"/>
                </a:solidFill>
              </a:rPr>
              <a:t>niesprawiedliwości.</a:t>
            </a:r>
          </a:p>
          <a:p>
            <a:pPr>
              <a:buFont typeface="Wingdings" pitchFamily="2" charset="2"/>
              <a:buChar char="§"/>
            </a:pPr>
            <a:endParaRPr lang="pl-PL" dirty="0">
              <a:solidFill>
                <a:srgbClr val="C00000"/>
              </a:solidFill>
            </a:endParaRPr>
          </a:p>
          <a:p>
            <a:pPr>
              <a:buNone/>
            </a:pPr>
            <a:endParaRPr lang="pl-PL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pl-PL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Trybson\Desktop\istockphoto-1131122825-612x6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85926"/>
            <a:ext cx="3143272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72132" y="2500306"/>
            <a:ext cx="2714644" cy="278608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5426402" cy="482747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sz="3600" b="1" dirty="0">
                <a:solidFill>
                  <a:srgbClr val="002060"/>
                </a:solidFill>
                <a:latin typeface="Algerian" pitchFamily="82" charset="0"/>
              </a:rPr>
              <a:t>Gdzie szukać pomocy </a:t>
            </a:r>
            <a:r>
              <a:rPr lang="pl-PL" sz="3600" b="1" dirty="0" smtClean="0">
                <a:solidFill>
                  <a:srgbClr val="002060"/>
                </a:solidFill>
                <a:latin typeface="Algerian" pitchFamily="82" charset="0"/>
              </a:rPr>
              <a:t>?</a:t>
            </a:r>
            <a:endParaRPr lang="pl-PL" sz="3600" b="1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pl-PL" sz="3600" b="1" dirty="0">
              <a:solidFill>
                <a:srgbClr val="002060"/>
              </a:solidFill>
              <a:latin typeface="Algerian" pitchFamily="82" charset="0"/>
            </a:endParaRPr>
          </a:p>
          <a:p>
            <a:pPr marL="742950" indent="-742950">
              <a:lnSpc>
                <a:spcPct val="150000"/>
              </a:lnSpc>
              <a:buFont typeface="Wingdings" pitchFamily="2" charset="2"/>
              <a:buChar char="q"/>
            </a:pPr>
            <a:r>
              <a:rPr lang="pl-PL" sz="2000" dirty="0">
                <a:solidFill>
                  <a:srgbClr val="002060"/>
                </a:solidFill>
              </a:rPr>
              <a:t>u zaufanej osoby dorosłej (rodzica, nauczyciela)</a:t>
            </a:r>
          </a:p>
          <a:p>
            <a:pPr marL="742950" indent="-742950">
              <a:lnSpc>
                <a:spcPct val="150000"/>
              </a:lnSpc>
              <a:buFont typeface="Wingdings" pitchFamily="2" charset="2"/>
              <a:buChar char="q"/>
            </a:pPr>
            <a:r>
              <a:rPr lang="pl-PL" sz="2000" dirty="0">
                <a:solidFill>
                  <a:srgbClr val="002060"/>
                </a:solidFill>
              </a:rPr>
              <a:t>Fundacja Dzieci Niczyje</a:t>
            </a:r>
          </a:p>
          <a:p>
            <a:pPr marL="742950" indent="-742950">
              <a:lnSpc>
                <a:spcPct val="150000"/>
              </a:lnSpc>
              <a:buFont typeface="Wingdings" pitchFamily="2" charset="2"/>
              <a:buChar char="q"/>
            </a:pPr>
            <a:r>
              <a:rPr lang="pl-PL" sz="2000" dirty="0">
                <a:solidFill>
                  <a:srgbClr val="002060"/>
                </a:solidFill>
              </a:rPr>
              <a:t>„Dziecko w Sieci”- kampania społeczna</a:t>
            </a:r>
          </a:p>
          <a:p>
            <a:pPr marL="742950" indent="-742950">
              <a:lnSpc>
                <a:spcPct val="150000"/>
              </a:lnSpc>
              <a:buFont typeface="Wingdings" pitchFamily="2" charset="2"/>
              <a:buChar char="q"/>
            </a:pPr>
            <a:r>
              <a:rPr lang="pl-PL" sz="2000" dirty="0">
                <a:solidFill>
                  <a:srgbClr val="002060"/>
                </a:solidFill>
              </a:rPr>
              <a:t>„</a:t>
            </a:r>
            <a:r>
              <a:rPr lang="pl-PL" sz="2000" dirty="0" err="1">
                <a:solidFill>
                  <a:srgbClr val="002060"/>
                </a:solidFill>
              </a:rPr>
              <a:t>Sieciaki</a:t>
            </a:r>
            <a:r>
              <a:rPr lang="pl-PL" sz="2000" dirty="0">
                <a:solidFill>
                  <a:srgbClr val="002060"/>
                </a:solidFill>
              </a:rPr>
              <a:t>”- projekt edukacyjny</a:t>
            </a:r>
          </a:p>
          <a:p>
            <a:pPr marL="742950" indent="-742950">
              <a:lnSpc>
                <a:spcPct val="150000"/>
              </a:lnSpc>
              <a:buFont typeface="Wingdings" pitchFamily="2" charset="2"/>
              <a:buChar char="q"/>
            </a:pPr>
            <a:r>
              <a:rPr lang="pl-PL" sz="2000" dirty="0" err="1">
                <a:solidFill>
                  <a:srgbClr val="002060"/>
                </a:solidFill>
              </a:rPr>
              <a:t>helpline.org.pl</a:t>
            </a:r>
            <a:endParaRPr lang="pl-PL" sz="2000" dirty="0">
              <a:solidFill>
                <a:srgbClr val="002060"/>
              </a:solidFill>
            </a:endParaRPr>
          </a:p>
          <a:p>
            <a:pPr marL="742950" indent="-742950" algn="ctr">
              <a:lnSpc>
                <a:spcPct val="150000"/>
              </a:lnSpc>
              <a:buFont typeface="Wingdings" pitchFamily="2" charset="2"/>
              <a:buChar char="q"/>
            </a:pPr>
            <a:endParaRPr lang="pl-PL" sz="2000" dirty="0">
              <a:solidFill>
                <a:srgbClr val="002060"/>
              </a:solidFill>
              <a:latin typeface="Algerian" pitchFamily="82" charset="0"/>
            </a:endParaRPr>
          </a:p>
          <a:p>
            <a:pPr marL="742950" indent="-742950" algn="ctr">
              <a:buFont typeface="Wingdings" pitchFamily="2" charset="2"/>
              <a:buChar char="q"/>
            </a:pPr>
            <a:endParaRPr lang="pl-PL" sz="36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2050" name="Picture 2" descr="C:\Users\Trybson\Desktop\pobrany plik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357430"/>
            <a:ext cx="3000396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39448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Zapamiętaj ! Nie </a:t>
            </a:r>
            <a:r>
              <a:rPr lang="pl-PL" dirty="0" err="1"/>
              <a:t>hejtuj</a:t>
            </a:r>
            <a:r>
              <a:rPr lang="pl-PL" dirty="0"/>
              <a:t>!</a:t>
            </a:r>
            <a:br>
              <a:rPr lang="pl-PL" dirty="0"/>
            </a:br>
            <a:r>
              <a:rPr lang="pl-PL" dirty="0"/>
              <a:t>Szanuj!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22376" y="2643182"/>
            <a:ext cx="7772400" cy="3286148"/>
          </a:xfrm>
        </p:spPr>
        <p:txBody>
          <a:bodyPr>
            <a:normAutofit/>
          </a:bodyPr>
          <a:lstStyle/>
          <a:p>
            <a:pPr algn="ctr"/>
            <a:endParaRPr lang="pl-PL" sz="2400" dirty="0">
              <a:solidFill>
                <a:srgbClr val="FF0000"/>
              </a:solidFill>
            </a:endParaRPr>
          </a:p>
          <a:p>
            <a:pPr algn="ctr"/>
            <a:endParaRPr lang="pl-PL" sz="2400" dirty="0">
              <a:solidFill>
                <a:srgbClr val="FF0000"/>
              </a:solidFill>
            </a:endParaRPr>
          </a:p>
          <a:p>
            <a:pPr algn="ctr"/>
            <a:endParaRPr lang="pl-PL" sz="2400" dirty="0">
              <a:solidFill>
                <a:srgbClr val="FF0000"/>
              </a:solidFill>
            </a:endParaRPr>
          </a:p>
        </p:txBody>
      </p:sp>
      <p:sp>
        <p:nvSpPr>
          <p:cNvPr id="4" name="Objaśnienie prostokątne 3"/>
          <p:cNvSpPr/>
          <p:nvPr/>
        </p:nvSpPr>
        <p:spPr>
          <a:xfrm>
            <a:off x="5214942" y="2357430"/>
            <a:ext cx="3271854" cy="3071834"/>
          </a:xfrm>
          <a:prstGeom prst="wedgeRectCallou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FF0000"/>
                </a:solidFill>
              </a:rPr>
              <a:t>Traktuj innych tak, jak sam chcesz być traktowany! </a:t>
            </a:r>
          </a:p>
        </p:txBody>
      </p:sp>
      <p:pic>
        <p:nvPicPr>
          <p:cNvPr id="3074" name="Picture 2" descr="C:\Users\Trybson\Desktop\pobrany plik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2643182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357158" y="785794"/>
            <a:ext cx="7772400" cy="1428760"/>
          </a:xfrm>
        </p:spPr>
        <p:txBody>
          <a:bodyPr/>
          <a:lstStyle/>
          <a:p>
            <a:pPr algn="ctr"/>
            <a:r>
              <a:rPr lang="pl-PL" dirty="0"/>
              <a:t>Koniec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7772400" cy="1914532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solidFill>
                  <a:schemeClr val="tx1"/>
                </a:solidFill>
              </a:rPr>
              <a:t>Źródła:</a:t>
            </a:r>
          </a:p>
          <a:p>
            <a:pPr algn="l"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Zdjęcia, definicje – </a:t>
            </a:r>
            <a:r>
              <a:rPr lang="pl-PL" dirty="0" err="1">
                <a:solidFill>
                  <a:schemeClr val="tx1"/>
                </a:solidFill>
              </a:rPr>
              <a:t>internet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l-PL" dirty="0" err="1">
                <a:solidFill>
                  <a:schemeClr val="tx1"/>
                </a:solidFill>
              </a:rPr>
              <a:t>edukator.pl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l-PL" dirty="0" err="1">
                <a:solidFill>
                  <a:schemeClr val="tx1"/>
                </a:solidFill>
              </a:rPr>
              <a:t>www.saferinternetday.org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00034" y="478632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l-PL" b="0" i="1" dirty="0">
                <a:solidFill>
                  <a:srgbClr val="002060"/>
                </a:solidFill>
              </a:rPr>
              <a:t>Pisz z zaufanymi osobami, gdyż nie wiesz na kogo możesz trafić </a:t>
            </a:r>
            <a:r>
              <a:rPr lang="pl-PL" b="0" i="1" dirty="0" smtClean="0">
                <a:solidFill>
                  <a:srgbClr val="002060"/>
                </a:solidFill>
              </a:rPr>
              <a:t>!</a:t>
            </a:r>
            <a:endParaRPr lang="pl-PL" b="0" i="1" dirty="0">
              <a:solidFill>
                <a:srgbClr val="00206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4572000" y="642918"/>
            <a:ext cx="3672408" cy="401021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4200" b="1" dirty="0">
                <a:solidFill>
                  <a:srgbClr val="00B050"/>
                </a:solidFill>
              </a:rPr>
              <a:t>  Internet </a:t>
            </a:r>
            <a:r>
              <a:rPr lang="pl-PL" dirty="0"/>
              <a:t>to światowa sieć komputerowa, łącząca ze sobą komputery na wszystkich kontynentach. Komputer podłączony do sieci </a:t>
            </a:r>
            <a:r>
              <a:rPr lang="pl-PL" dirty="0" smtClean="0"/>
              <a:t>umożliwia: </a:t>
            </a:r>
            <a:r>
              <a:rPr lang="pl-PL" dirty="0"/>
              <a:t>szybki i łatwy dostęp do informacji, przesyłanie wiadomości za pomocą poczty elektronicznej, wymianę informacji </a:t>
            </a:r>
          </a:p>
          <a:p>
            <a:pPr>
              <a:buNone/>
            </a:pPr>
            <a:r>
              <a:rPr lang="pl-PL" dirty="0"/>
              <a:t>	w grupach zainteresowań.</a:t>
            </a:r>
          </a:p>
        </p:txBody>
      </p:sp>
      <p:pic>
        <p:nvPicPr>
          <p:cNvPr id="4098" name="Picture 2" descr="C:\Users\Trybson\Desktop\pobrany pli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785794"/>
            <a:ext cx="4143404" cy="350046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1051560"/>
          </a:xfrm>
        </p:spPr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Uważaj, </a:t>
            </a:r>
            <a:r>
              <a:rPr lang="pl-PL" dirty="0"/>
              <a:t>gdzie wchodzisz 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4071966" cy="387247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pl-PL" sz="6900" dirty="0">
                <a:solidFill>
                  <a:srgbClr val="B814BC"/>
                </a:solidFill>
                <a:latin typeface="AR CENA" pitchFamily="2" charset="0"/>
              </a:rPr>
              <a:t>Internet</a:t>
            </a:r>
            <a:r>
              <a:rPr lang="pl-PL" sz="3100" dirty="0">
                <a:latin typeface="AR CENA" pitchFamily="2" charset="0"/>
              </a:rPr>
              <a:t> to ogromna sieć łącząca komputery na całym świecie. Dzięki niej osoby korzystające </a:t>
            </a:r>
            <a:r>
              <a:rPr lang="pl-PL" sz="3100" dirty="0" smtClean="0">
                <a:latin typeface="AR CENA" pitchFamily="2" charset="0"/>
              </a:rPr>
              <a:t>  </a:t>
            </a:r>
          </a:p>
          <a:p>
            <a:pPr>
              <a:lnSpc>
                <a:spcPct val="120000"/>
              </a:lnSpc>
              <a:buNone/>
            </a:pPr>
            <a:r>
              <a:rPr lang="pl-PL" sz="3100" dirty="0">
                <a:latin typeface="AR CENA" pitchFamily="2" charset="0"/>
              </a:rPr>
              <a:t> </a:t>
            </a:r>
            <a:r>
              <a:rPr lang="pl-PL" sz="3100" dirty="0" smtClean="0">
                <a:latin typeface="AR CENA" pitchFamily="2" charset="0"/>
              </a:rPr>
              <a:t>    </a:t>
            </a:r>
            <a:r>
              <a:rPr lang="pl-PL" sz="3100" dirty="0" smtClean="0">
                <a:latin typeface="AR CENA" pitchFamily="2" charset="0"/>
              </a:rPr>
              <a:t>z </a:t>
            </a:r>
            <a:r>
              <a:rPr lang="pl-PL" sz="3100" dirty="0">
                <a:latin typeface="AR CENA" pitchFamily="2" charset="0"/>
              </a:rPr>
              <a:t>komputera w dwóch odległych </a:t>
            </a:r>
            <a:r>
              <a:rPr lang="pl-PL" sz="3100" dirty="0" smtClean="0">
                <a:latin typeface="AR CENA" pitchFamily="2" charset="0"/>
              </a:rPr>
              <a:t>krajach, </a:t>
            </a:r>
            <a:r>
              <a:rPr lang="pl-PL" sz="3100" dirty="0">
                <a:latin typeface="AR CENA" pitchFamily="2" charset="0"/>
              </a:rPr>
              <a:t>mogą porozumiewać się ze współpracownikami i kolegami, wymieniać informacje, korzystać </a:t>
            </a:r>
          </a:p>
          <a:p>
            <a:pPr>
              <a:lnSpc>
                <a:spcPct val="120000"/>
              </a:lnSpc>
              <a:buNone/>
            </a:pPr>
            <a:r>
              <a:rPr lang="pl-PL" sz="3100" dirty="0">
                <a:latin typeface="AR CENA" pitchFamily="2" charset="0"/>
              </a:rPr>
              <a:t>	z danych znajdujących się w tej grupie sieciowej. Bardzo ważnymi elementami Internetu są serwery.</a:t>
            </a:r>
          </a:p>
          <a:p>
            <a:pPr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5127" name="Picture 7" descr="C:\Users\Trybson\Desktop\mleczk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857364"/>
            <a:ext cx="3714776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4257684" cy="914400"/>
          </a:xfrm>
        </p:spPr>
        <p:txBody>
          <a:bodyPr>
            <a:normAutofit/>
          </a:bodyPr>
          <a:lstStyle/>
          <a:p>
            <a:r>
              <a:rPr lang="pl-PL" dirty="0"/>
              <a:t>Zasady bezpiecznego korzystania z Internetu: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72132" y="1714488"/>
            <a:ext cx="3286148" cy="343936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</a:rPr>
              <a:t>Bądź</a:t>
            </a:r>
            <a:r>
              <a:rPr lang="pl-PL" sz="3600" b="1" dirty="0"/>
              <a:t> </a:t>
            </a:r>
            <a:r>
              <a:rPr lang="pl-PL" sz="3600" b="1" dirty="0">
                <a:solidFill>
                  <a:srgbClr val="FF0000"/>
                </a:solidFill>
              </a:rPr>
              <a:t>ostrożny !!!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28662" y="1857364"/>
            <a:ext cx="3983217" cy="3938584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pl-PL" dirty="0"/>
              <a:t>Nie podawaj nikomu swojego hasła!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Nie podawaj swoich danych! 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Nie ufaj osobom poznanym </a:t>
            </a:r>
          </a:p>
          <a:p>
            <a:pPr marL="0" indent="0">
              <a:buNone/>
            </a:pPr>
            <a:r>
              <a:rPr lang="pl-PL" dirty="0"/>
              <a:t>    w sieci!</a:t>
            </a:r>
          </a:p>
          <a:p>
            <a:pPr>
              <a:buNone/>
            </a:pPr>
            <a:r>
              <a:rPr lang="pl-PL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pl-PL" dirty="0"/>
              <a:t>Nie klikaj w nieznane załączniki!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Zabezpiecz swój komputer! 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Nie wchodź na strony dla Ciebie nieprzeznaczone!</a:t>
            </a:r>
          </a:p>
          <a:p>
            <a:pPr>
              <a:buFont typeface="Wingdings" pitchFamily="2" charset="2"/>
              <a:buChar char="v"/>
            </a:pPr>
            <a:endParaRPr lang="pl-PL" dirty="0"/>
          </a:p>
        </p:txBody>
      </p:sp>
      <p:pic>
        <p:nvPicPr>
          <p:cNvPr id="2050" name="Picture 2" descr="C:\Users\Trybson\Desktop\bezpieczenstwo-w-sieci-1024x57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429000"/>
            <a:ext cx="3786214" cy="212974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466708"/>
          </a:xfrm>
        </p:spPr>
        <p:txBody>
          <a:bodyPr>
            <a:normAutofit/>
          </a:bodyPr>
          <a:lstStyle/>
          <a:p>
            <a:r>
              <a:rPr lang="pl-PL" dirty="0"/>
              <a:t>Uwaga wirus !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/>
              <a:t>Używaj programu antywirusowego!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Jeśli coś Cię </a:t>
            </a:r>
            <a:r>
              <a:rPr lang="pl-PL" dirty="0" smtClean="0"/>
              <a:t>zaniepokoi, </a:t>
            </a:r>
            <a:r>
              <a:rPr lang="pl-PL" dirty="0"/>
              <a:t>poinformuj dorosłego!</a:t>
            </a:r>
          </a:p>
          <a:p>
            <a:pPr>
              <a:buNone/>
            </a:pPr>
            <a:endParaRPr lang="pl-PL" dirty="0"/>
          </a:p>
          <a:p>
            <a:pPr>
              <a:buFont typeface="Wingdings" pitchFamily="2" charset="2"/>
              <a:buChar char="v"/>
            </a:pPr>
            <a:r>
              <a:rPr lang="pl-PL" dirty="0"/>
              <a:t>Nie łącz się z Wi-Fi </a:t>
            </a:r>
          </a:p>
          <a:p>
            <a:pPr marL="0" indent="0">
              <a:buNone/>
            </a:pPr>
            <a:r>
              <a:rPr lang="pl-PL" dirty="0"/>
              <a:t>  z nieznanego źródła! </a:t>
            </a:r>
          </a:p>
          <a:p>
            <a:pPr>
              <a:buFont typeface="Wingdings" pitchFamily="2" charset="2"/>
              <a:buChar char="v"/>
            </a:pPr>
            <a:endParaRPr lang="pl-PL" dirty="0"/>
          </a:p>
        </p:txBody>
      </p:sp>
      <p:pic>
        <p:nvPicPr>
          <p:cNvPr id="3074" name="Picture 2" descr="C:\Users\Trybson\Desktop\4-2-800x500_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285860"/>
            <a:ext cx="3024182" cy="438151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357290" y="857232"/>
            <a:ext cx="6643734" cy="1214446"/>
          </a:xfrm>
        </p:spPr>
        <p:txBody>
          <a:bodyPr/>
          <a:lstStyle/>
          <a:p>
            <a:r>
              <a:rPr lang="pl-PL" dirty="0"/>
              <a:t>DBI – DZIEŃ BEZPIECZNEGO INTERNETU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		11 lutego 2025 </a:t>
            </a:r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2"/>
          </p:nvPr>
        </p:nvSpPr>
        <p:spPr>
          <a:xfrm>
            <a:off x="3357554" y="2071678"/>
            <a:ext cx="5186378" cy="3857652"/>
          </a:xfrm>
        </p:spPr>
        <p:txBody>
          <a:bodyPr>
            <a:noAutofit/>
          </a:bodyPr>
          <a:lstStyle/>
          <a:p>
            <a:r>
              <a:rPr lang="pl-PL" sz="1600" b="1" dirty="0">
                <a:solidFill>
                  <a:schemeClr val="accent4">
                    <a:lumMod val="75000"/>
                  </a:schemeClr>
                </a:solidFill>
              </a:rPr>
              <a:t>Dzień Bezpiecznego Internetu (DBI)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 ustanowiony został z inicjatywy Komisji Europejskiej w 2004 roku. </a:t>
            </a:r>
            <a:r>
              <a:rPr lang="pl-PL" sz="1600" dirty="0" smtClean="0">
                <a:solidFill>
                  <a:schemeClr val="accent4">
                    <a:lumMod val="75000"/>
                  </a:schemeClr>
                </a:solidFill>
              </a:rPr>
              <a:t>Obchodzony 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jest na całym świecie. Z pełną listą zaangażowanych państw i instytucji oraz podjętymi przez nie działaniami zapoznać się można na stronie </a:t>
            </a:r>
            <a:r>
              <a:rPr lang="pl-PL" sz="1600" b="1" dirty="0" err="1">
                <a:solidFill>
                  <a:schemeClr val="tx2"/>
                </a:solidFill>
              </a:rPr>
              <a:t>www.saferinternetday.org</a:t>
            </a:r>
            <a:r>
              <a:rPr lang="pl-PL" sz="1600" b="1" dirty="0">
                <a:solidFill>
                  <a:schemeClr val="tx2"/>
                </a:solidFill>
              </a:rPr>
              <a:t>.</a:t>
            </a:r>
            <a:r>
              <a:rPr lang="pl-PL" sz="1600" dirty="0">
                <a:solidFill>
                  <a:srgbClr val="00CC00"/>
                </a:solidFill>
              </a:rPr>
              <a:t> </a:t>
            </a:r>
          </a:p>
          <a:p>
            <a:r>
              <a:rPr lang="pl-PL" sz="1600" dirty="0">
                <a:solidFill>
                  <a:srgbClr val="00CC00"/>
                </a:solidFill>
              </a:rPr>
              <a:t/>
            </a:r>
            <a:br>
              <a:rPr lang="pl-PL" sz="1600" dirty="0">
                <a:solidFill>
                  <a:srgbClr val="00CC00"/>
                </a:solidFill>
              </a:rPr>
            </a:b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Organizatorem wydarzenia w Polsce od 2005 roku jest </a:t>
            </a:r>
            <a:r>
              <a:rPr lang="pl-PL" sz="1600" b="1" dirty="0">
                <a:solidFill>
                  <a:schemeClr val="tx2"/>
                </a:solidFill>
              </a:rPr>
              <a:t>Polskie Centrum Programu </a:t>
            </a:r>
            <a:r>
              <a:rPr lang="pl-PL" sz="1600" b="1" dirty="0" err="1">
                <a:solidFill>
                  <a:schemeClr val="tx2"/>
                </a:solidFill>
              </a:rPr>
              <a:t>Safer</a:t>
            </a:r>
            <a:r>
              <a:rPr lang="pl-PL" sz="1600" b="1" dirty="0">
                <a:solidFill>
                  <a:schemeClr val="tx2"/>
                </a:solidFill>
              </a:rPr>
              <a:t> Internet</a:t>
            </a:r>
            <a:r>
              <a:rPr lang="pl-PL" sz="1600" dirty="0">
                <a:solidFill>
                  <a:srgbClr val="00CC00"/>
                </a:solidFill>
              </a:rPr>
              <a:t> 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(PCPSI), które tworzą Państwowy Instytut Badawczy </a:t>
            </a:r>
            <a:r>
              <a:rPr lang="pl-PL" sz="1600" b="1" dirty="0">
                <a:solidFill>
                  <a:schemeClr val="tx2"/>
                </a:solidFill>
              </a:rPr>
              <a:t>NASK</a:t>
            </a:r>
            <a:r>
              <a:rPr lang="pl-PL" sz="1600" dirty="0">
                <a:solidFill>
                  <a:srgbClr val="00CC00"/>
                </a:solidFill>
              </a:rPr>
              <a:t> 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oraz</a:t>
            </a:r>
            <a:r>
              <a:rPr lang="pl-PL" sz="1600" dirty="0">
                <a:solidFill>
                  <a:srgbClr val="00CC00"/>
                </a:solidFill>
              </a:rPr>
              <a:t> </a:t>
            </a:r>
            <a:r>
              <a:rPr lang="pl-PL" sz="1600" b="1" dirty="0">
                <a:solidFill>
                  <a:schemeClr val="tx2"/>
                </a:solidFill>
              </a:rPr>
              <a:t>FUNDACJA Dajemy Dzieciom Siłę Dajemy Dzieciom Siłę</a:t>
            </a:r>
            <a:r>
              <a:rPr lang="pl-PL" sz="1600" dirty="0">
                <a:solidFill>
                  <a:srgbClr val="00CC00"/>
                </a:solidFill>
              </a:rPr>
              <a:t> 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</a:rPr>
              <a:t>– realizatorzy unijnego programu „Digital Europe”. </a:t>
            </a:r>
          </a:p>
        </p:txBody>
      </p:sp>
      <p:pic>
        <p:nvPicPr>
          <p:cNvPr id="13" name="Symbol zastępczy zawartości 12" descr="strona_DBI_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2000" y="2667558"/>
            <a:ext cx="2595563" cy="2391247"/>
          </a:xfrm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85725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l-PL" dirty="0" err="1">
                <a:solidFill>
                  <a:schemeClr val="accent5">
                    <a:lumMod val="50000"/>
                  </a:schemeClr>
                </a:solidFill>
              </a:rPr>
              <a:t>Mobbing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 w  sieci !</a:t>
            </a: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571472" y="1844824"/>
            <a:ext cx="8104414" cy="4643446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</a:pPr>
            <a:r>
              <a:rPr lang="pl-PL" sz="3200" dirty="0" err="1">
                <a:solidFill>
                  <a:schemeClr val="tx1"/>
                </a:solidFill>
                <a:latin typeface="AR ESSENCE" pitchFamily="2" charset="0"/>
              </a:rPr>
              <a:t>Mobbing</a:t>
            </a: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 polega na znęcaniu się psychicznym </a:t>
            </a:r>
          </a:p>
          <a:p>
            <a:pPr algn="l">
              <a:lnSpc>
                <a:spcPct val="150000"/>
              </a:lnSpc>
            </a:pP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z użyciem nowoczesnych </a:t>
            </a:r>
            <a:r>
              <a:rPr lang="pl-PL" sz="3200" dirty="0" smtClean="0">
                <a:solidFill>
                  <a:schemeClr val="tx1"/>
                </a:solidFill>
                <a:latin typeface="AR ESSENCE" pitchFamily="2" charset="0"/>
              </a:rPr>
              <a:t>mediów, </a:t>
            </a: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tj.: </a:t>
            </a:r>
            <a:r>
              <a:rPr lang="pl-PL" sz="3200" dirty="0" smtClean="0">
                <a:solidFill>
                  <a:schemeClr val="tx1"/>
                </a:solidFill>
                <a:latin typeface="AR ESSENCE" pitchFamily="2" charset="0"/>
              </a:rPr>
              <a:t>telefonów komórkowych </a:t>
            </a: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oraz </a:t>
            </a:r>
            <a:r>
              <a:rPr lang="pl-PL" sz="3200" dirty="0" smtClean="0">
                <a:solidFill>
                  <a:schemeClr val="tx1"/>
                </a:solidFill>
                <a:latin typeface="AR ESSENCE" pitchFamily="2" charset="0"/>
              </a:rPr>
              <a:t>komputerów </a:t>
            </a: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z dostępem do Internetu. </a:t>
            </a:r>
          </a:p>
          <a:p>
            <a:pPr algn="l">
              <a:lnSpc>
                <a:spcPct val="150000"/>
              </a:lnSpc>
            </a:pP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Zjawisko to określa się mianem </a:t>
            </a:r>
            <a:r>
              <a:rPr lang="pl-PL" sz="3200" dirty="0" err="1">
                <a:solidFill>
                  <a:schemeClr val="tx1"/>
                </a:solidFill>
                <a:latin typeface="AR ESSENCE" pitchFamily="2" charset="0"/>
              </a:rPr>
              <a:t>cyberprzemocy</a:t>
            </a:r>
            <a:r>
              <a:rPr lang="pl-PL" sz="3200" dirty="0">
                <a:solidFill>
                  <a:schemeClr val="tx1"/>
                </a:solidFill>
                <a:latin typeface="AR ESSENCE" pitchFamily="2" charset="0"/>
              </a:rPr>
              <a:t>  - jest to przemoc z użyciem technologii informatycznych i komunikacyjnych.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800" i="1" dirty="0" err="1">
                <a:solidFill>
                  <a:srgbClr val="FF0000"/>
                </a:solidFill>
                <a:latin typeface="AR JULIAN" pitchFamily="2" charset="0"/>
              </a:rPr>
              <a:t>Cyberprzemoc</a:t>
            </a:r>
            <a:r>
              <a:rPr lang="pl-PL" sz="3600" i="1" dirty="0">
                <a:solidFill>
                  <a:srgbClr val="FF0000"/>
                </a:solidFill>
                <a:latin typeface="AR JULIAN" pitchFamily="2" charset="0"/>
              </a:rPr>
              <a:t>  może przybierać następujące działania: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22376" y="1643050"/>
            <a:ext cx="7772400" cy="457203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Rejestrowanie niechcianych zdjęć i filmów,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Publikowanie w Internecie niechcianych informacji </a:t>
            </a:r>
            <a:endParaRPr lang="pl-PL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pl-PL" dirty="0">
                <a:solidFill>
                  <a:schemeClr val="tx1"/>
                </a:solidFill>
              </a:rPr>
              <a:t>  </a:t>
            </a:r>
            <a:r>
              <a:rPr lang="pl-PL" dirty="0" smtClean="0">
                <a:solidFill>
                  <a:schemeClr val="tx1"/>
                </a:solidFill>
              </a:rPr>
              <a:t>i filmów</a:t>
            </a:r>
            <a:r>
              <a:rPr lang="pl-PL" dirty="0">
                <a:solidFill>
                  <a:schemeClr val="tx1"/>
                </a:solidFill>
              </a:rPr>
              <a:t>,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Włamania na konta pocztowe i konta komunikatorów </a:t>
            </a:r>
          </a:p>
          <a:p>
            <a:pPr algn="l">
              <a:lnSpc>
                <a:spcPct val="150000"/>
              </a:lnSpc>
            </a:pPr>
            <a:r>
              <a:rPr lang="pl-PL" dirty="0">
                <a:solidFill>
                  <a:schemeClr val="tx1"/>
                </a:solidFill>
              </a:rPr>
              <a:t> w celu rozsyłania szkodliwych wiadomości,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Tworzenie kompromitujących i ośmieszających stron      internetowych,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/>
                </a:solidFill>
              </a:rPr>
              <a:t>Podszywanie się pod kogoś w relacjach: </a:t>
            </a:r>
          </a:p>
          <a:p>
            <a:pPr algn="l">
              <a:lnSpc>
                <a:spcPct val="150000"/>
              </a:lnSpc>
            </a:pPr>
            <a:r>
              <a:rPr lang="pl-PL" dirty="0">
                <a:solidFill>
                  <a:schemeClr val="tx1"/>
                </a:solidFill>
              </a:rPr>
              <a:t>rówieśnik-rówieśnik; rówieśnik-osoba dorosła.</a:t>
            </a:r>
          </a:p>
          <a:p>
            <a:pPr>
              <a:buFont typeface="Wingdings" pitchFamily="2" charset="2"/>
              <a:buChar char="Ø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4500594" cy="464347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>Do działań nazwanych jako </a:t>
            </a:r>
            <a:r>
              <a:rPr lang="pl-PL" sz="2200" dirty="0" err="1">
                <a:solidFill>
                  <a:schemeClr val="tx1"/>
                </a:solidFill>
              </a:rPr>
              <a:t>cyberprzemoc</a:t>
            </a:r>
            <a:r>
              <a:rPr lang="pl-PL" sz="2200" dirty="0">
                <a:solidFill>
                  <a:schemeClr val="tx1"/>
                </a:solidFill>
              </a:rPr>
              <a:t> wykorzystywane są:</a:t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000" dirty="0">
                <a:latin typeface="AR CHRISTY" pitchFamily="2" charset="0"/>
              </a:rPr>
              <a:t/>
            </a:r>
            <a:br>
              <a:rPr lang="pl-PL" sz="2000" dirty="0"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poczta elektroniczna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czaty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komunikatory 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strony internetowe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 err="1">
                <a:solidFill>
                  <a:srgbClr val="B814BC"/>
                </a:solidFill>
                <a:latin typeface="AR CHRISTY" pitchFamily="2" charset="0"/>
              </a:rPr>
              <a:t>blogi</a:t>
            </a: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/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grupy dyskusyjne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 err="1">
                <a:solidFill>
                  <a:srgbClr val="B814BC"/>
                </a:solidFill>
                <a:latin typeface="AR CHRISTY" pitchFamily="2" charset="0"/>
              </a:rPr>
              <a:t>wiadomosci</a:t>
            </a: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 SMS i MMS</a:t>
            </a:r>
            <a:br>
              <a:rPr lang="pl-PL" sz="2700" dirty="0">
                <a:solidFill>
                  <a:srgbClr val="B814BC"/>
                </a:solidFill>
                <a:latin typeface="AR CHRISTY" pitchFamily="2" charset="0"/>
              </a:rPr>
            </a:b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portale </a:t>
            </a:r>
            <a:r>
              <a:rPr lang="pl-PL" sz="2700" dirty="0" err="1">
                <a:solidFill>
                  <a:srgbClr val="B814BC"/>
                </a:solidFill>
                <a:latin typeface="AR CHRISTY" pitchFamily="2" charset="0"/>
              </a:rPr>
              <a:t>społecznościowe</a:t>
            </a:r>
            <a:r>
              <a:rPr lang="pl-PL" sz="2700" dirty="0">
                <a:solidFill>
                  <a:srgbClr val="B814BC"/>
                </a:solidFill>
                <a:latin typeface="AR CHRISTY" pitchFamily="2" charset="0"/>
              </a:rPr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43438" y="2285992"/>
            <a:ext cx="4071966" cy="285752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1506" name="Picture 2" descr="C:\Users\Trybson\Desktop\OI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143116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  <p:sndAc>
      <p:stSnd>
        <p:snd r:embed="rId2" name="camera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403</TotalTime>
  <Words>519</Words>
  <Application>Microsoft Office PowerPoint</Application>
  <PresentationFormat>Pokaz na ekranie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5" baseType="lpstr">
      <vt:lpstr>Algerian</vt:lpstr>
      <vt:lpstr>AR BLANCA</vt:lpstr>
      <vt:lpstr>AR CENA</vt:lpstr>
      <vt:lpstr>AR CHRISTY</vt:lpstr>
      <vt:lpstr>AR ESSENCE</vt:lpstr>
      <vt:lpstr>AR JULIAN</vt:lpstr>
      <vt:lpstr>Arial</vt:lpstr>
      <vt:lpstr>Calibri</vt:lpstr>
      <vt:lpstr>Verdana</vt:lpstr>
      <vt:lpstr>Wingdings</vt:lpstr>
      <vt:lpstr>Wingdings 2</vt:lpstr>
      <vt:lpstr>Aspekt</vt:lpstr>
      <vt:lpstr>  Bezpieczni w sieci </vt:lpstr>
      <vt:lpstr>Pisz z zaufanymi osobami, gdyż nie wiesz na kogo możesz trafić !</vt:lpstr>
      <vt:lpstr> Uważaj, gdzie wchodzisz !</vt:lpstr>
      <vt:lpstr>Zasady bezpiecznego korzystania z Internetu:</vt:lpstr>
      <vt:lpstr>Uwaga wirus !</vt:lpstr>
      <vt:lpstr>DBI – DZIEŃ BEZPIECZNEGO INTERNETU    11 lutego 2025 </vt:lpstr>
      <vt:lpstr>Mobbing w  sieci !</vt:lpstr>
      <vt:lpstr>Cyberprzemoc  może przybierać następujące działania:</vt:lpstr>
      <vt:lpstr>         Do działań nazwanych jako cyberprzemoc wykorzystywane są:  poczta elektroniczna czaty komunikatory  strony internetowe blogi grupy dyskusyjne wiadomosci SMS i MMS portale społecznościowe </vt:lpstr>
      <vt:lpstr>Prezentacja programu PowerPoint</vt:lpstr>
      <vt:lpstr>Prezentacja programu PowerPoint</vt:lpstr>
      <vt:lpstr>Zapamiętaj ! Nie hejtuj! Szanuj!</vt:lpstr>
      <vt:lpstr>Koniec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Bezpieczni w sieci</dc:title>
  <dc:creator>Trybson</dc:creator>
  <cp:lastModifiedBy>Dyrektor</cp:lastModifiedBy>
  <cp:revision>88</cp:revision>
  <dcterms:created xsi:type="dcterms:W3CDTF">2025-01-02T13:17:55Z</dcterms:created>
  <dcterms:modified xsi:type="dcterms:W3CDTF">2025-02-04T08:57:55Z</dcterms:modified>
</cp:coreProperties>
</file>