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66"/>
    <a:srgbClr val="D55C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02CB0-7381-4BD9-94E1-64712A8C5495}" type="datetimeFigureOut">
              <a:rPr lang="pl-PL" smtClean="0"/>
              <a:pPr/>
              <a:t>2020-10-15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691D8-F0A1-4E2A-9B00-275A19956AE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04691D8-F0A1-4E2A-9B00-275A19956AE2}" type="slidenum">
              <a:rPr lang="pl-PL" smtClean="0"/>
              <a:pPr/>
              <a:t>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49B9ADD-886D-48C9-9E4B-783EB7AEAD5D}" type="datetimeFigureOut">
              <a:rPr lang="pl-PL" smtClean="0"/>
              <a:pPr/>
              <a:t>2020-10-15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1531AEE-6810-42C9-AC51-E70008A7F7D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B9ADD-886D-48C9-9E4B-783EB7AEAD5D}" type="datetimeFigureOut">
              <a:rPr lang="pl-PL" smtClean="0"/>
              <a:pPr/>
              <a:t>2020-10-15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31AEE-6810-42C9-AC51-E70008A7F7D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476672"/>
            <a:ext cx="8136904" cy="1728192"/>
          </a:xfrm>
        </p:spPr>
        <p:txBody>
          <a:bodyPr>
            <a:normAutofit/>
          </a:bodyPr>
          <a:lstStyle/>
          <a:p>
            <a:r>
              <a:rPr lang="pl-PL" b="1"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Algerian" pitchFamily="82" charset="0"/>
              </a:rPr>
              <a:t>BITWA WARSZAWSKA</a:t>
            </a:r>
            <a:endParaRPr lang="pl-PL" b="1" cap="all" dirty="0">
              <a:ln w="9000" cmpd="sng">
                <a:solidFill>
                  <a:srgbClr val="C00000"/>
                </a:solidFill>
                <a:prstDash val="solid"/>
              </a:ln>
              <a:solidFill>
                <a:srgbClr val="C00000"/>
              </a:solidFill>
              <a:effectLst>
                <a:reflection blurRad="12700" stA="28000" endPos="45000" dist="1000" dir="5400000" sy="-100000" algn="bl" rotWithShape="0"/>
              </a:effectLst>
              <a:latin typeface="Algerian" pitchFamily="82" charset="0"/>
            </a:endParaRPr>
          </a:p>
        </p:txBody>
      </p:sp>
      <p:sp>
        <p:nvSpPr>
          <p:cNvPr id="3" name="Podtytuł 2"/>
          <p:cNvSpPr>
            <a:spLocks noGrp="1"/>
          </p:cNvSpPr>
          <p:nvPr>
            <p:ph type="subTitle" idx="1"/>
          </p:nvPr>
        </p:nvSpPr>
        <p:spPr>
          <a:xfrm>
            <a:off x="1331640" y="2060848"/>
            <a:ext cx="6768752" cy="3145904"/>
          </a:xfrm>
        </p:spPr>
        <p:txBody>
          <a:bodyPr>
            <a:normAutofit/>
          </a:bodyPr>
          <a:lstStyle/>
          <a:p>
            <a:r>
              <a:rPr lang="pl-PL" sz="4800" b="1"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Algerian" pitchFamily="82" charset="0"/>
              </a:rPr>
              <a:t>HONOR I OJCZYZYNA </a:t>
            </a:r>
            <a:endParaRPr lang="pl-PL" sz="4800" b="1" cap="all" dirty="0">
              <a:ln w="9000" cmpd="sng">
                <a:solidFill>
                  <a:srgbClr val="C00000"/>
                </a:solidFill>
                <a:prstDash val="solid"/>
              </a:ln>
              <a:solidFill>
                <a:srgbClr val="C00000"/>
              </a:solidFill>
              <a:effectLst>
                <a:reflection blurRad="12700" stA="28000" endPos="45000" dist="1000" dir="5400000" sy="-100000" algn="bl" rotWithShape="0"/>
              </a:effectLst>
              <a:latin typeface="Algerian" pitchFamily="82" charset="0"/>
            </a:endParaRPr>
          </a:p>
        </p:txBody>
      </p:sp>
      <p:pic>
        <p:nvPicPr>
          <p:cNvPr id="4" name="Obraz 3" descr="Historia Polski"/>
          <p:cNvPicPr/>
          <p:nvPr/>
        </p:nvPicPr>
        <p:blipFill>
          <a:blip r:embed="rId2" cstate="print"/>
          <a:srcRect/>
          <a:stretch>
            <a:fillRect/>
          </a:stretch>
        </p:blipFill>
        <p:spPr bwMode="auto">
          <a:xfrm>
            <a:off x="2627784" y="3068960"/>
            <a:ext cx="3312368" cy="3501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TADEUSZ ROZWADOWSKI</a:t>
            </a:r>
            <a:endParaRPr lang="pl-PL"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pic>
        <p:nvPicPr>
          <p:cNvPr id="4" name="Symbol zastępczy zawartości 3" descr="TR.jpg"/>
          <p:cNvPicPr>
            <a:picLocks noGrp="1" noChangeAspect="1"/>
          </p:cNvPicPr>
          <p:nvPr>
            <p:ph idx="1"/>
          </p:nvPr>
        </p:nvPicPr>
        <p:blipFill>
          <a:blip r:embed="rId2" cstate="print"/>
          <a:stretch>
            <a:fillRect/>
          </a:stretch>
        </p:blipFill>
        <p:spPr>
          <a:xfrm>
            <a:off x="2555776" y="1412776"/>
            <a:ext cx="3888432" cy="544522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1143000"/>
          </a:xfrm>
        </p:spPr>
        <p:txBody>
          <a:bodyPr/>
          <a:lstStyle/>
          <a:p>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KAZIMIERZ SOSNKOWSKI</a:t>
            </a:r>
            <a:endParaRPr lang="pl-PL"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pic>
        <p:nvPicPr>
          <p:cNvPr id="4" name="Symbol zastępczy zawartości 3" descr="TR.jpg"/>
          <p:cNvPicPr>
            <a:picLocks noGrp="1" noChangeAspect="1"/>
          </p:cNvPicPr>
          <p:nvPr>
            <p:ph idx="1"/>
          </p:nvPr>
        </p:nvPicPr>
        <p:blipFill>
          <a:blip r:embed="rId2" cstate="print"/>
          <a:stretch>
            <a:fillRect/>
          </a:stretch>
        </p:blipFill>
        <p:spPr>
          <a:xfrm>
            <a:off x="1691680" y="1313384"/>
            <a:ext cx="5616624" cy="554461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GENERAŁ JÓZEF HALLER</a:t>
            </a:r>
            <a:endParaRPr lang="pl-PL"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pic>
        <p:nvPicPr>
          <p:cNvPr id="4" name="Symbol zastępczy zawartości 3" descr="JR.jpg"/>
          <p:cNvPicPr>
            <a:picLocks noGrp="1" noChangeAspect="1"/>
          </p:cNvPicPr>
          <p:nvPr>
            <p:ph idx="1"/>
          </p:nvPr>
        </p:nvPicPr>
        <p:blipFill>
          <a:blip r:embed="rId2" cstate="print"/>
          <a:stretch>
            <a:fillRect/>
          </a:stretch>
        </p:blipFill>
        <p:spPr>
          <a:xfrm>
            <a:off x="1177527" y="1600200"/>
            <a:ext cx="6788945" cy="499715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WŁADYSŁAW SIKORSKI</a:t>
            </a:r>
            <a:endParaRPr lang="pl-PL"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pic>
        <p:nvPicPr>
          <p:cNvPr id="4" name="Symbol zastępczy zawartości 3" descr="FR.jpg"/>
          <p:cNvPicPr>
            <a:picLocks noGrp="1" noChangeAspect="1"/>
          </p:cNvPicPr>
          <p:nvPr>
            <p:ph idx="1"/>
          </p:nvPr>
        </p:nvPicPr>
        <p:blipFill>
          <a:blip r:embed="rId2" cstate="print"/>
          <a:stretch>
            <a:fillRect/>
          </a:stretch>
        </p:blipFill>
        <p:spPr>
          <a:xfrm>
            <a:off x="1907704" y="1457400"/>
            <a:ext cx="5040560" cy="5400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19672" y="4221088"/>
            <a:ext cx="5832648" cy="1200329"/>
          </a:xfrm>
          <a:prstGeom prst="rect">
            <a:avLst/>
          </a:prstGeom>
          <a:noFill/>
        </p:spPr>
        <p:txBody>
          <a:bodyPr wrap="square" rtlCol="0">
            <a:spAutoFit/>
          </a:bodyPr>
          <a:lstStyle/>
          <a:p>
            <a:pPr algn="ctr"/>
            <a:r>
              <a:rPr lang="pl-PL" dirty="0" smtClean="0">
                <a:latin typeface="Arial" pitchFamily="34" charset="0"/>
                <a:cs typeface="Arial" pitchFamily="34" charset="0"/>
              </a:rPr>
              <a:t>Prezentacja została przygotowana przez ucz. SP nr 34 </a:t>
            </a:r>
            <a:br>
              <a:rPr lang="pl-PL" dirty="0" smtClean="0">
                <a:latin typeface="Arial" pitchFamily="34" charset="0"/>
                <a:cs typeface="Arial" pitchFamily="34" charset="0"/>
              </a:rPr>
            </a:br>
            <a:r>
              <a:rPr lang="pl-PL" dirty="0" smtClean="0">
                <a:latin typeface="Arial" pitchFamily="34" charset="0"/>
                <a:cs typeface="Arial" pitchFamily="34" charset="0"/>
              </a:rPr>
              <a:t>pod kierunkiem nauczyciela historii E. </a:t>
            </a:r>
            <a:r>
              <a:rPr lang="pl-PL" dirty="0" err="1" smtClean="0">
                <a:latin typeface="Arial" pitchFamily="34" charset="0"/>
                <a:cs typeface="Arial" pitchFamily="34" charset="0"/>
              </a:rPr>
              <a:t>Kotyzy</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 na okoliczność uczczenia Roku 2020</a:t>
            </a:r>
            <a:br>
              <a:rPr lang="pl-PL" dirty="0" smtClean="0">
                <a:latin typeface="Arial" pitchFamily="34" charset="0"/>
                <a:cs typeface="Arial" pitchFamily="34" charset="0"/>
              </a:rPr>
            </a:br>
            <a:r>
              <a:rPr lang="pl-PL" dirty="0" smtClean="0">
                <a:latin typeface="Arial" pitchFamily="34" charset="0"/>
                <a:cs typeface="Arial" pitchFamily="34" charset="0"/>
              </a:rPr>
              <a:t> Rokiem Bitwy Warszawskiej </a:t>
            </a:r>
            <a:endParaRPr lang="pl-PL" dirty="0">
              <a:latin typeface="Arial" pitchFamily="34" charset="0"/>
              <a:cs typeface="Arial" pitchFamily="34" charset="0"/>
            </a:endParaRPr>
          </a:p>
        </p:txBody>
      </p:sp>
      <p:sp>
        <p:nvSpPr>
          <p:cNvPr id="3" name="Tytuł 1"/>
          <p:cNvSpPr txBox="1">
            <a:spLocks/>
          </p:cNvSpPr>
          <p:nvPr/>
        </p:nvSpPr>
        <p:spPr>
          <a:xfrm>
            <a:off x="539552" y="170080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all" spc="0" normalizeH="0" baseline="0" noProof="0"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uLnTx/>
                <a:uFillTx/>
                <a:latin typeface="+mj-lt"/>
                <a:ea typeface="+mj-ea"/>
                <a:cs typeface="+mj-cs"/>
              </a:rPr>
              <a:t>Dziękujemy</a:t>
            </a:r>
            <a:r>
              <a:rPr kumimoji="0" lang="pl-PL" sz="4400" b="1" i="0" u="none" strike="noStrike" kern="1200" cap="all" spc="0" normalizeH="0" noProof="0"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uLnTx/>
                <a:uFillTx/>
                <a:latin typeface="+mj-lt"/>
                <a:ea typeface="+mj-ea"/>
                <a:cs typeface="+mj-cs"/>
              </a:rPr>
              <a:t> za uwagę</a:t>
            </a:r>
            <a:endParaRPr kumimoji="0" lang="pl-PL" sz="4400" b="1" i="0" u="none" strike="noStrike" kern="1200" cap="all" spc="0" normalizeH="0" baseline="0" noProof="0"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385392"/>
            <a:ext cx="8136904" cy="5472608"/>
          </a:xfrm>
        </p:spPr>
        <p:txBody>
          <a:bodyPr>
            <a:normAutofit fontScale="32500" lnSpcReduction="20000"/>
          </a:bodyPr>
          <a:lstStyle/>
          <a:p>
            <a:pPr marL="0" indent="12700" algn="just">
              <a:lnSpc>
                <a:spcPct val="170000"/>
              </a:lnSpc>
              <a:buNone/>
            </a:pPr>
            <a:r>
              <a:rPr lang="pl-PL" sz="5500" dirty="0" smtClean="0">
                <a:latin typeface="Arial" pitchFamily="34" charset="0"/>
                <a:cs typeface="Arial" pitchFamily="34" charset="0"/>
              </a:rPr>
              <a:t>„Wielkie </a:t>
            </a:r>
            <a:r>
              <a:rPr lang="pl-PL" sz="5500" dirty="0" smtClean="0">
                <a:latin typeface="Arial" pitchFamily="34" charset="0"/>
                <a:cs typeface="Arial" pitchFamily="34" charset="0"/>
              </a:rPr>
              <a:t>zwycięstwo wojsk polskich, tak wielkie, że nie dało się go wytłumaczyć w sposób czysto naturalny </a:t>
            </a:r>
            <a:r>
              <a:rPr lang="pl-PL" sz="5500" dirty="0" smtClean="0">
                <a:latin typeface="Arial" pitchFamily="34" charset="0"/>
                <a:cs typeface="Arial" pitchFamily="34" charset="0"/>
              </a:rPr>
              <a:t>i </a:t>
            </a:r>
            <a:r>
              <a:rPr lang="pl-PL" sz="5500" dirty="0" smtClean="0">
                <a:latin typeface="Arial" pitchFamily="34" charset="0"/>
                <a:cs typeface="Arial" pitchFamily="34" charset="0"/>
              </a:rPr>
              <a:t>dlatego zostało nazwane </a:t>
            </a:r>
            <a:r>
              <a:rPr lang="pl-PL" sz="5500" dirty="0" smtClean="0">
                <a:latin typeface="Arial" pitchFamily="34" charset="0"/>
                <a:cs typeface="Arial" pitchFamily="34" charset="0"/>
              </a:rPr>
              <a:t>„Cudem </a:t>
            </a:r>
            <a:r>
              <a:rPr lang="pl-PL" sz="5500" dirty="0" smtClean="0">
                <a:latin typeface="Arial" pitchFamily="34" charset="0"/>
                <a:cs typeface="Arial" pitchFamily="34" charset="0"/>
              </a:rPr>
              <a:t>nad </a:t>
            </a:r>
            <a:r>
              <a:rPr lang="pl-PL" sz="5500" dirty="0" smtClean="0">
                <a:latin typeface="Arial" pitchFamily="34" charset="0"/>
                <a:cs typeface="Arial" pitchFamily="34" charset="0"/>
              </a:rPr>
              <a:t>Wisłą”.</a:t>
            </a:r>
            <a:endParaRPr lang="pl-PL" sz="5500" dirty="0" smtClean="0">
              <a:latin typeface="Arial" pitchFamily="34" charset="0"/>
              <a:cs typeface="Arial" pitchFamily="34" charset="0"/>
            </a:endParaRPr>
          </a:p>
          <a:p>
            <a:pPr marL="0" indent="12700" algn="just">
              <a:lnSpc>
                <a:spcPct val="170000"/>
              </a:lnSpc>
              <a:buNone/>
            </a:pPr>
            <a:r>
              <a:rPr lang="pl-PL" sz="5500" dirty="0" smtClean="0">
                <a:latin typeface="Arial" pitchFamily="34" charset="0"/>
                <a:cs typeface="Arial" pitchFamily="34" charset="0"/>
              </a:rPr>
              <a:t>To </a:t>
            </a:r>
            <a:r>
              <a:rPr lang="pl-PL" sz="5500" dirty="0" smtClean="0">
                <a:latin typeface="Arial" pitchFamily="34" charset="0"/>
                <a:cs typeface="Arial" pitchFamily="34" charset="0"/>
              </a:rPr>
              <a:t>zwycięstwo było poprzedzone żarliwą modlitwą narodową. Episkopat Polski zebrany na Jasnej Górze poświęcił cały naród Najświętszemu Sercu Jezusa </a:t>
            </a:r>
            <a:r>
              <a:rPr lang="pl-PL" sz="5500" dirty="0" smtClean="0">
                <a:latin typeface="Arial" pitchFamily="34" charset="0"/>
                <a:cs typeface="Arial" pitchFamily="34" charset="0"/>
              </a:rPr>
              <a:t/>
            </a:r>
            <a:br>
              <a:rPr lang="pl-PL" sz="5500" dirty="0" smtClean="0">
                <a:latin typeface="Arial" pitchFamily="34" charset="0"/>
                <a:cs typeface="Arial" pitchFamily="34" charset="0"/>
              </a:rPr>
            </a:br>
            <a:r>
              <a:rPr lang="pl-PL" sz="5500" dirty="0" smtClean="0">
                <a:latin typeface="Arial" pitchFamily="34" charset="0"/>
                <a:cs typeface="Arial" pitchFamily="34" charset="0"/>
              </a:rPr>
              <a:t>i </a:t>
            </a:r>
            <a:r>
              <a:rPr lang="pl-PL" sz="5500" dirty="0" smtClean="0">
                <a:latin typeface="Arial" pitchFamily="34" charset="0"/>
                <a:cs typeface="Arial" pitchFamily="34" charset="0"/>
              </a:rPr>
              <a:t>oddał go pod opiekę Maryi Królowej Polski. Myśl nasza kieruje się dzisiaj ku tym wszystkim, którzy pod Radzyminem i w wielu innych miejscach tej historycznej bitwy oddali swoje życie, broniąc Ojczyzny i jej zagrożonej wolności. Pomyślmy </a:t>
            </a:r>
            <a:r>
              <a:rPr lang="pl-PL" sz="5500" dirty="0" smtClean="0">
                <a:latin typeface="Arial" pitchFamily="34" charset="0"/>
                <a:cs typeface="Arial" pitchFamily="34" charset="0"/>
              </a:rPr>
              <a:t>o </a:t>
            </a:r>
            <a:r>
              <a:rPr lang="pl-PL" sz="5500" dirty="0" smtClean="0">
                <a:latin typeface="Arial" pitchFamily="34" charset="0"/>
                <a:cs typeface="Arial" pitchFamily="34" charset="0"/>
              </a:rPr>
              <a:t>żołnierzach, oficerach. Pomyślmy </a:t>
            </a:r>
            <a:r>
              <a:rPr lang="pl-PL" sz="5500" dirty="0" smtClean="0">
                <a:latin typeface="Arial" pitchFamily="34" charset="0"/>
                <a:cs typeface="Arial" pitchFamily="34" charset="0"/>
              </a:rPr>
              <a:t>o </a:t>
            </a:r>
            <a:r>
              <a:rPr lang="pl-PL" sz="5500" dirty="0" smtClean="0">
                <a:latin typeface="Arial" pitchFamily="34" charset="0"/>
                <a:cs typeface="Arial" pitchFamily="34" charset="0"/>
              </a:rPr>
              <a:t>Wodzu, </a:t>
            </a:r>
            <a:r>
              <a:rPr lang="pl-PL" sz="5500" dirty="0" smtClean="0">
                <a:latin typeface="Arial" pitchFamily="34" charset="0"/>
                <a:cs typeface="Arial" pitchFamily="34" charset="0"/>
              </a:rPr>
              <a:t/>
            </a:r>
            <a:br>
              <a:rPr lang="pl-PL" sz="5500" dirty="0" smtClean="0">
                <a:latin typeface="Arial" pitchFamily="34" charset="0"/>
                <a:cs typeface="Arial" pitchFamily="34" charset="0"/>
              </a:rPr>
            </a:br>
            <a:r>
              <a:rPr lang="pl-PL" sz="5500" dirty="0" smtClean="0">
                <a:latin typeface="Arial" pitchFamily="34" charset="0"/>
                <a:cs typeface="Arial" pitchFamily="34" charset="0"/>
              </a:rPr>
              <a:t>o </a:t>
            </a:r>
            <a:r>
              <a:rPr lang="pl-PL" sz="5500" dirty="0" smtClean="0">
                <a:latin typeface="Arial" pitchFamily="34" charset="0"/>
                <a:cs typeface="Arial" pitchFamily="34" charset="0"/>
              </a:rPr>
              <a:t>wszystkich, którym zawdzięczamy to zwycięstwo.” </a:t>
            </a:r>
            <a:endParaRPr lang="pl-PL" sz="5500" dirty="0" smtClean="0">
              <a:latin typeface="Arial" pitchFamily="34" charset="0"/>
              <a:cs typeface="Arial" pitchFamily="34" charset="0"/>
            </a:endParaRPr>
          </a:p>
          <a:p>
            <a:pPr marL="0" indent="12700" algn="r">
              <a:lnSpc>
                <a:spcPct val="170000"/>
              </a:lnSpc>
              <a:buNone/>
            </a:pPr>
            <a:r>
              <a:rPr lang="pl-PL" sz="5500" i="1" dirty="0" smtClean="0">
                <a:solidFill>
                  <a:srgbClr val="000099"/>
                </a:solidFill>
                <a:latin typeface="Arial" pitchFamily="34" charset="0"/>
                <a:cs typeface="Arial" pitchFamily="34" charset="0"/>
              </a:rPr>
              <a:t>Jan Paweł II</a:t>
            </a:r>
            <a:endParaRPr lang="pl-PL" sz="5500" i="1" dirty="0" smtClean="0">
              <a:solidFill>
                <a:srgbClr val="000099"/>
              </a:solidFill>
              <a:latin typeface="Arial" pitchFamily="34" charset="0"/>
              <a:cs typeface="Arial" pitchFamily="34" charset="0"/>
            </a:endParaRPr>
          </a:p>
          <a:p>
            <a:endParaRPr lang="pl-PL" dirty="0"/>
          </a:p>
        </p:txBody>
      </p:sp>
      <p:sp>
        <p:nvSpPr>
          <p:cNvPr id="4" name="pole tekstowe 3"/>
          <p:cNvSpPr txBox="1"/>
          <p:nvPr/>
        </p:nvSpPr>
        <p:spPr>
          <a:xfrm>
            <a:off x="683568" y="476672"/>
            <a:ext cx="6048672" cy="707886"/>
          </a:xfrm>
          <a:prstGeom prst="rect">
            <a:avLst/>
          </a:prstGeom>
          <a:noFill/>
        </p:spPr>
        <p:txBody>
          <a:bodyPr wrap="square" rtlCol="0">
            <a:spAutoFit/>
          </a:bodyPr>
          <a:lstStyle/>
          <a:p>
            <a:r>
              <a:rPr lang="pl-PL" sz="4000"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Castellar" pitchFamily="18" charset="0"/>
              </a:rPr>
              <a:t>A było tak:</a:t>
            </a:r>
            <a:endParaRPr lang="pl-PL"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Castellar" pitchFamily="18" charset="0"/>
              </a:rPr>
              <a:t>do ostatniej kropli krwi …</a:t>
            </a:r>
            <a:endParaRPr lang="pl-PL"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Castellar" pitchFamily="18" charset="0"/>
            </a:endParaRPr>
          </a:p>
        </p:txBody>
      </p:sp>
      <p:pic>
        <p:nvPicPr>
          <p:cNvPr id="4" name="Symbol zastępczy zawartości 3" descr="bw.jpg"/>
          <p:cNvPicPr>
            <a:picLocks noGrp="1" noChangeAspect="1"/>
          </p:cNvPicPr>
          <p:nvPr>
            <p:ph idx="1"/>
          </p:nvPr>
        </p:nvPicPr>
        <p:blipFill>
          <a:blip r:embed="rId2" cstate="print"/>
          <a:stretch>
            <a:fillRect/>
          </a:stretch>
        </p:blipFill>
        <p:spPr>
          <a:xfrm>
            <a:off x="801842" y="1600200"/>
            <a:ext cx="7540316"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A ZACZĘŁO SIĘ W 1919 ROKU</a:t>
            </a:r>
            <a:endParaRPr lang="pl-PL"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sp>
        <p:nvSpPr>
          <p:cNvPr id="3" name="Symbol zastępczy zawartości 2"/>
          <p:cNvSpPr>
            <a:spLocks noGrp="1"/>
          </p:cNvSpPr>
          <p:nvPr>
            <p:ph idx="1"/>
          </p:nvPr>
        </p:nvSpPr>
        <p:spPr>
          <a:xfrm>
            <a:off x="395536" y="1340768"/>
            <a:ext cx="8075240" cy="5328592"/>
          </a:xfrm>
        </p:spPr>
        <p:txBody>
          <a:bodyPr>
            <a:normAutofit fontScale="70000" lnSpcReduction="20000"/>
          </a:bodyPr>
          <a:lstStyle/>
          <a:p>
            <a:pPr algn="ctr">
              <a:buNone/>
            </a:pPr>
            <a:r>
              <a:rPr lang="pl-PL" b="1" dirty="0" smtClean="0"/>
              <a:t>                   Wojna polsko-bolszewicka</a:t>
            </a:r>
            <a:endParaRPr lang="pl-PL" dirty="0" smtClean="0"/>
          </a:p>
          <a:p>
            <a:pPr algn="ctr">
              <a:buNone/>
            </a:pPr>
            <a:r>
              <a:rPr lang="pl-PL" b="1" dirty="0" smtClean="0"/>
              <a:t>             </a:t>
            </a:r>
            <a:r>
              <a:rPr lang="pl-PL" b="1" dirty="0" smtClean="0"/>
              <a:t>1919–1921 r.</a:t>
            </a:r>
            <a:endParaRPr lang="pl-PL" dirty="0" smtClean="0"/>
          </a:p>
          <a:p>
            <a:pPr algn="just">
              <a:lnSpc>
                <a:spcPct val="170000"/>
              </a:lnSpc>
              <a:buNone/>
            </a:pPr>
            <a:r>
              <a:rPr lang="pl-PL" dirty="0" smtClean="0"/>
              <a:t>     </a:t>
            </a:r>
            <a:r>
              <a:rPr lang="pl-PL" sz="2200" dirty="0" smtClean="0">
                <a:latin typeface="Arial" pitchFamily="34" charset="0"/>
                <a:cs typeface="Arial" pitchFamily="34" charset="0"/>
              </a:rPr>
              <a:t>To wojna pomiędzy odrodzoną II  Rzeczpospolitą a Rosją Sowiecką, dążącą do podboju państw europejskich i przekształcenia ich w republiki sowieckie.</a:t>
            </a:r>
          </a:p>
          <a:p>
            <a:pPr algn="just">
              <a:lnSpc>
                <a:spcPct val="170000"/>
              </a:lnSpc>
              <a:buNone/>
            </a:pPr>
            <a:r>
              <a:rPr lang="pl-PL" sz="2200" dirty="0" smtClean="0">
                <a:latin typeface="Arial" pitchFamily="34" charset="0"/>
                <a:cs typeface="Arial" pitchFamily="34" charset="0"/>
              </a:rPr>
              <a:t>      Rozpoczęła się 14 lutego 1919 roku, starciem koło miasteczka Mosty niedaleko Szczuczyna</a:t>
            </a:r>
            <a:r>
              <a:rPr lang="pl-PL" sz="2200" dirty="0">
                <a:latin typeface="Arial" pitchFamily="34" charset="0"/>
                <a:cs typeface="Arial" pitchFamily="34" charset="0"/>
              </a:rPr>
              <a:t> </a:t>
            </a:r>
            <a:r>
              <a:rPr lang="pl-PL" sz="2200" dirty="0" smtClean="0">
                <a:latin typeface="Arial" pitchFamily="34" charset="0"/>
                <a:cs typeface="Arial" pitchFamily="34" charset="0"/>
              </a:rPr>
              <a:t>gdzie wysunięte poza wycofujące się jednostki niemieckie oddziały wojska polskiego powstrzymały dalszy marsz na zachód w ramach operacji „Cel Wisła” oddziałów Frontu Zachodniego </a:t>
            </a:r>
            <a:r>
              <a:rPr lang="pl-PL" sz="2200" dirty="0">
                <a:latin typeface="Arial" pitchFamily="34" charset="0"/>
                <a:cs typeface="Arial" pitchFamily="34" charset="0"/>
              </a:rPr>
              <a:t>A</a:t>
            </a:r>
            <a:r>
              <a:rPr lang="pl-PL" sz="2200" dirty="0" smtClean="0">
                <a:latin typeface="Arial" pitchFamily="34" charset="0"/>
                <a:cs typeface="Arial" pitchFamily="34" charset="0"/>
              </a:rPr>
              <a:t>rmii  Czerwonej .</a:t>
            </a:r>
          </a:p>
          <a:p>
            <a:pPr algn="just">
              <a:lnSpc>
                <a:spcPct val="170000"/>
              </a:lnSpc>
              <a:buNone/>
            </a:pPr>
            <a:r>
              <a:rPr lang="pl-PL" sz="2200" dirty="0" smtClean="0">
                <a:latin typeface="Arial" pitchFamily="34" charset="0"/>
                <a:cs typeface="Arial" pitchFamily="34" charset="0"/>
              </a:rPr>
              <a:t>      16 kwietnia 1919 roku wojska polskie rozpoczęły ofensywę  i zajęły Wilno. Następnie między  25 kwietnia – 8 maja rozpoczęła się ofensywa wojsk polskich i ukraińskich na Ukrainie, zdobyto Kijów. </a:t>
            </a:r>
            <a:r>
              <a:rPr lang="pl-PL" sz="2200" dirty="0" smtClean="0">
                <a:latin typeface="Arial" pitchFamily="34" charset="0"/>
                <a:cs typeface="Arial" pitchFamily="34" charset="0"/>
              </a:rPr>
              <a:t>Niestety nie wszyscy serdecznie witali </a:t>
            </a:r>
            <a:r>
              <a:rPr lang="pl-PL" sz="2200" dirty="0" smtClean="0">
                <a:latin typeface="Arial" pitchFamily="34" charset="0"/>
                <a:cs typeface="Arial" pitchFamily="34" charset="0"/>
              </a:rPr>
              <a:t>Polaków, </a:t>
            </a:r>
            <a:r>
              <a:rPr lang="pl-PL" sz="2200" dirty="0" smtClean="0">
                <a:latin typeface="Arial" pitchFamily="34" charset="0"/>
                <a:cs typeface="Arial" pitchFamily="34" charset="0"/>
              </a:rPr>
              <a:t>ponadto </a:t>
            </a:r>
            <a:r>
              <a:rPr lang="pl-PL" sz="2200" dirty="0" smtClean="0">
                <a:latin typeface="Arial" pitchFamily="34" charset="0"/>
                <a:cs typeface="Arial" pitchFamily="34" charset="0"/>
              </a:rPr>
              <a:t/>
            </a:r>
            <a:br>
              <a:rPr lang="pl-PL" sz="2200" dirty="0" smtClean="0">
                <a:latin typeface="Arial" pitchFamily="34" charset="0"/>
                <a:cs typeface="Arial" pitchFamily="34" charset="0"/>
              </a:rPr>
            </a:br>
            <a:r>
              <a:rPr lang="pl-PL" sz="2200" dirty="0" smtClean="0">
                <a:latin typeface="Arial" pitchFamily="34" charset="0"/>
                <a:cs typeface="Arial" pitchFamily="34" charset="0"/>
              </a:rPr>
              <a:t>w </a:t>
            </a:r>
            <a:r>
              <a:rPr lang="pl-PL" sz="2200" dirty="0" smtClean="0">
                <a:latin typeface="Arial" pitchFamily="34" charset="0"/>
                <a:cs typeface="Arial" pitchFamily="34" charset="0"/>
              </a:rPr>
              <a:t>czerwcu i lipcu 1920 roku </a:t>
            </a:r>
            <a:r>
              <a:rPr lang="pl-PL" sz="2200" dirty="0">
                <a:latin typeface="Arial" pitchFamily="34" charset="0"/>
                <a:cs typeface="Arial" pitchFamily="34" charset="0"/>
              </a:rPr>
              <a:t>a</a:t>
            </a:r>
            <a:r>
              <a:rPr lang="pl-PL" sz="2200" dirty="0" smtClean="0">
                <a:latin typeface="Arial" pitchFamily="34" charset="0"/>
                <a:cs typeface="Arial" pitchFamily="34" charset="0"/>
              </a:rPr>
              <a:t>rmia  Sowietów  przełamała front najpierw na Ukrainie </a:t>
            </a:r>
            <a:r>
              <a:rPr lang="pl-PL" sz="2200" dirty="0" smtClean="0">
                <a:latin typeface="Arial" pitchFamily="34" charset="0"/>
                <a:cs typeface="Arial" pitchFamily="34" charset="0"/>
              </a:rPr>
              <a:t/>
            </a:r>
            <a:br>
              <a:rPr lang="pl-PL" sz="2200" dirty="0" smtClean="0">
                <a:latin typeface="Arial" pitchFamily="34" charset="0"/>
                <a:cs typeface="Arial" pitchFamily="34" charset="0"/>
              </a:rPr>
            </a:br>
            <a:r>
              <a:rPr lang="pl-PL" sz="2200" dirty="0" smtClean="0">
                <a:latin typeface="Arial" pitchFamily="34" charset="0"/>
                <a:cs typeface="Arial" pitchFamily="34" charset="0"/>
              </a:rPr>
              <a:t>a </a:t>
            </a:r>
            <a:r>
              <a:rPr lang="pl-PL" sz="2200" dirty="0" smtClean="0">
                <a:latin typeface="Arial" pitchFamily="34" charset="0"/>
                <a:cs typeface="Arial" pitchFamily="34" charset="0"/>
              </a:rPr>
              <a:t>następnie na Białorusi i rozpoczęła marsz na Warszawę. I tak doszło do zwycięskiej bitwy </a:t>
            </a:r>
            <a:r>
              <a:rPr lang="pl-PL" sz="2200" dirty="0" smtClean="0">
                <a:latin typeface="Arial" pitchFamily="34" charset="0"/>
                <a:cs typeface="Arial" pitchFamily="34" charset="0"/>
              </a:rPr>
              <a:t>warszawskiej. </a:t>
            </a:r>
            <a:endParaRPr lang="pl-PL" sz="2200" dirty="0" smtClean="0">
              <a:latin typeface="Arial" pitchFamily="34" charset="0"/>
              <a:cs typeface="Arial" pitchFamily="34" charset="0"/>
            </a:endParaRPr>
          </a:p>
          <a:p>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907704" y="513546"/>
            <a:ext cx="52565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3600" b="1" i="0" u="none" strike="noStrike" cap="all" normalizeH="0" baseline="0"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latin typeface="Arial" pitchFamily="34" charset="0"/>
                <a:cs typeface="Arial" pitchFamily="34" charset="0"/>
              </a:rPr>
              <a:t>PRZYSIĘGA </a:t>
            </a:r>
          </a:p>
        </p:txBody>
      </p:sp>
      <p:sp>
        <p:nvSpPr>
          <p:cNvPr id="5" name="pole tekstowe 4"/>
          <p:cNvSpPr txBox="1"/>
          <p:nvPr/>
        </p:nvSpPr>
        <p:spPr>
          <a:xfrm>
            <a:off x="539552" y="1412776"/>
            <a:ext cx="8208912" cy="4662815"/>
          </a:xfrm>
          <a:prstGeom prst="rect">
            <a:avLst/>
          </a:prstGeom>
          <a:noFill/>
        </p:spPr>
        <p:txBody>
          <a:bodyPr wrap="square" rtlCol="0">
            <a:spAutoFit/>
          </a:bodyPr>
          <a:lstStyle/>
          <a:p>
            <a:pPr>
              <a:lnSpc>
                <a:spcPct val="150000"/>
              </a:lnSpc>
            </a:pPr>
            <a:r>
              <a:rPr lang="pl-PL" b="1" dirty="0" smtClean="0">
                <a:solidFill>
                  <a:srgbClr val="002060"/>
                </a:solidFill>
                <a:latin typeface="Arial" pitchFamily="34" charset="0"/>
                <a:cs typeface="Arial" pitchFamily="34" charset="0"/>
              </a:rPr>
              <a:t>Jednym z elementów budowania ducha naszej </a:t>
            </a:r>
            <a:r>
              <a:rPr lang="pl-PL" b="1" dirty="0" smtClean="0">
                <a:solidFill>
                  <a:srgbClr val="002060"/>
                </a:solidFill>
                <a:latin typeface="Arial" pitchFamily="34" charset="0"/>
                <a:cs typeface="Arial" pitchFamily="34" charset="0"/>
              </a:rPr>
              <a:t>armii </a:t>
            </a:r>
            <a:r>
              <a:rPr lang="pl-PL" b="1" dirty="0" smtClean="0">
                <a:solidFill>
                  <a:srgbClr val="002060"/>
                </a:solidFill>
                <a:latin typeface="Arial" pitchFamily="34" charset="0"/>
                <a:cs typeface="Arial" pitchFamily="34" charset="0"/>
              </a:rPr>
              <a:t>było złożenie jednolitej przysięgi wojskowej. Brzmiała ona następująco</a:t>
            </a:r>
            <a:r>
              <a:rPr lang="pl-PL" b="1" dirty="0" smtClean="0">
                <a:solidFill>
                  <a:srgbClr val="002060"/>
                </a:solidFill>
                <a:latin typeface="Arial" pitchFamily="34" charset="0"/>
                <a:cs typeface="Arial" pitchFamily="34" charset="0"/>
              </a:rPr>
              <a:t>:</a:t>
            </a:r>
          </a:p>
          <a:p>
            <a:pPr>
              <a:lnSpc>
                <a:spcPct val="150000"/>
              </a:lnSpc>
            </a:pPr>
            <a:endParaRPr lang="pl-PL" dirty="0" smtClean="0">
              <a:latin typeface="Arial" pitchFamily="34" charset="0"/>
              <a:cs typeface="Arial" pitchFamily="34" charset="0"/>
            </a:endParaRPr>
          </a:p>
          <a:p>
            <a:pPr>
              <a:lnSpc>
                <a:spcPct val="150000"/>
              </a:lnSpc>
            </a:pPr>
            <a:r>
              <a:rPr lang="pl-PL" sz="2400" dirty="0" smtClean="0">
                <a:latin typeface="Garamond" pitchFamily="18" charset="0"/>
                <a:cs typeface="Arial" pitchFamily="34" charset="0"/>
              </a:rPr>
              <a:t>„</a:t>
            </a:r>
            <a:r>
              <a:rPr lang="pl-PL" sz="2400" i="1" dirty="0" smtClean="0">
                <a:latin typeface="Garamond" pitchFamily="18" charset="0"/>
                <a:cs typeface="Arial" pitchFamily="34" charset="0"/>
              </a:rPr>
              <a:t>Stając w szeregi Armii Narodowej, uroczyście w obliczu Boga wszechmogącego, w Trójcy Świętej Jedynego, ślubuję jedynie Ojczyźnie mojej Rzeczpospolitej Polskiej i sprawie Narodu całego na każdym miejscu służyć, kraju ojczystego i dobra narodowego do ostatniej krwi bronić, przełożonych swych i dowódców słuchać […] tak się zachowywać, abym mógł żyć i umierać jako mężny i prawy żołnierz polski.”</a:t>
            </a:r>
            <a:endParaRPr lang="pl-PL" sz="2400" dirty="0">
              <a:latin typeface="Garamond" pitchFamily="18"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1143000"/>
          </a:xfrm>
        </p:spPr>
        <p:txBody>
          <a:bodyPr>
            <a:normAutofit fontScale="90000"/>
          </a:bodyPr>
          <a:lstStyle/>
          <a:p>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Ostateczna rozgrywka </a:t>
            </a:r>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
            </a:r>
            <a:b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br>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 </a:t>
            </a:r>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Bitwa Warszawska </a:t>
            </a:r>
            <a:endParaRPr lang="pl-PL"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sp>
        <p:nvSpPr>
          <p:cNvPr id="3" name="Symbol zastępczy zawartości 2"/>
          <p:cNvSpPr>
            <a:spLocks noGrp="1"/>
          </p:cNvSpPr>
          <p:nvPr>
            <p:ph idx="1"/>
          </p:nvPr>
        </p:nvSpPr>
        <p:spPr>
          <a:xfrm>
            <a:off x="467544" y="1484784"/>
            <a:ext cx="8219256" cy="5141168"/>
          </a:xfrm>
        </p:spPr>
        <p:txBody>
          <a:bodyPr>
            <a:noAutofit/>
          </a:bodyPr>
          <a:lstStyle/>
          <a:p>
            <a:pPr marL="0" indent="12700" algn="just">
              <a:buNone/>
            </a:pPr>
            <a:r>
              <a:rPr lang="pl-PL" sz="1700" dirty="0" smtClean="0">
                <a:latin typeface="Arial" pitchFamily="34" charset="0"/>
                <a:cs typeface="Arial" pitchFamily="34" charset="0"/>
              </a:rPr>
              <a:t>Bitwa  </a:t>
            </a:r>
            <a:r>
              <a:rPr lang="pl-PL" sz="1700" dirty="0">
                <a:latin typeface="Arial" pitchFamily="34" charset="0"/>
                <a:cs typeface="Arial" pitchFamily="34" charset="0"/>
              </a:rPr>
              <a:t>w dniach 13–25 sierpnia 1920 roku rozegrała się pomiędzy wojskami sowieckiego Frontu Zachodniego Michaiła Tuchaczewskiego , a </a:t>
            </a:r>
            <a:r>
              <a:rPr lang="pl-PL" sz="1700" dirty="0" smtClean="0">
                <a:latin typeface="Arial" pitchFamily="34" charset="0"/>
                <a:cs typeface="Arial" pitchFamily="34" charset="0"/>
              </a:rPr>
              <a:t>armiami Wojska  Polskiego </a:t>
            </a:r>
            <a:r>
              <a:rPr lang="pl-PL" sz="1700" dirty="0">
                <a:latin typeface="Arial" pitchFamily="34" charset="0"/>
                <a:cs typeface="Arial" pitchFamily="34" charset="0"/>
              </a:rPr>
              <a:t>zgrupowanymi nad Wisłą .Był to przełomowy moment dla strony polskiej.  Bezpośrednio przed bitwą, na przełomie lipca i sierpnia 1920 roku, sytuacja wojsk polskich stawała się krytyczna. Niepowodzeniem zakończyła się próba powstrzymania ofensywy wojsk bolszewickich na linii Bugu. Z początkiem sierpnia oddano twierdzę Brześć, a Armia Czerwona uzyskała otwartą drogę na Warszawę. Naczelny Wódz Józef Piłsudski 6 sierpnia wydał rozkaz cofnięcia się ku Wiśle celem przegrupowania sił, przygotowania kontruderzenia i zorganizowania obrony stolicy Kluczową rolę </a:t>
            </a:r>
            <a:r>
              <a:rPr lang="pl-PL" sz="1700" dirty="0" smtClean="0">
                <a:latin typeface="Arial" pitchFamily="34" charset="0"/>
                <a:cs typeface="Arial" pitchFamily="34" charset="0"/>
              </a:rPr>
              <a:t>odegrał manewr wojsk polskich oskrzydlających Armię </a:t>
            </a:r>
            <a:r>
              <a:rPr lang="pl-PL" sz="1700" dirty="0" smtClean="0">
                <a:latin typeface="Arial" pitchFamily="34" charset="0"/>
                <a:cs typeface="Arial" pitchFamily="34" charset="0"/>
              </a:rPr>
              <a:t>Czerwoną, </a:t>
            </a:r>
            <a:r>
              <a:rPr lang="pl-PL" sz="1700" dirty="0">
                <a:latin typeface="Arial" pitchFamily="34" charset="0"/>
                <a:cs typeface="Arial" pitchFamily="34" charset="0"/>
              </a:rPr>
              <a:t>opracowany przy udziale szefa </a:t>
            </a:r>
            <a:r>
              <a:rPr lang="pl-PL" sz="1700" dirty="0" smtClean="0">
                <a:latin typeface="Arial" pitchFamily="34" charset="0"/>
                <a:cs typeface="Arial" pitchFamily="34" charset="0"/>
              </a:rPr>
              <a:t>Sztabu Generalnego  </a:t>
            </a:r>
            <a:r>
              <a:rPr lang="pl-PL" sz="1700" dirty="0">
                <a:latin typeface="Arial" pitchFamily="34" charset="0"/>
                <a:cs typeface="Arial" pitchFamily="34" charset="0"/>
              </a:rPr>
              <a:t>Wojska Polskiego Tadeusza Rozwadowskiego a przeprowadzony przez Naczelnego Wodza Józefa Piłsudskiego, wyprowadzony znad Wieprza 16 sierpnia 1920, przy jednoczesnym związaniu głównych sił bolszewickich na przedpolach Warszawy. Był to przełomowy moment dla strony polskiej. 16 sierpnia dowodzona przez Józefa Piłsudskiego grupa uderzeniowa przeprowadziła kontruderzenie znad Wieprza, przełamała front pod Kockiem </a:t>
            </a:r>
            <a:r>
              <a:rPr lang="pl-PL" sz="1700" dirty="0" smtClean="0">
                <a:latin typeface="Arial" pitchFamily="34" charset="0"/>
                <a:cs typeface="Arial" pitchFamily="34" charset="0"/>
              </a:rPr>
              <a:t>i </a:t>
            </a:r>
            <a:r>
              <a:rPr lang="pl-PL" sz="1700" dirty="0">
                <a:latin typeface="Arial" pitchFamily="34" charset="0"/>
                <a:cs typeface="Arial" pitchFamily="34" charset="0"/>
              </a:rPr>
              <a:t>Cycowem i wyszła na tyły sowieckich wojsk atakujących Warszawę. Działania wojsk polskich wymusiły niezorganizowane cofanie się Armii Czerwonej na wschód. Armia Czerwona poniosła olbrzymie </a:t>
            </a:r>
            <a:r>
              <a:rPr lang="pl-PL" sz="1700" dirty="0" smtClean="0">
                <a:latin typeface="Arial" pitchFamily="34" charset="0"/>
                <a:cs typeface="Arial" pitchFamily="34" charset="0"/>
              </a:rPr>
              <a:t>straty.</a:t>
            </a:r>
            <a:r>
              <a:rPr lang="pl-PL" sz="1700" baseline="30000" dirty="0" smtClean="0">
                <a:latin typeface="Arial" pitchFamily="34" charset="0"/>
                <a:cs typeface="Arial" pitchFamily="34" charset="0"/>
              </a:rPr>
              <a:t>.</a:t>
            </a:r>
            <a:r>
              <a:rPr lang="pl-PL" sz="1700" dirty="0" smtClean="0">
                <a:latin typeface="Arial" pitchFamily="34" charset="0"/>
                <a:cs typeface="Arial" pitchFamily="34" charset="0"/>
              </a:rPr>
              <a:t> </a:t>
            </a:r>
            <a:endParaRPr lang="pl-PL" sz="1700" dirty="0">
              <a:latin typeface="Arial" pitchFamily="34" charset="0"/>
              <a:cs typeface="Arial" pitchFamily="34" charset="0"/>
            </a:endParaRPr>
          </a:p>
          <a:p>
            <a:pPr algn="just">
              <a:buNone/>
            </a:pPr>
            <a:endParaRPr lang="pl-PL"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568952" cy="1570186"/>
          </a:xfrm>
        </p:spPr>
        <p:txBody>
          <a:bodyPr>
            <a:normAutofit/>
          </a:bodyPr>
          <a:lstStyle/>
          <a:p>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DALEJ DO DZIEŁA </a:t>
            </a:r>
            <a:b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br>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JESZCZE POLSKA NIE ZGINĘŁA</a:t>
            </a:r>
            <a:endParaRPr lang="pl-PL"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pic>
        <p:nvPicPr>
          <p:cNvPr id="4" name="Symbol zastępczy zawartości 3" descr="123.jpg"/>
          <p:cNvPicPr>
            <a:picLocks noGrp="1" noChangeAspect="1"/>
          </p:cNvPicPr>
          <p:nvPr>
            <p:ph idx="1"/>
          </p:nvPr>
        </p:nvPicPr>
        <p:blipFill>
          <a:blip r:embed="rId2" cstate="print"/>
          <a:stretch>
            <a:fillRect/>
          </a:stretch>
        </p:blipFill>
        <p:spPr>
          <a:xfrm>
            <a:off x="755576" y="2132856"/>
            <a:ext cx="7726347" cy="424847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39752" y="332656"/>
            <a:ext cx="6120680" cy="1728192"/>
          </a:xfrm>
        </p:spPr>
        <p:txBody>
          <a:bodyPr/>
          <a:lstStyle/>
          <a:p>
            <a:r>
              <a:rPr lang="pl-PL"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AUTORZY </a:t>
            </a:r>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SUKCESU </a:t>
            </a:r>
            <a:endParaRPr lang="pl-PL" b="1" spc="50" dirty="0">
              <a:ln w="12700" cmpd="sng">
                <a:solidFill>
                  <a:schemeClr val="accent6">
                    <a:satMod val="120000"/>
                    <a:shade val="80000"/>
                  </a:schemeClr>
                </a:solidFill>
                <a:prstDash val="solid"/>
              </a:ln>
              <a:solidFill>
                <a:srgbClr val="000099"/>
              </a:solidFill>
              <a:effectLst>
                <a:glow rad="53100">
                  <a:schemeClr val="accent6">
                    <a:satMod val="180000"/>
                    <a:alpha val="30000"/>
                  </a:schemeClr>
                </a:glow>
              </a:effectLst>
            </a:endParaRPr>
          </a:p>
        </p:txBody>
      </p:sp>
      <p:sp>
        <p:nvSpPr>
          <p:cNvPr id="3" name="Symbol zastępczy zawartości 2"/>
          <p:cNvSpPr>
            <a:spLocks noGrp="1"/>
          </p:cNvSpPr>
          <p:nvPr>
            <p:ph idx="1"/>
          </p:nvPr>
        </p:nvSpPr>
        <p:spPr>
          <a:xfrm>
            <a:off x="611560" y="1844824"/>
            <a:ext cx="7992888" cy="4525963"/>
          </a:xfrm>
        </p:spPr>
        <p:txBody>
          <a:bodyPr>
            <a:normAutofit/>
          </a:bodyPr>
          <a:lstStyle/>
          <a:p>
            <a:pPr>
              <a:buNone/>
            </a:pPr>
            <a:endParaRPr lang="pl-PL" dirty="0" smtClean="0"/>
          </a:p>
          <a:p>
            <a:pPr marL="0" indent="0" algn="just">
              <a:buNone/>
            </a:pPr>
            <a:r>
              <a:rPr lang="pl-PL" sz="2600" dirty="0" smtClean="0">
                <a:latin typeface="Arial" pitchFamily="34" charset="0"/>
                <a:cs typeface="Arial" pitchFamily="34" charset="0"/>
              </a:rPr>
              <a:t>Pokonanie </a:t>
            </a:r>
            <a:r>
              <a:rPr lang="pl-PL" sz="2600" dirty="0">
                <a:latin typeface="Arial" pitchFamily="34" charset="0"/>
                <a:cs typeface="Arial" pitchFamily="34" charset="0"/>
              </a:rPr>
              <a:t>bolszewików w 1920 roku nastąpiło dzięki wspaniałej postawie większości narodu polskiego, heroizmowi polskiego żołnierza, </a:t>
            </a:r>
            <a:r>
              <a:rPr lang="pl-PL" sz="2600" dirty="0" smtClean="0">
                <a:latin typeface="Arial" pitchFamily="34" charset="0"/>
                <a:cs typeface="Arial" pitchFamily="34" charset="0"/>
              </a:rPr>
              <a:t>wybitnych </a:t>
            </a:r>
            <a:r>
              <a:rPr lang="pl-PL" sz="2600" dirty="0">
                <a:latin typeface="Arial" pitchFamily="34" charset="0"/>
                <a:cs typeface="Arial" pitchFamily="34" charset="0"/>
              </a:rPr>
              <a:t>dowódców – Marszałka </a:t>
            </a:r>
            <a:r>
              <a:rPr lang="pl-PL" sz="2600" dirty="0" smtClean="0">
                <a:latin typeface="Arial" pitchFamily="34" charset="0"/>
                <a:cs typeface="Arial" pitchFamily="34" charset="0"/>
              </a:rPr>
              <a:t>Józefa Piłsudskiego</a:t>
            </a:r>
            <a:r>
              <a:rPr lang="pl-PL" sz="2600" dirty="0">
                <a:latin typeface="Arial" pitchFamily="34" charset="0"/>
                <a:cs typeface="Arial" pitchFamily="34" charset="0"/>
              </a:rPr>
              <a:t>, </a:t>
            </a:r>
            <a:r>
              <a:rPr lang="pl-PL" sz="2600" dirty="0" smtClean="0">
                <a:latin typeface="Arial" pitchFamily="34" charset="0"/>
                <a:cs typeface="Arial" pitchFamily="34" charset="0"/>
              </a:rPr>
              <a:t/>
            </a:r>
            <a:br>
              <a:rPr lang="pl-PL" sz="2600" dirty="0" smtClean="0">
                <a:latin typeface="Arial" pitchFamily="34" charset="0"/>
                <a:cs typeface="Arial" pitchFamily="34" charset="0"/>
              </a:rPr>
            </a:br>
            <a:r>
              <a:rPr lang="pl-PL" sz="2600" dirty="0" smtClean="0">
                <a:latin typeface="Arial" pitchFamily="34" charset="0"/>
                <a:cs typeface="Arial" pitchFamily="34" charset="0"/>
              </a:rPr>
              <a:t>gen</a:t>
            </a:r>
            <a:r>
              <a:rPr lang="pl-PL" sz="2600" dirty="0">
                <a:latin typeface="Arial" pitchFamily="34" charset="0"/>
                <a:cs typeface="Arial" pitchFamily="34" charset="0"/>
              </a:rPr>
              <a:t>. </a:t>
            </a:r>
            <a:r>
              <a:rPr lang="pl-PL" sz="2600" dirty="0" smtClean="0">
                <a:latin typeface="Arial" pitchFamily="34" charset="0"/>
                <a:cs typeface="Arial" pitchFamily="34" charset="0"/>
              </a:rPr>
              <a:t>Tadeusza Rozwadowskiego</a:t>
            </a:r>
            <a:r>
              <a:rPr lang="pl-PL" sz="2600" dirty="0" smtClean="0">
                <a:latin typeface="Arial" pitchFamily="34" charset="0"/>
                <a:cs typeface="Arial" pitchFamily="34" charset="0"/>
              </a:rPr>
              <a:t>, gen</a:t>
            </a:r>
            <a:r>
              <a:rPr lang="pl-PL" sz="2600" dirty="0" smtClean="0">
                <a:latin typeface="Arial" pitchFamily="34" charset="0"/>
                <a:cs typeface="Arial" pitchFamily="34" charset="0"/>
              </a:rPr>
              <a:t>. Władysława </a:t>
            </a:r>
            <a:r>
              <a:rPr lang="pl-PL" sz="2600" dirty="0">
                <a:latin typeface="Arial" pitchFamily="34" charset="0"/>
                <a:cs typeface="Arial" pitchFamily="34" charset="0"/>
              </a:rPr>
              <a:t>Sikorskiego, </a:t>
            </a:r>
            <a:r>
              <a:rPr lang="pl-PL" sz="2600" dirty="0" smtClean="0">
                <a:latin typeface="Arial" pitchFamily="34" charset="0"/>
                <a:cs typeface="Arial" pitchFamily="34" charset="0"/>
              </a:rPr>
              <a:t>gen. Józefa  </a:t>
            </a:r>
            <a:r>
              <a:rPr lang="pl-PL" sz="2600" dirty="0">
                <a:latin typeface="Arial" pitchFamily="34" charset="0"/>
                <a:cs typeface="Arial" pitchFamily="34" charset="0"/>
              </a:rPr>
              <a:t>Hallera</a:t>
            </a:r>
            <a:r>
              <a:rPr lang="pl-PL" sz="2600" dirty="0" smtClean="0">
                <a:latin typeface="Arial" pitchFamily="34" charset="0"/>
                <a:cs typeface="Arial" pitchFamily="34" charset="0"/>
              </a:rPr>
              <a:t>. W </a:t>
            </a:r>
            <a:r>
              <a:rPr lang="pl-PL" sz="2600" dirty="0">
                <a:latin typeface="Arial" pitchFamily="34" charset="0"/>
                <a:cs typeface="Arial" pitchFamily="34" charset="0"/>
              </a:rPr>
              <a:t>gronie tym nie może zabraknąć także  głównego organizatora polskiego zrywu mobilizacyjnego, </a:t>
            </a:r>
            <a:r>
              <a:rPr lang="pl-PL" sz="2600" dirty="0" smtClean="0">
                <a:latin typeface="Arial" pitchFamily="34" charset="0"/>
                <a:cs typeface="Arial" pitchFamily="34" charset="0"/>
              </a:rPr>
              <a:t>gen</a:t>
            </a:r>
            <a:r>
              <a:rPr lang="pl-PL" sz="2600" dirty="0">
                <a:latin typeface="Arial" pitchFamily="34" charset="0"/>
                <a:cs typeface="Arial" pitchFamily="34" charset="0"/>
              </a:rPr>
              <a:t>. Kazimierza </a:t>
            </a:r>
            <a:r>
              <a:rPr lang="pl-PL" sz="2600" dirty="0" smtClean="0">
                <a:latin typeface="Arial" pitchFamily="34" charset="0"/>
                <a:cs typeface="Arial" pitchFamily="34" charset="0"/>
              </a:rPr>
              <a:t>Sosnkowskiego.</a:t>
            </a:r>
            <a:endParaRPr lang="pl-PL" sz="2600" dirty="0">
              <a:latin typeface="Arial" pitchFamily="34" charset="0"/>
              <a:cs typeface="Arial" pitchFamily="34" charset="0"/>
            </a:endParaRPr>
          </a:p>
        </p:txBody>
      </p:sp>
      <p:pic>
        <p:nvPicPr>
          <p:cNvPr id="4" name="Obraz 3" descr="Ikona"/>
          <p:cNvPicPr/>
          <p:nvPr/>
        </p:nvPicPr>
        <p:blipFill>
          <a:blip r:embed="rId2" cstate="print"/>
          <a:srcRect/>
          <a:stretch>
            <a:fillRect/>
          </a:stretch>
        </p:blipFill>
        <p:spPr bwMode="auto">
          <a:xfrm>
            <a:off x="447114" y="47281"/>
            <a:ext cx="1801117" cy="1894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r>
              <a:rPr lang="pl-PL" b="1" cap="all" dirty="0"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JÓZEF PIŁSUDSKI</a:t>
            </a:r>
            <a:endParaRPr lang="pl-PL" b="1" cap="all" dirty="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pic>
        <p:nvPicPr>
          <p:cNvPr id="4" name="Symbol zastępczy zawartości 3" descr="Gen. Leonard Skierski, gen. Paul Henrys i Wódz Naczelny Józef Piłsudski, sierpień 1920 r. Fot.: Ze zbiorów Instytutu Piłsudskiego w Ameryce"/>
          <p:cNvPicPr>
            <a:picLocks noGrp="1"/>
          </p:cNvPicPr>
          <p:nvPr>
            <p:ph idx="1"/>
          </p:nvPr>
        </p:nvPicPr>
        <p:blipFill>
          <a:blip r:embed="rId2" cstate="print"/>
          <a:srcRect/>
          <a:stretch>
            <a:fillRect/>
          </a:stretch>
        </p:blipFill>
        <p:spPr bwMode="auto">
          <a:xfrm>
            <a:off x="899592" y="1196752"/>
            <a:ext cx="7459588"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521</Words>
  <Application>Microsoft Office PowerPoint</Application>
  <PresentationFormat>Pokaz na ekranie (4:3)</PresentationFormat>
  <Paragraphs>31</Paragraphs>
  <Slides>14</Slides>
  <Notes>1</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Motyw pakietu Office</vt:lpstr>
      <vt:lpstr>BITWA WARSZAWSKA</vt:lpstr>
      <vt:lpstr>Slajd 2</vt:lpstr>
      <vt:lpstr>do ostatniej kropli krwi …</vt:lpstr>
      <vt:lpstr>A ZACZĘŁO SIĘ W 1919 ROKU</vt:lpstr>
      <vt:lpstr>PRZYSIĘGA </vt:lpstr>
      <vt:lpstr>Ostateczna rozgrywka  – Bitwa Warszawska </vt:lpstr>
      <vt:lpstr>DALEJ DO DZIEŁA  JESZCZE POLSKA NIE ZGINĘŁA</vt:lpstr>
      <vt:lpstr>   AUTORZY SUKCESU </vt:lpstr>
      <vt:lpstr>JÓZEF PIŁSUDSKI</vt:lpstr>
      <vt:lpstr>TADEUSZ ROZWADOWSKI</vt:lpstr>
      <vt:lpstr>KAZIMIERZ SOSNKOWSKI</vt:lpstr>
      <vt:lpstr>GENERAŁ JÓZEF HALLER</vt:lpstr>
      <vt:lpstr>WŁADYSŁAW SIKORSKI</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BITWA WARSZAWSKA</dc:title>
  <dc:creator>Szymon</dc:creator>
  <cp:lastModifiedBy>Jola</cp:lastModifiedBy>
  <cp:revision>34</cp:revision>
  <dcterms:created xsi:type="dcterms:W3CDTF">2020-10-12T16:14:39Z</dcterms:created>
  <dcterms:modified xsi:type="dcterms:W3CDTF">2020-10-15T14:47:57Z</dcterms:modified>
</cp:coreProperties>
</file>