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2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95510-CE8B-4800-BB53-F680C7DDB456}" v="575" dt="2020-11-23T13:32:20.371"/>
    <p1510:client id="{27EC170A-8CDC-4DAA-9495-2F6B37FFCCC2}" v="1709" dt="2020-11-23T12:11:36.387"/>
    <p1510:client id="{A3FD75E3-BEE7-4D8F-8902-834B0CC2F94E}" v="5766" dt="2020-11-21T22:57:07.671"/>
    <p1510:client id="{E14AD772-642A-40EE-8773-634B4495D756}" v="67" dt="2020-11-23T09:38:49.104"/>
    <p1510:client id="{E2C383EC-41B8-4B5B-A186-DFEB99707334}" v="2674" dt="2020-11-22T20:48:48.570"/>
    <p1510:client id="{F8A436FF-B0F9-49BA-B0E0-C194A48492DD}" v="166" dt="2020-11-23T15:45:15.033"/>
    <p1510:client id="{FCC0DAD8-A4DA-4061-9520-E835050C9BCB}" v="516" dt="2020-11-21T23:58:12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170" y="-5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G" userId="9a899143cf5d7c5a" providerId="Windows Live" clId="Web-{F8A436FF-B0F9-49BA-B0E0-C194A48492DD}"/>
    <pc:docChg chg="addSld delSld modSld">
      <pc:chgData name="M G" userId="9a899143cf5d7c5a" providerId="Windows Live" clId="Web-{F8A436FF-B0F9-49BA-B0E0-C194A48492DD}" dt="2020-11-23T15:45:15.033" v="165" actId="1076"/>
      <pc:docMkLst>
        <pc:docMk/>
      </pc:docMkLst>
      <pc:sldChg chg="modSp">
        <pc:chgData name="M G" userId="9a899143cf5d7c5a" providerId="Windows Live" clId="Web-{F8A436FF-B0F9-49BA-B0E0-C194A48492DD}" dt="2020-11-23T14:19:22.689" v="2" actId="14100"/>
        <pc:sldMkLst>
          <pc:docMk/>
          <pc:sldMk cId="650317164" sldId="256"/>
        </pc:sldMkLst>
        <pc:spChg chg="mod">
          <ac:chgData name="M G" userId="9a899143cf5d7c5a" providerId="Windows Live" clId="Web-{F8A436FF-B0F9-49BA-B0E0-C194A48492DD}" dt="2020-11-23T14:19:22.689" v="2" actId="14100"/>
          <ac:spMkLst>
            <pc:docMk/>
            <pc:sldMk cId="650317164" sldId="256"/>
            <ac:spMk id="5" creationId="{FBC55008-344B-48D9-B3A9-807EB6275DBC}"/>
          </ac:spMkLst>
        </pc:spChg>
      </pc:sldChg>
      <pc:sldChg chg="addSp modSp">
        <pc:chgData name="M G" userId="9a899143cf5d7c5a" providerId="Windows Live" clId="Web-{F8A436FF-B0F9-49BA-B0E0-C194A48492DD}" dt="2020-11-23T15:45:15.033" v="165" actId="1076"/>
        <pc:sldMkLst>
          <pc:docMk/>
          <pc:sldMk cId="3319473793" sldId="260"/>
        </pc:sldMkLst>
        <pc:spChg chg="add mod">
          <ac:chgData name="M G" userId="9a899143cf5d7c5a" providerId="Windows Live" clId="Web-{F8A436FF-B0F9-49BA-B0E0-C194A48492DD}" dt="2020-11-23T15:45:15.033" v="165" actId="1076"/>
          <ac:spMkLst>
            <pc:docMk/>
            <pc:sldMk cId="3319473793" sldId="260"/>
            <ac:spMk id="7" creationId="{8C5BAD28-00A0-4E13-BB86-F7E6F54560F4}"/>
          </ac:spMkLst>
        </pc:spChg>
      </pc:sldChg>
      <pc:sldChg chg="modSp">
        <pc:chgData name="M G" userId="9a899143cf5d7c5a" providerId="Windows Live" clId="Web-{F8A436FF-B0F9-49BA-B0E0-C194A48492DD}" dt="2020-11-23T15:39:51.549" v="13" actId="20577"/>
        <pc:sldMkLst>
          <pc:docMk/>
          <pc:sldMk cId="858303120" sldId="265"/>
        </pc:sldMkLst>
        <pc:spChg chg="mod">
          <ac:chgData name="M G" userId="9a899143cf5d7c5a" providerId="Windows Live" clId="Web-{F8A436FF-B0F9-49BA-B0E0-C194A48492DD}" dt="2020-11-23T15:39:51.549" v="13" actId="20577"/>
          <ac:spMkLst>
            <pc:docMk/>
            <pc:sldMk cId="858303120" sldId="265"/>
            <ac:spMk id="6" creationId="{311710B9-094A-408D-8A3A-B538C4DC155E}"/>
          </ac:spMkLst>
        </pc:spChg>
      </pc:sldChg>
      <pc:sldChg chg="modSp">
        <pc:chgData name="M G" userId="9a899143cf5d7c5a" providerId="Windows Live" clId="Web-{F8A436FF-B0F9-49BA-B0E0-C194A48492DD}" dt="2020-11-23T15:21:35.201" v="3" actId="20577"/>
        <pc:sldMkLst>
          <pc:docMk/>
          <pc:sldMk cId="1069287038" sldId="266"/>
        </pc:sldMkLst>
        <pc:spChg chg="mod">
          <ac:chgData name="M G" userId="9a899143cf5d7c5a" providerId="Windows Live" clId="Web-{F8A436FF-B0F9-49BA-B0E0-C194A48492DD}" dt="2020-11-23T15:21:35.201" v="3" actId="20577"/>
          <ac:spMkLst>
            <pc:docMk/>
            <pc:sldMk cId="1069287038" sldId="266"/>
            <ac:spMk id="4" creationId="{A221785B-5950-4D27-A13B-E37C132C457E}"/>
          </ac:spMkLst>
        </pc:spChg>
      </pc:sldChg>
      <pc:sldChg chg="new del">
        <pc:chgData name="M G" userId="9a899143cf5d7c5a" providerId="Windows Live" clId="Web-{F8A436FF-B0F9-49BA-B0E0-C194A48492DD}" dt="2020-11-23T15:32:03.464" v="10"/>
        <pc:sldMkLst>
          <pc:docMk/>
          <pc:sldMk cId="2705783616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B91D-65DD-4A79-98E1-1B66287FB100}" type="datetimeFigureOut">
              <a:rPr lang="pl-PL"/>
              <a:pPr/>
              <a:t>2020-11-26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CAC11-2152-4133-A462-81425E2335C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700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CAC11-2152-4133-A462-81425E2335C2}" type="slidenum">
              <a:rPr lang="pl-PL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5333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32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26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83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95215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23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471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275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23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36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6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79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89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93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12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32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5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48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729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16111.pl/napisz.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zewnętrzne, zachód słońca, słońce, mężczyzna&#10;&#10;Opis wygenerowany automatycznie">
            <a:extLst>
              <a:ext uri="{FF2B5EF4-FFF2-40B4-BE49-F238E27FC236}">
                <a16:creationId xmlns:a16="http://schemas.microsoft.com/office/drawing/2014/main" xmlns="" id="{6FA59E2F-9822-4FBC-B867-5CC7BB9717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259" y="-30816"/>
            <a:ext cx="12261009" cy="689087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BC55008-344B-48D9-B3A9-807EB6275DBC}"/>
              </a:ext>
            </a:extLst>
          </p:cNvPr>
          <p:cNvSpPr txBox="1"/>
          <p:nvPr/>
        </p:nvSpPr>
        <p:spPr>
          <a:xfrm>
            <a:off x="-5752" y="468702"/>
            <a:ext cx="122034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>
                <a:solidFill>
                  <a:schemeClr val="bg1"/>
                </a:solidFill>
                <a:cs typeface="Calibri"/>
              </a:rPr>
              <a:t>20 LISTOPADA OGÓLNOPOLSKI DZIEŃ PRAW DZIECKA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99538CD5-7E3E-4D41-8AD9-5DD1E7AB23D2}"/>
              </a:ext>
            </a:extLst>
          </p:cNvPr>
          <p:cNvSpPr txBox="1"/>
          <p:nvPr/>
        </p:nvSpPr>
        <p:spPr>
          <a:xfrm>
            <a:off x="1517350" y="1848029"/>
            <a:ext cx="429595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cs typeface="Calibri"/>
              </a:rPr>
              <a:t>               </a:t>
            </a:r>
            <a:r>
              <a:rPr lang="pl-PL" sz="2800">
                <a:solidFill>
                  <a:schemeClr val="bg1"/>
                </a:solidFill>
                <a:cs typeface="Calibri"/>
              </a:rPr>
              <a:t> </a:t>
            </a:r>
            <a:r>
              <a:rPr lang="pl-PL" sz="2800">
                <a:solidFill>
                  <a:schemeClr val="bg1"/>
                </a:solidFill>
                <a:latin typeface="Book Antiqua"/>
                <a:cs typeface="Calibri"/>
              </a:rPr>
              <a:t> ...dać dziecku       </a:t>
            </a:r>
          </a:p>
          <a:p>
            <a:r>
              <a:rPr lang="pl-PL" sz="2800">
                <a:solidFill>
                  <a:schemeClr val="bg1"/>
                </a:solidFill>
                <a:latin typeface="Book Antiqua"/>
                <a:cs typeface="Calibri"/>
              </a:rPr>
              <a:t>     całe powietrze, słońce,</a:t>
            </a:r>
          </a:p>
          <a:p>
            <a:r>
              <a:rPr lang="pl-PL" sz="2800">
                <a:solidFill>
                  <a:schemeClr val="bg1"/>
                </a:solidFill>
                <a:latin typeface="Book Antiqua"/>
                <a:cs typeface="Calibri"/>
              </a:rPr>
              <a:t>          całą życzliwość,</a:t>
            </a:r>
            <a:endParaRPr lang="pl-PL" sz="2800">
              <a:solidFill>
                <a:schemeClr val="bg1"/>
              </a:solidFill>
              <a:latin typeface="Book Antiqua"/>
            </a:endParaRPr>
          </a:p>
          <a:p>
            <a:r>
              <a:rPr lang="pl-PL" sz="2800">
                <a:solidFill>
                  <a:schemeClr val="bg1"/>
                </a:solidFill>
                <a:latin typeface="Book Antiqua"/>
                <a:cs typeface="Calibri"/>
              </a:rPr>
              <a:t>        jaka mu się należy,</a:t>
            </a:r>
          </a:p>
          <a:p>
            <a:r>
              <a:rPr lang="pl-PL" sz="2800">
                <a:solidFill>
                  <a:schemeClr val="bg1"/>
                </a:solidFill>
                <a:latin typeface="Book Antiqua"/>
                <a:cs typeface="Calibri"/>
              </a:rPr>
              <a:t>      niezależnie od zasług</a:t>
            </a:r>
          </a:p>
          <a:p>
            <a:r>
              <a:rPr lang="pl-PL" sz="2800">
                <a:solidFill>
                  <a:schemeClr val="bg1"/>
                </a:solidFill>
                <a:latin typeface="Book Antiqua"/>
                <a:cs typeface="Calibri"/>
              </a:rPr>
              <a:t>                czy win,</a:t>
            </a:r>
            <a:endParaRPr lang="pl-PL" sz="2800">
              <a:solidFill>
                <a:schemeClr val="bg1"/>
              </a:solidFill>
              <a:latin typeface="Book Antiqua"/>
            </a:endParaRPr>
          </a:p>
          <a:p>
            <a:r>
              <a:rPr lang="pl-PL" sz="2800">
                <a:solidFill>
                  <a:schemeClr val="bg1"/>
                </a:solidFill>
                <a:latin typeface="Book Antiqua"/>
                <a:cs typeface="Calibri"/>
              </a:rPr>
              <a:t>          zalet czy przywar.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3C742CA-D78D-45B4-A54D-6103AB28855E}"/>
              </a:ext>
            </a:extLst>
          </p:cNvPr>
          <p:cNvSpPr txBox="1"/>
          <p:nvPr/>
        </p:nvSpPr>
        <p:spPr>
          <a:xfrm>
            <a:off x="6389478" y="6130685"/>
            <a:ext cx="579119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>
                <a:solidFill>
                  <a:schemeClr val="tx2">
                    <a:lumMod val="90000"/>
                  </a:schemeClr>
                </a:solidFill>
                <a:cs typeface="Calibri"/>
              </a:rPr>
              <a:t>SZKOŁA PODSTAWOWA nr.34 w KIELCACH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0C82086-4D3A-4B16-9C17-1C9291A6ACE7}"/>
              </a:ext>
            </a:extLst>
          </p:cNvPr>
          <p:cNvSpPr txBox="1"/>
          <p:nvPr/>
        </p:nvSpPr>
        <p:spPr>
          <a:xfrm>
            <a:off x="4720805" y="48789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chemeClr val="bg1"/>
                </a:solidFill>
                <a:cs typeface="Calibri"/>
              </a:rPr>
              <a:t>Janusz Korczak</a:t>
            </a: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zewnętrzne, zachód słońca, zachmurzenie, chmury&#10;&#10;Opis wygenerowany automatycznie">
            <a:extLst>
              <a:ext uri="{FF2B5EF4-FFF2-40B4-BE49-F238E27FC236}">
                <a16:creationId xmlns:a16="http://schemas.microsoft.com/office/drawing/2014/main" xmlns="" id="{059C6C55-AA24-4F23-B267-47D8D60AF5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50" y="402561"/>
            <a:ext cx="12203500" cy="645544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5B63B9B-7AC6-40F9-919C-56628F8FD621}"/>
              </a:ext>
            </a:extLst>
          </p:cNvPr>
          <p:cNvSpPr txBox="1"/>
          <p:nvPr/>
        </p:nvSpPr>
        <p:spPr>
          <a:xfrm>
            <a:off x="3387305" y="641231"/>
            <a:ext cx="748772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>
                <a:solidFill>
                  <a:srgbClr val="002060"/>
                </a:solidFill>
              </a:rPr>
              <a:t>NIEGRZECZNE DZIECI NIE ISTNIEJĄ!</a:t>
            </a:r>
          </a:p>
          <a:p>
            <a:r>
              <a:rPr lang="pl-PL" sz="2800" b="1">
                <a:solidFill>
                  <a:srgbClr val="002060"/>
                </a:solidFill>
              </a:rPr>
              <a:t>           ISTNIEJĄ DZIECI 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221785B-5950-4D27-A13B-E37C132C457E}"/>
              </a:ext>
            </a:extLst>
          </p:cNvPr>
          <p:cNvSpPr txBox="1"/>
          <p:nvPr/>
        </p:nvSpPr>
        <p:spPr>
          <a:xfrm>
            <a:off x="-6649" y="2768181"/>
            <a:ext cx="409467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400" b="1"/>
              <a:t>SMUTNE</a:t>
            </a:r>
          </a:p>
          <a:p>
            <a:r>
              <a:rPr lang="pl-PL" sz="2400" b="1"/>
              <a:t>    GŁODNE</a:t>
            </a:r>
          </a:p>
          <a:p>
            <a:r>
              <a:rPr lang="pl-PL" sz="2400" b="1"/>
              <a:t>        ZMĘCZONE</a:t>
            </a:r>
          </a:p>
          <a:p>
            <a:pPr algn="ctr"/>
            <a:r>
              <a:rPr lang="pl-PL" sz="2400" b="1"/>
              <a:t>        PRZEBODŹCOWANE</a:t>
            </a:r>
          </a:p>
          <a:p>
            <a:pPr algn="ctr"/>
            <a:r>
              <a:rPr lang="pl-PL" sz="2400" b="1"/>
              <a:t>   ZAWIEDZIONE</a:t>
            </a:r>
          </a:p>
          <a:p>
            <a:pPr algn="ctr"/>
            <a:r>
              <a:rPr lang="pl-PL" sz="2400" b="1"/>
              <a:t>           PRZESTRASZONE</a:t>
            </a:r>
          </a:p>
          <a:p>
            <a:pPr algn="ctr"/>
            <a:r>
              <a:rPr lang="pl-PL" sz="2400" b="1"/>
              <a:t>     SAMOTNE</a:t>
            </a:r>
          </a:p>
          <a:p>
            <a:pPr algn="ctr"/>
            <a:r>
              <a:rPr lang="pl-PL" sz="2400" b="1"/>
              <a:t>                 ODRZUCONE</a:t>
            </a:r>
          </a:p>
          <a:p>
            <a:pPr algn="ctr"/>
            <a:endParaRPr lang="pl-PL" sz="2400" b="1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33C1643-1C19-40F6-A6B0-31852F841F76}"/>
              </a:ext>
            </a:extLst>
          </p:cNvPr>
          <p:cNvSpPr txBox="1"/>
          <p:nvPr/>
        </p:nvSpPr>
        <p:spPr>
          <a:xfrm>
            <a:off x="4708226" y="5944678"/>
            <a:ext cx="82209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solidFill>
                  <a:srgbClr val="FF0000"/>
                </a:solidFill>
              </a:rPr>
              <a:t>NIE KRYTYKUJ, NIE STYGMATYZUJ – WSPIERAJ !!!</a:t>
            </a:r>
          </a:p>
        </p:txBody>
      </p:sp>
    </p:spTree>
    <p:extLst>
      <p:ext uri="{BB962C8B-B14F-4D97-AF65-F5344CB8AC3E}">
        <p14:creationId xmlns:p14="http://schemas.microsoft.com/office/powerpoint/2010/main" xmlns="" val="106928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soba, kobieta, patrzenie, stojące&#10;&#10;Opis wygenerowany automatycznie">
            <a:extLst>
              <a:ext uri="{FF2B5EF4-FFF2-40B4-BE49-F238E27FC236}">
                <a16:creationId xmlns:a16="http://schemas.microsoft.com/office/drawing/2014/main" xmlns="" id="{C0B20ED3-B5EC-4ED6-830F-F6CA843AED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50" y="1439"/>
            <a:ext cx="12203498" cy="694138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76CA529-D5C6-412A-93C2-1577AE8CDED4}"/>
              </a:ext>
            </a:extLst>
          </p:cNvPr>
          <p:cNvSpPr txBox="1"/>
          <p:nvPr/>
        </p:nvSpPr>
        <p:spPr>
          <a:xfrm>
            <a:off x="138023" y="166778"/>
            <a:ext cx="107801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solidFill>
                  <a:srgbClr val="FF0000"/>
                </a:solidFill>
              </a:rPr>
              <a:t>NIE WSTYDŹ SIĘ PROSIĆ O POMOC JEŚLI KTOKOLWIEK CIĘ KRZYWDZI !!!</a:t>
            </a:r>
            <a:r>
              <a:rPr lang="pl-PL" sz="2400" b="1"/>
              <a:t>​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77124D7-0CDA-4E18-B6C3-B72D2051253B}"/>
              </a:ext>
            </a:extLst>
          </p:cNvPr>
          <p:cNvSpPr txBox="1"/>
          <p:nvPr/>
        </p:nvSpPr>
        <p:spPr>
          <a:xfrm>
            <a:off x="66136" y="2122097"/>
            <a:ext cx="11944709" cy="42329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solidFill>
                  <a:srgbClr val="FF0000"/>
                </a:solidFill>
                <a:cs typeface="Segoe UI"/>
              </a:rPr>
              <a:t> 112</a:t>
            </a:r>
            <a:r>
              <a:rPr lang="pl-PL" b="1">
                <a:cs typeface="Segoe UI"/>
              </a:rPr>
              <a:t>  - TELEFON ALARMOWY CZYNNY CAŁĄ DOBĘ</a:t>
            </a:r>
            <a:r>
              <a:rPr lang="en-US">
                <a:cs typeface="Segoe UI"/>
              </a:rPr>
              <a:t>​</a:t>
            </a:r>
          </a:p>
          <a:p>
            <a:r>
              <a:rPr lang="pl-PL">
                <a:cs typeface="Segoe UI"/>
              </a:rPr>
              <a:t>​</a:t>
            </a:r>
          </a:p>
          <a:p>
            <a:r>
              <a:rPr lang="pl-PL" b="1">
                <a:solidFill>
                  <a:srgbClr val="FF0000"/>
                </a:solidFill>
                <a:cs typeface="Segoe UI"/>
              </a:rPr>
              <a:t> 116 111 </a:t>
            </a:r>
            <a:r>
              <a:rPr lang="pl-PL" b="1">
                <a:cs typeface="Segoe UI"/>
              </a:rPr>
              <a:t>– Telefon Zaufania Dla Dzieci i Młodzieży   jest dostępny codziennie od 12:00  do  22:00,pomoc online dostępna jest całą dobę na </a:t>
            </a:r>
            <a:r>
              <a:rPr lang="pl-PL" b="1">
                <a:solidFill>
                  <a:srgbClr val="FAC96A"/>
                </a:solidFill>
                <a:cs typeface="Segoe UI"/>
                <a:hlinkClick r:id="rId3"/>
              </a:rPr>
              <a:t>www.116111.pl/napisz.9</a:t>
            </a:r>
            <a:r>
              <a:rPr lang="pl-PL" b="1">
                <a:cs typeface="Segoe UI"/>
              </a:rPr>
              <a:t> </a:t>
            </a:r>
            <a:r>
              <a:rPr lang="en-US">
                <a:cs typeface="Segoe UI"/>
              </a:rPr>
              <a:t>​</a:t>
            </a:r>
          </a:p>
          <a:p>
            <a:r>
              <a:rPr lang="pl-PL">
                <a:cs typeface="Segoe UI"/>
              </a:rPr>
              <a:t>​</a:t>
            </a:r>
          </a:p>
          <a:p>
            <a:r>
              <a:rPr lang="pl-PL" b="1">
                <a:solidFill>
                  <a:srgbClr val="FF0000"/>
                </a:solidFill>
                <a:cs typeface="Segoe UI"/>
              </a:rPr>
              <a:t> 800 12 12 12 </a:t>
            </a:r>
            <a:r>
              <a:rPr lang="pl-PL" b="1">
                <a:cs typeface="Segoe UI"/>
              </a:rPr>
              <a:t>-</a:t>
            </a:r>
            <a:r>
              <a:rPr lang="pl-PL">
                <a:cs typeface="Segoe UI"/>
              </a:rPr>
              <a:t>  </a:t>
            </a:r>
            <a:r>
              <a:rPr lang="pl-PL" b="1">
                <a:cs typeface="Segoe UI"/>
              </a:rPr>
              <a:t>Dziecięcy telefon zaufania Rzecznika Praw Dziecka</a:t>
            </a:r>
            <a:r>
              <a:rPr lang="en-US">
                <a:cs typeface="Segoe UI"/>
              </a:rPr>
              <a:t>​</a:t>
            </a:r>
          </a:p>
          <a:p>
            <a:r>
              <a:rPr lang="pl-PL" b="1">
                <a:cs typeface="Segoe UI"/>
              </a:rPr>
              <a:t> jest bezpłatny i czynny od poniedziałku do piątku w godzinach od 8.15 do 20.00. Każdy, kto zadzwoni po godzinie 20.00 lub w dni wolne od pracy może przedstawić swój problem i zostawić numer kontaktowy. Pracownik telefonu zaufania na pewno oddzwoni. Psycholodzy, pedagodzy, a także prawnicy udzielają niezbędnego wsparcia wszystkim dzwoniącym dzieciom. Pod numer interwencyjny również osoby dorosłe mogą zgłaszać problemy dzieci.</a:t>
            </a:r>
            <a:r>
              <a:rPr lang="en-US">
                <a:cs typeface="Segoe UI"/>
              </a:rPr>
              <a:t>​</a:t>
            </a:r>
          </a:p>
          <a:p>
            <a:r>
              <a:rPr lang="pl-PL">
                <a:cs typeface="Segoe UI"/>
              </a:rPr>
              <a:t>​</a:t>
            </a:r>
          </a:p>
          <a:p>
            <a:r>
              <a:rPr lang="pl-PL" b="1">
                <a:cs typeface="Segoe UI"/>
              </a:rPr>
              <a:t> </a:t>
            </a:r>
            <a:r>
              <a:rPr lang="pl-PL" b="1">
                <a:solidFill>
                  <a:srgbClr val="FF0000"/>
                </a:solidFill>
                <a:cs typeface="Segoe UI"/>
              </a:rPr>
              <a:t>800 080 222 </a:t>
            </a:r>
            <a:r>
              <a:rPr lang="pl-PL" b="1">
                <a:cs typeface="Segoe UI"/>
              </a:rPr>
              <a:t>– Fundacja ITAKA</a:t>
            </a:r>
            <a:r>
              <a:rPr lang="en-US">
                <a:cs typeface="Segoe UI"/>
              </a:rPr>
              <a:t>​</a:t>
            </a:r>
          </a:p>
          <a:p>
            <a:endParaRPr lang="en-US">
              <a:cs typeface="Segoe UI"/>
            </a:endParaRPr>
          </a:p>
          <a:p>
            <a:r>
              <a:rPr lang="en-US" b="1">
                <a:solidFill>
                  <a:srgbClr val="FF0000"/>
                </a:solidFill>
                <a:cs typeface="Segoe UI"/>
              </a:rPr>
              <a:t>801 120 002 -</a:t>
            </a:r>
            <a:r>
              <a:rPr lang="en-US" b="1" err="1">
                <a:cs typeface="Segoe UI"/>
              </a:rPr>
              <a:t>Ogólnopolski</a:t>
            </a:r>
            <a:r>
              <a:rPr lang="en-US" b="1">
                <a:cs typeface="Segoe UI"/>
              </a:rPr>
              <a:t> </a:t>
            </a:r>
            <a:r>
              <a:rPr lang="en-US" b="1" err="1">
                <a:cs typeface="Segoe UI"/>
              </a:rPr>
              <a:t>telefon</a:t>
            </a:r>
            <a:r>
              <a:rPr lang="en-US" b="1">
                <a:cs typeface="Segoe UI"/>
              </a:rPr>
              <a:t> </a:t>
            </a:r>
            <a:r>
              <a:rPr lang="en-US" b="1" err="1">
                <a:cs typeface="Segoe UI"/>
              </a:rPr>
              <a:t>dla</a:t>
            </a:r>
            <a:r>
              <a:rPr lang="en-US" b="1">
                <a:cs typeface="Segoe UI"/>
              </a:rPr>
              <a:t> </a:t>
            </a:r>
            <a:r>
              <a:rPr lang="en-US" b="1" err="1">
                <a:cs typeface="Segoe UI"/>
              </a:rPr>
              <a:t>ofiar</a:t>
            </a:r>
            <a:r>
              <a:rPr lang="en-US" b="1">
                <a:cs typeface="Segoe UI"/>
              </a:rPr>
              <a:t> </a:t>
            </a:r>
            <a:r>
              <a:rPr lang="en-US" b="1" err="1">
                <a:cs typeface="Segoe UI"/>
              </a:rPr>
              <a:t>przemocy</a:t>
            </a:r>
            <a:r>
              <a:rPr lang="en-US" b="1">
                <a:cs typeface="Segoe UI"/>
              </a:rPr>
              <a:t> "</a:t>
            </a:r>
            <a:r>
              <a:rPr lang="en-US" b="1" err="1">
                <a:cs typeface="Segoe UI"/>
              </a:rPr>
              <a:t>Niebieska</a:t>
            </a:r>
            <a:r>
              <a:rPr lang="en-US" b="1">
                <a:cs typeface="Segoe UI"/>
              </a:rPr>
              <a:t> Linia"</a:t>
            </a:r>
            <a:endParaRPr lang="en-US" b="1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308ADBE-4625-4EC8-9A38-014459C6405C}"/>
              </a:ext>
            </a:extLst>
          </p:cNvPr>
          <p:cNvSpPr txBox="1"/>
          <p:nvPr/>
        </p:nvSpPr>
        <p:spPr>
          <a:xfrm>
            <a:off x="2654060" y="1173192"/>
            <a:ext cx="53167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/>
              <a:t>JEŚLI POTRZEBUJESZ POMOCY ZADZWOŃ :</a:t>
            </a:r>
          </a:p>
        </p:txBody>
      </p:sp>
    </p:spTree>
    <p:extLst>
      <p:ext uri="{BB962C8B-B14F-4D97-AF65-F5344CB8AC3E}">
        <p14:creationId xmlns:p14="http://schemas.microsoft.com/office/powerpoint/2010/main" xmlns="" val="95498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parasol, jazda, stojące&#10;&#10;Opis wygenerowany automatycznie">
            <a:extLst>
              <a:ext uri="{FF2B5EF4-FFF2-40B4-BE49-F238E27FC236}">
                <a16:creationId xmlns:a16="http://schemas.microsoft.com/office/drawing/2014/main" xmlns="" id="{AC433183-2E16-40F5-AE8C-F7EDA29A6F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6" y="2548"/>
            <a:ext cx="12189122" cy="68529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E92E636-1CC6-4DDC-8E07-B205D4A1C804}"/>
              </a:ext>
            </a:extLst>
          </p:cNvPr>
          <p:cNvSpPr txBox="1"/>
          <p:nvPr/>
        </p:nvSpPr>
        <p:spPr>
          <a:xfrm>
            <a:off x="612476" y="368060"/>
            <a:ext cx="110533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>
                <a:cs typeface="Calibri"/>
              </a:rPr>
              <a:t>20 listopada 1989 r. Zgromadzenie Ogólne Narodów Zjednoczonych uchwaliło KONWENCJĘ O PRAWACH DZIECKA 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45BE1FB-039A-41FC-9DFC-EB4BF601EF4C}"/>
              </a:ext>
            </a:extLst>
          </p:cNvPr>
          <p:cNvSpPr txBox="1"/>
          <p:nvPr/>
        </p:nvSpPr>
        <p:spPr>
          <a:xfrm>
            <a:off x="2408746" y="1114784"/>
            <a:ext cx="8034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cs typeface="Calibri"/>
              </a:rPr>
              <a:t>Polska ratyfikowała konwencję 30 września 1991r.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298AD5D-E092-4F85-AA90-79E9E19DD7A6}"/>
              </a:ext>
            </a:extLst>
          </p:cNvPr>
          <p:cNvSpPr txBox="1"/>
          <p:nvPr/>
        </p:nvSpPr>
        <p:spPr>
          <a:xfrm>
            <a:off x="1633268" y="1777042"/>
            <a:ext cx="93711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u="sng">
                <a:solidFill>
                  <a:srgbClr val="5502C2"/>
                </a:solidFill>
                <a:cs typeface="Calibri"/>
              </a:rPr>
              <a:t>DZIECKIEM JEST KAŻDA OSOBA,KTÓRA NIE UKOŃCZYŁA 18 LAT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4D80A0FC-7F13-4396-9795-125D652EED5F}"/>
              </a:ext>
            </a:extLst>
          </p:cNvPr>
          <p:cNvSpPr txBox="1"/>
          <p:nvPr/>
        </p:nvSpPr>
        <p:spPr>
          <a:xfrm>
            <a:off x="798483" y="2523766"/>
            <a:ext cx="1105331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>
                <a:cs typeface="Calibri"/>
              </a:rPr>
              <a:t>PRAWA    -   TO ZBIÓR PODSTAWOWYCH PRAW,KTÓRE PRZYSŁUGUJĄ KAŻDEMU CZŁOWIEKOWI BEZ WZGLĘDU NA JEGO RASĘ, PŁEĆ,STATUS MATERIALNY,KOLOR SKÓRY,POGLĄDY,POCHODZENIE,WYZNANIE itp..</a:t>
            </a:r>
          </a:p>
        </p:txBody>
      </p:sp>
    </p:spTree>
    <p:extLst>
      <p:ext uri="{BB962C8B-B14F-4D97-AF65-F5344CB8AC3E}">
        <p14:creationId xmlns:p14="http://schemas.microsoft.com/office/powerpoint/2010/main" xmlns="" val="336657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2B291F1-5BF3-4844-A750-9DDCE62AB289}"/>
              </a:ext>
            </a:extLst>
          </p:cNvPr>
          <p:cNvSpPr txBox="1"/>
          <p:nvPr/>
        </p:nvSpPr>
        <p:spPr>
          <a:xfrm>
            <a:off x="1920815" y="986287"/>
            <a:ext cx="4641011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/>
              <a:t>  </a:t>
            </a:r>
            <a:r>
              <a:rPr lang="pl-PL" sz="3200" b="1">
                <a:latin typeface="Arial Black"/>
              </a:rPr>
              <a:t>    GO</a:t>
            </a:r>
            <a:r>
              <a:rPr lang="pl-PL" sz="3200" b="1">
                <a:solidFill>
                  <a:srgbClr val="002060"/>
                </a:solidFill>
                <a:latin typeface="Arial Black"/>
              </a:rPr>
              <a:t>D</a:t>
            </a:r>
            <a:r>
              <a:rPr lang="pl-PL" sz="3200" b="1">
                <a:latin typeface="Arial Black"/>
              </a:rPr>
              <a:t>NOŚĆ </a:t>
            </a:r>
          </a:p>
          <a:p>
            <a:r>
              <a:rPr lang="pl-PL" sz="3200" b="1">
                <a:latin typeface="Arial Black"/>
              </a:rPr>
              <a:t>        C</a:t>
            </a:r>
            <a:r>
              <a:rPr lang="pl-PL" sz="3200" b="1">
                <a:solidFill>
                  <a:srgbClr val="002060"/>
                </a:solidFill>
                <a:latin typeface="Arial Black"/>
              </a:rPr>
              <a:t>Z</a:t>
            </a:r>
            <a:r>
              <a:rPr lang="pl-PL" sz="3200" b="1">
                <a:latin typeface="Arial Black"/>
              </a:rPr>
              <a:t>ŁOWIEK</a:t>
            </a:r>
          </a:p>
          <a:p>
            <a:r>
              <a:rPr lang="pl-PL" sz="3200" b="1">
                <a:latin typeface="Arial Black"/>
              </a:rPr>
              <a:t>      OP</a:t>
            </a:r>
            <a:r>
              <a:rPr lang="pl-PL" sz="3200" b="1">
                <a:solidFill>
                  <a:srgbClr val="002060"/>
                </a:solidFill>
                <a:latin typeface="Arial Black"/>
              </a:rPr>
              <a:t>I</a:t>
            </a:r>
            <a:r>
              <a:rPr lang="pl-PL" sz="3200" b="1">
                <a:latin typeface="Arial Black"/>
              </a:rPr>
              <a:t>EKA</a:t>
            </a:r>
          </a:p>
          <a:p>
            <a:r>
              <a:rPr lang="pl-PL" sz="3200" b="1">
                <a:latin typeface="Arial Black"/>
              </a:rPr>
              <a:t>BEZPI</a:t>
            </a:r>
            <a:r>
              <a:rPr lang="pl-PL" sz="3200" b="1">
                <a:solidFill>
                  <a:srgbClr val="002060"/>
                </a:solidFill>
                <a:latin typeface="Arial Black"/>
              </a:rPr>
              <a:t>E</a:t>
            </a:r>
            <a:r>
              <a:rPr lang="pl-PL" sz="3200" b="1">
                <a:latin typeface="Arial Black"/>
              </a:rPr>
              <a:t>CZEŃSTWO</a:t>
            </a:r>
            <a:endParaRPr lang="pl-PL">
              <a:latin typeface="Arial Black"/>
            </a:endParaRPr>
          </a:p>
          <a:p>
            <a:r>
              <a:rPr lang="pl-PL" sz="3200" b="1">
                <a:latin typeface="Arial Black"/>
              </a:rPr>
              <a:t>   SZA</a:t>
            </a:r>
            <a:r>
              <a:rPr lang="pl-PL" sz="3200" b="1">
                <a:solidFill>
                  <a:srgbClr val="002060"/>
                </a:solidFill>
                <a:latin typeface="Arial Black"/>
              </a:rPr>
              <a:t>C</a:t>
            </a:r>
            <a:r>
              <a:rPr lang="pl-PL" sz="3200" b="1">
                <a:latin typeface="Arial Black"/>
              </a:rPr>
              <a:t>UNEK</a:t>
            </a:r>
          </a:p>
          <a:p>
            <a:r>
              <a:rPr lang="pl-PL" sz="3200" b="1">
                <a:latin typeface="Arial Black"/>
              </a:rPr>
              <a:t>NIETY</a:t>
            </a:r>
            <a:r>
              <a:rPr lang="pl-PL" sz="3200" b="1">
                <a:solidFill>
                  <a:srgbClr val="002060"/>
                </a:solidFill>
                <a:latin typeface="Arial Black"/>
              </a:rPr>
              <a:t>K</a:t>
            </a:r>
            <a:r>
              <a:rPr lang="pl-PL" sz="3200" b="1">
                <a:latin typeface="Arial Black"/>
              </a:rPr>
              <a:t>ALNOŚĆ       WOLN</a:t>
            </a:r>
            <a:r>
              <a:rPr lang="pl-PL" sz="3200" b="1">
                <a:solidFill>
                  <a:srgbClr val="002060"/>
                </a:solidFill>
                <a:latin typeface="Arial Black"/>
              </a:rPr>
              <a:t>O</a:t>
            </a:r>
            <a:r>
              <a:rPr lang="pl-PL" sz="3200" b="1">
                <a:latin typeface="Arial Black"/>
              </a:rPr>
              <a:t>ŚĆ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1470541-03D4-4C16-81C5-FFDB02EADD17}"/>
              </a:ext>
            </a:extLst>
          </p:cNvPr>
          <p:cNvSpPr txBox="1"/>
          <p:nvPr/>
        </p:nvSpPr>
        <p:spPr>
          <a:xfrm>
            <a:off x="3612850" y="5568171"/>
            <a:ext cx="67257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/>
              <a:t>Hasło : …........................................to też człowiek</a:t>
            </a:r>
          </a:p>
        </p:txBody>
      </p:sp>
      <p:pic>
        <p:nvPicPr>
          <p:cNvPr id="8" name="Obraz 8" descr="Obraz zawierający pomieszczenie&#10;&#10;Opis wygenerowany automatycznie">
            <a:extLst>
              <a:ext uri="{FF2B5EF4-FFF2-40B4-BE49-F238E27FC236}">
                <a16:creationId xmlns:a16="http://schemas.microsoft.com/office/drawing/2014/main" xmlns="" id="{5A61EB09-7166-44C1-A53F-3AE86079B2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0325" y="662796"/>
            <a:ext cx="4871049" cy="47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82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abawka, lalka&#10;&#10;Opis wygenerowany automatycznie">
            <a:extLst>
              <a:ext uri="{FF2B5EF4-FFF2-40B4-BE49-F238E27FC236}">
                <a16:creationId xmlns:a16="http://schemas.microsoft.com/office/drawing/2014/main" xmlns="" id="{B3076142-468E-490A-A780-59EDEFF967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9872" y="950345"/>
            <a:ext cx="4597878" cy="590621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680C9AFF-B361-4DC2-8445-08DD6DD77659}"/>
              </a:ext>
            </a:extLst>
          </p:cNvPr>
          <p:cNvSpPr txBox="1"/>
          <p:nvPr/>
        </p:nvSpPr>
        <p:spPr>
          <a:xfrm rot="-1140000">
            <a:off x="3373953" y="173941"/>
            <a:ext cx="2570672" cy="817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C87D9C4-56E9-448E-9BCB-9C07557EB2B2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9794938-29CB-4B6C-BB98-F039FFAC0AA4}"/>
              </a:ext>
            </a:extLst>
          </p:cNvPr>
          <p:cNvSpPr txBox="1"/>
          <p:nvPr/>
        </p:nvSpPr>
        <p:spPr>
          <a:xfrm>
            <a:off x="526211" y="209909"/>
            <a:ext cx="1006127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solidFill>
                  <a:srgbClr val="002060"/>
                </a:solidFill>
              </a:rPr>
              <a:t>ZAPISY O PRAWACH DZIECKA,PRAWACH I OBOWIĄZKACH</a:t>
            </a:r>
            <a:endParaRPr lang="pl-PL" b="1">
              <a:solidFill>
                <a:srgbClr val="002060"/>
              </a:solidFill>
            </a:endParaRPr>
          </a:p>
          <a:p>
            <a:r>
              <a:rPr lang="pl-PL" sz="2400" b="1">
                <a:solidFill>
                  <a:srgbClr val="002060"/>
                </a:solidFill>
              </a:rPr>
              <a:t>                    UCZNIA ZNAJDZIEMY TU :</a:t>
            </a:r>
            <a:endParaRPr lang="pl-PL" b="1">
              <a:solidFill>
                <a:srgbClr val="00206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8AA9D-64F7-49B9-8785-9FE482173DCB}"/>
              </a:ext>
            </a:extLst>
          </p:cNvPr>
          <p:cNvSpPr txBox="1"/>
          <p:nvPr/>
        </p:nvSpPr>
        <p:spPr>
          <a:xfrm>
            <a:off x="180257" y="1718634"/>
            <a:ext cx="7430218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/>
              <a:t>- POWSZECHNA DEKLARACJA PRAW CZŁOWIEKA</a:t>
            </a:r>
          </a:p>
          <a:p>
            <a:endParaRPr lang="pl-PL" sz="2000"/>
          </a:p>
          <a:p>
            <a:r>
              <a:rPr lang="pl-PL" sz="2000"/>
              <a:t>- KONWENCJA O PRAWACH CZŁOWIEKA</a:t>
            </a:r>
          </a:p>
          <a:p>
            <a:endParaRPr lang="pl-PL" sz="2000"/>
          </a:p>
          <a:p>
            <a:r>
              <a:rPr lang="pl-PL" sz="2000"/>
              <a:t>- KONWENCJA O PRAWACH DZIECKA</a:t>
            </a:r>
          </a:p>
          <a:p>
            <a:endParaRPr lang="pl-PL" sz="2000"/>
          </a:p>
          <a:p>
            <a:r>
              <a:rPr lang="pl-PL" sz="2000"/>
              <a:t>- KONSTYTUCJA RZECZPOSPOLITEJ POLSKIEJ</a:t>
            </a:r>
          </a:p>
          <a:p>
            <a:endParaRPr lang="pl-PL" sz="2000"/>
          </a:p>
          <a:p>
            <a:r>
              <a:rPr lang="pl-PL" sz="2000"/>
              <a:t>- USTAWA O SYSTEMIE OŚWIATY</a:t>
            </a:r>
          </a:p>
          <a:p>
            <a:endParaRPr lang="pl-PL" sz="2000"/>
          </a:p>
          <a:p>
            <a:r>
              <a:rPr lang="pl-PL" sz="2000"/>
              <a:t>- ROZPORZĄDZENIA MINISTERSTWA EDUKACJI NARODOWEJ</a:t>
            </a:r>
          </a:p>
          <a:p>
            <a:endParaRPr lang="pl-PL" sz="2000"/>
          </a:p>
          <a:p>
            <a:r>
              <a:rPr lang="pl-PL" sz="2000"/>
              <a:t>- STATUT SZKOŁY</a:t>
            </a:r>
          </a:p>
        </p:txBody>
      </p:sp>
    </p:spTree>
    <p:extLst>
      <p:ext uri="{BB962C8B-B14F-4D97-AF65-F5344CB8AC3E}">
        <p14:creationId xmlns:p14="http://schemas.microsoft.com/office/powerpoint/2010/main" xmlns="" val="415551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131A029-1C90-4AF2-AC9C-CABDD48FAD65}"/>
              </a:ext>
            </a:extLst>
          </p:cNvPr>
          <p:cNvSpPr txBox="1"/>
          <p:nvPr/>
        </p:nvSpPr>
        <p:spPr>
          <a:xfrm>
            <a:off x="94891" y="871270"/>
            <a:ext cx="592059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srgbClr val="333333"/>
              </a:solidFill>
              <a:latin typeface="PT Serif"/>
            </a:endParaRPr>
          </a:p>
          <a:p>
            <a:r>
              <a:rPr lang="en-US" sz="2400" b="1">
                <a:latin typeface="Lato"/>
              </a:rPr>
              <a:t>Wychowanie dokonuje się w szkole każdego dnia. Codziennie mają w niej miejsce ważne dla procesu wychowawczego zjawiska, zachodzą różne relacje interpersonalne zarówno między uczniami a nauczycielami, jak i samymi uczniami. Każdego dnia uczniowie mają okazję obserwować, doświadczać i uczyć się tego, co jest ważne w życiu i w kontakcie z drugim człowiekiem. Ogromną rolę pełni tu współpraca :nauczyciel,uczeń,rodzice.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E037357-C00D-4129-9345-A3DF1E391908}"/>
              </a:ext>
            </a:extLst>
          </p:cNvPr>
          <p:cNvSpPr txBox="1"/>
          <p:nvPr/>
        </p:nvSpPr>
        <p:spPr>
          <a:xfrm>
            <a:off x="-336431" y="339305"/>
            <a:ext cx="121172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/>
              <a:t>    </a:t>
            </a:r>
            <a:r>
              <a:rPr lang="pl-PL" sz="2800" b="1">
                <a:solidFill>
                  <a:srgbClr val="002060"/>
                </a:solidFill>
              </a:rPr>
              <a:t>OBOWIĄZKIEM DZIECKA JEST NAUKA DO 18-GO ROKU ŻYCIA.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3938B8A-68C8-44F7-9DDA-18C1ED794B72}"/>
              </a:ext>
            </a:extLst>
          </p:cNvPr>
          <p:cNvSpPr txBox="1"/>
          <p:nvPr/>
        </p:nvSpPr>
        <p:spPr>
          <a:xfrm flipV="1">
            <a:off x="4724400" y="14428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983B46C-AB61-4DE7-9FF6-349BB76FDB12}"/>
              </a:ext>
            </a:extLst>
          </p:cNvPr>
          <p:cNvSpPr txBox="1"/>
          <p:nvPr/>
        </p:nvSpPr>
        <p:spPr>
          <a:xfrm>
            <a:off x="2408746" y="5893486"/>
            <a:ext cx="5518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Obraz 6" descr="Obraz zawierający zabawka, lalka, sypialnia, pomieszczenie&#10;&#10;Opis wygenerowany automatycznie">
            <a:extLst>
              <a:ext uri="{FF2B5EF4-FFF2-40B4-BE49-F238E27FC236}">
                <a16:creationId xmlns:a16="http://schemas.microsoft.com/office/drawing/2014/main" xmlns="" id="{7DDE1A9B-0A1C-4A9D-884A-EF8CC42C12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0251" y="1626667"/>
            <a:ext cx="6107500" cy="530119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8C5BAD28-00A0-4E13-BB86-F7E6F54560F4}"/>
              </a:ext>
            </a:extLst>
          </p:cNvPr>
          <p:cNvSpPr txBox="1"/>
          <p:nvPr/>
        </p:nvSpPr>
        <p:spPr>
          <a:xfrm>
            <a:off x="2654060" y="6167555"/>
            <a:ext cx="65388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>
                <a:solidFill>
                  <a:srgbClr val="00B050"/>
                </a:solidFill>
              </a:rPr>
              <a:t>WSZYSCY TWORZYMY PRZYJAZNY KLIMAT W SZKOLE</a:t>
            </a:r>
          </a:p>
        </p:txBody>
      </p:sp>
    </p:spTree>
    <p:extLst>
      <p:ext uri="{BB962C8B-B14F-4D97-AF65-F5344CB8AC3E}">
        <p14:creationId xmlns:p14="http://schemas.microsoft.com/office/powerpoint/2010/main" xmlns="" val="331947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390B011-2184-4F3B-B9EF-25B8B1B543AB}"/>
              </a:ext>
            </a:extLst>
          </p:cNvPr>
          <p:cNvSpPr txBox="1"/>
          <p:nvPr/>
        </p:nvSpPr>
        <p:spPr>
          <a:xfrm>
            <a:off x="222490" y="3313624"/>
            <a:ext cx="6797613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>
                <a:solidFill>
                  <a:srgbClr val="FFFF00"/>
                </a:solidFill>
              </a:rPr>
              <a:t>-PRAWA DO ŻYCIA I OCHRONY ZDROWIA </a:t>
            </a:r>
          </a:p>
          <a:p>
            <a:r>
              <a:rPr lang="pl-PL" sz="2000" b="1">
                <a:solidFill>
                  <a:srgbClr val="FFFF00"/>
                </a:solidFill>
                <a:ea typeface="+mn-lt"/>
                <a:cs typeface="+mn-lt"/>
              </a:rPr>
              <a:t>-PRAWO DO WŁASNEJ TOŻSAMOŚCI</a:t>
            </a:r>
          </a:p>
          <a:p>
            <a:r>
              <a:rPr lang="pl-PL" sz="2000" b="1">
                <a:solidFill>
                  <a:srgbClr val="FFFF00"/>
                </a:solidFill>
                <a:ea typeface="+mn-lt"/>
                <a:cs typeface="+mn-lt"/>
              </a:rPr>
              <a:t>-PRAWA DO WYCHOWANIA W RODZINIE</a:t>
            </a:r>
          </a:p>
          <a:p>
            <a:r>
              <a:rPr lang="pl-PL" sz="2000" b="1">
                <a:solidFill>
                  <a:srgbClr val="FFFF00"/>
                </a:solidFill>
              </a:rPr>
              <a:t>-PRAWA DO GODZIWYCH WARUNKÓW SOCJALNYCH</a:t>
            </a:r>
          </a:p>
          <a:p>
            <a:r>
              <a:rPr lang="pl-PL" sz="2000" b="1">
                <a:solidFill>
                  <a:srgbClr val="FFFF00"/>
                </a:solidFill>
              </a:rPr>
              <a:t>-PRAWA DO NAUKI</a:t>
            </a:r>
          </a:p>
          <a:p>
            <a:r>
              <a:rPr lang="pl-PL" sz="2000" b="1">
                <a:solidFill>
                  <a:srgbClr val="FFFF00"/>
                </a:solidFill>
              </a:rPr>
              <a:t>-PRAWO DO WYCHOWANIA BEZ PRZEMOCY</a:t>
            </a:r>
          </a:p>
          <a:p>
            <a:r>
              <a:rPr lang="pl-PL" sz="2000" b="1">
                <a:solidFill>
                  <a:srgbClr val="FFFF00"/>
                </a:solidFill>
              </a:rPr>
              <a:t>-PRAWO DO INFORMACJI</a:t>
            </a:r>
          </a:p>
          <a:p>
            <a:r>
              <a:rPr lang="pl-PL" sz="2000" b="1">
                <a:solidFill>
                  <a:srgbClr val="FFFF00"/>
                </a:solidFill>
              </a:rPr>
              <a:t>-PRAWO DO WYRAŻANIA WŁASNYCH POGLĄDÓW</a:t>
            </a:r>
          </a:p>
          <a:p>
            <a:r>
              <a:rPr lang="pl-PL" sz="2000" b="1">
                <a:solidFill>
                  <a:srgbClr val="FFFF00"/>
                </a:solidFill>
              </a:rPr>
              <a:t>-PRAWO DO ROZRYWKI I WYPOCZYNKU</a:t>
            </a:r>
          </a:p>
          <a:p>
            <a:endParaRPr lang="pl-PL">
              <a:solidFill>
                <a:srgbClr val="FFFF00"/>
              </a:solidFill>
            </a:endParaRPr>
          </a:p>
          <a:p>
            <a:endParaRPr lang="pl-PL"/>
          </a:p>
          <a:p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E8BFDAF-9576-43A2-86D0-71C3DC133901}"/>
              </a:ext>
            </a:extLst>
          </p:cNvPr>
          <p:cNvSpPr txBox="1"/>
          <p:nvPr/>
        </p:nvSpPr>
        <p:spPr>
          <a:xfrm rot="-10800000" flipV="1">
            <a:off x="94892" y="2777966"/>
            <a:ext cx="1070825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/>
              <a:t>RZECZNIK PRAW DZIECKA STOI NA STRAŻY PRAW DZIECKA, A W SZCZEGÓLNOŚCI 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EE818D6-EBF1-49E6-AB4D-87A4F6919D1B}"/>
              </a:ext>
            </a:extLst>
          </p:cNvPr>
          <p:cNvSpPr txBox="1"/>
          <p:nvPr/>
        </p:nvSpPr>
        <p:spPr>
          <a:xfrm>
            <a:off x="338408" y="165880"/>
            <a:ext cx="10147536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>
                <a:solidFill>
                  <a:srgbClr val="002060"/>
                </a:solidFill>
              </a:rPr>
              <a:t>KONWENCJA PRAW DZIECKA MA NA CELU POPRAWĘ LOSU DZIECI NA CAŁYM ŚWIECIE ORAZ   ZAPEWNIENIE IM PRZEZ PAŃSTWO DOBREJ OPIEKI I WYCHOWANIA.</a:t>
            </a:r>
          </a:p>
          <a:p>
            <a:r>
              <a:rPr lang="pl-PL" sz="2000" b="1">
                <a:solidFill>
                  <a:srgbClr val="002060"/>
                </a:solidFill>
              </a:rPr>
              <a:t>    *PRAWA OSOBISTE DZIECKA</a:t>
            </a:r>
          </a:p>
          <a:p>
            <a:r>
              <a:rPr lang="pl-PL" sz="2000" b="1">
                <a:solidFill>
                  <a:srgbClr val="002060"/>
                </a:solidFill>
              </a:rPr>
              <a:t>    *PRAWA SOCJALNE</a:t>
            </a:r>
          </a:p>
          <a:p>
            <a:r>
              <a:rPr lang="pl-PL" sz="2000" b="1">
                <a:solidFill>
                  <a:srgbClr val="002060"/>
                </a:solidFill>
              </a:rPr>
              <a:t>    *PRAWA KULTURALNE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D130B95-D4DE-4B31-82D8-1FAD1D063FF6}"/>
              </a:ext>
            </a:extLst>
          </p:cNvPr>
          <p:cNvSpPr txBox="1"/>
          <p:nvPr/>
        </p:nvSpPr>
        <p:spPr>
          <a:xfrm rot="-10800000">
            <a:off x="3486151" y="768184"/>
            <a:ext cx="4180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                       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9A8D286-8B2A-47DE-8AC8-B9A8270142C8}"/>
              </a:ext>
            </a:extLst>
          </p:cNvPr>
          <p:cNvSpPr txBox="1"/>
          <p:nvPr/>
        </p:nvSpPr>
        <p:spPr>
          <a:xfrm>
            <a:off x="1316967" y="2193987"/>
            <a:ext cx="50148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     </a:t>
            </a:r>
            <a:r>
              <a:rPr lang="pl-PL" sz="2400" b="1"/>
              <a:t>W POLSCE</a:t>
            </a:r>
          </a:p>
        </p:txBody>
      </p:sp>
      <p:pic>
        <p:nvPicPr>
          <p:cNvPr id="10" name="Obraz 10" descr="Obraz zawierający tekst, lodówka&#10;&#10;Opis wygenerowany automatycznie">
            <a:extLst>
              <a:ext uri="{FF2B5EF4-FFF2-40B4-BE49-F238E27FC236}">
                <a16:creationId xmlns:a16="http://schemas.microsoft.com/office/drawing/2014/main" xmlns="" id="{21B2E4A2-23E4-4DC2-A9C2-5465CEC74F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9295" y="951602"/>
            <a:ext cx="4965221" cy="58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90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>
            <a:extLst>
              <a:ext uri="{FF2B5EF4-FFF2-40B4-BE49-F238E27FC236}">
                <a16:creationId xmlns:a16="http://schemas.microsoft.com/office/drawing/2014/main" xmlns="" id="{9327DCC5-50D2-4137-A5B0-A845B66B5C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3345" y="125223"/>
            <a:ext cx="6826365" cy="289819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23193C6-7A59-48B5-827B-EBE5B70CFCE3}"/>
              </a:ext>
            </a:extLst>
          </p:cNvPr>
          <p:cNvSpPr txBox="1"/>
          <p:nvPr/>
        </p:nvSpPr>
        <p:spPr>
          <a:xfrm rot="21120000">
            <a:off x="3854641" y="1428251"/>
            <a:ext cx="37208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/>
                <a:cs typeface="Calibri"/>
              </a:rPr>
              <a:t>PRAWA DZIECKA W SZKOLE​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D199A7FF-ABCB-44A7-B4E6-B0E777FDDCFF}"/>
              </a:ext>
            </a:extLst>
          </p:cNvPr>
          <p:cNvSpPr txBox="1"/>
          <p:nvPr/>
        </p:nvSpPr>
        <p:spPr>
          <a:xfrm>
            <a:off x="1245080" y="3789873"/>
            <a:ext cx="1047821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/>
              <a:t>* SZKOŁA MA SŁUZYĆ DZIECKU - TWORZĄC WARUNKI JEGO ROZWOJU   FIZYCZNEGO,INTELEKTUALNEGO  I DUCHOWEGO</a:t>
            </a:r>
          </a:p>
          <a:p>
            <a:r>
              <a:rPr lang="pl-PL" sz="2400" b="1"/>
              <a:t>* SZKOŁA MA OBOWIĄZEK DBAĆ O ZASPOKOJENIE INDYWIDUALNYCH POTRZEB DZIECKA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876DB40-6AD2-4A90-9457-1672D1856BCC}"/>
              </a:ext>
            </a:extLst>
          </p:cNvPr>
          <p:cNvSpPr txBox="1"/>
          <p:nvPr/>
        </p:nvSpPr>
        <p:spPr>
          <a:xfrm>
            <a:off x="1245080" y="5299494"/>
            <a:ext cx="62800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/>
              <a:t>*</a:t>
            </a:r>
            <a:r>
              <a:rPr lang="pl-PL" sz="2400" b="1"/>
              <a:t>NAUKA W POLSCE JEST BEZPŁATNA</a:t>
            </a:r>
          </a:p>
        </p:txBody>
      </p:sp>
    </p:spTree>
    <p:extLst>
      <p:ext uri="{BB962C8B-B14F-4D97-AF65-F5344CB8AC3E}">
        <p14:creationId xmlns:p14="http://schemas.microsoft.com/office/powerpoint/2010/main" xmlns="" val="244636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83E6958-DEA0-4E82-8F40-23341CB4C985}"/>
              </a:ext>
            </a:extLst>
          </p:cNvPr>
          <p:cNvSpPr txBox="1"/>
          <p:nvPr/>
        </p:nvSpPr>
        <p:spPr>
          <a:xfrm>
            <a:off x="4997570" y="900023"/>
            <a:ext cx="104782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2400" b="1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7B4696E-50E4-4F62-AA9B-F794814E15B1}"/>
              </a:ext>
            </a:extLst>
          </p:cNvPr>
          <p:cNvSpPr txBox="1"/>
          <p:nvPr/>
        </p:nvSpPr>
        <p:spPr>
          <a:xfrm>
            <a:off x="-4808687" y="8662898"/>
            <a:ext cx="50004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/>
              <a:t>ZADZWOŃ,TUTAJ ZNAJDZIESZ POMOC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0C957B2-8DD2-4F4C-A580-D4C1A407082F}"/>
              </a:ext>
            </a:extLst>
          </p:cNvPr>
          <p:cNvSpPr txBox="1"/>
          <p:nvPr/>
        </p:nvSpPr>
        <p:spPr>
          <a:xfrm>
            <a:off x="2639681" y="281796"/>
            <a:ext cx="72001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>
                <a:solidFill>
                  <a:srgbClr val="002060"/>
                </a:solidFill>
              </a:rPr>
              <a:t>W NASZEJ SZKOLE</a:t>
            </a:r>
          </a:p>
        </p:txBody>
      </p:sp>
      <p:pic>
        <p:nvPicPr>
          <p:cNvPr id="5" name="Obraz 6" descr="Obraz zawierający sypialnia, pomieszczenie, stołek, zegar&#10;&#10;Opis wygenerowany automatycznie">
            <a:extLst>
              <a:ext uri="{FF2B5EF4-FFF2-40B4-BE49-F238E27FC236}">
                <a16:creationId xmlns:a16="http://schemas.microsoft.com/office/drawing/2014/main" xmlns="" id="{B1E8EC5E-B2C1-485D-AF8F-7C4DC06A9A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666" y="1309780"/>
            <a:ext cx="4339085" cy="54892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428052A-CEB0-4B55-BEC7-F8B7E5808CC2}"/>
              </a:ext>
            </a:extLst>
          </p:cNvPr>
          <p:cNvSpPr txBox="1"/>
          <p:nvPr/>
        </p:nvSpPr>
        <p:spPr>
          <a:xfrm>
            <a:off x="496559" y="812860"/>
            <a:ext cx="77177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/>
              <a:t>PRZESTRZEGANE SĄ WSZYSTKIE PRAWA WYNIKAJĄCE Z KONWENCJI O PRAWACH DZIECKA,A W SZCZEGÓLNOŚCI PRAWO DO 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6879EA4-9F2F-4BBA-9E02-B8DBC2EFD546}"/>
              </a:ext>
            </a:extLst>
          </p:cNvPr>
          <p:cNvSpPr txBox="1"/>
          <p:nvPr/>
        </p:nvSpPr>
        <p:spPr>
          <a:xfrm>
            <a:off x="138024" y="2352136"/>
            <a:ext cx="814908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solidFill>
                  <a:srgbClr val="FFFF00"/>
                </a:solidFill>
              </a:rPr>
              <a:t>-SWOBODNEJ WYPOWIEDZI ORAZ INFORMACJI</a:t>
            </a:r>
          </a:p>
          <a:p>
            <a:r>
              <a:rPr lang="pl-PL" b="1">
                <a:solidFill>
                  <a:srgbClr val="FFFF00"/>
                </a:solidFill>
              </a:rPr>
              <a:t>-WYRAŻANIA POGLĄDÓW</a:t>
            </a:r>
          </a:p>
          <a:p>
            <a:r>
              <a:rPr lang="pl-PL" b="1">
                <a:solidFill>
                  <a:srgbClr val="FFFF00"/>
                </a:solidFill>
              </a:rPr>
              <a:t>-SWOBODY MYŚLI,SUMIENIA I WYZNANIA</a:t>
            </a:r>
          </a:p>
          <a:p>
            <a:r>
              <a:rPr lang="pl-PL" b="1">
                <a:solidFill>
                  <a:srgbClr val="FFFF00"/>
                </a:solidFill>
              </a:rPr>
              <a:t>-TOŻSAMOŚCI</a:t>
            </a:r>
          </a:p>
          <a:p>
            <a:r>
              <a:rPr lang="pl-PL" b="1">
                <a:solidFill>
                  <a:srgbClr val="FFFF00"/>
                </a:solidFill>
              </a:rPr>
              <a:t>-WYPOCZYNKU I CZASU WOLNEGO</a:t>
            </a:r>
          </a:p>
          <a:p>
            <a:r>
              <a:rPr lang="pl-PL" b="1">
                <a:solidFill>
                  <a:srgbClr val="FFFF00"/>
                </a:solidFill>
              </a:rPr>
              <a:t>-PRYWATNOŚCI,TAJEMNICY KORESPONDENCJI I ŻYCIA RODZINNEGO</a:t>
            </a:r>
          </a:p>
          <a:p>
            <a:r>
              <a:rPr lang="pl-PL" b="1">
                <a:solidFill>
                  <a:srgbClr val="FFFF00"/>
                </a:solidFill>
              </a:rPr>
              <a:t>-OCHRONY PRZED PONIŻAJĄCYM TRAKTOWANIEM I KARANIEM ORAZ WSZELKIMI FORMAMI PRZEMOCY FIZYCZNEJ LUB PSYCHICZNEJ</a:t>
            </a:r>
          </a:p>
          <a:p>
            <a:endParaRPr lang="pl-PL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28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EC417672-D057-4AE2-A492-0A0D5AE91A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5420" y="6904"/>
            <a:ext cx="4942934" cy="23584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77E18AA-736D-497D-BC13-405A7D902225}"/>
              </a:ext>
            </a:extLst>
          </p:cNvPr>
          <p:cNvSpPr txBox="1"/>
          <p:nvPr/>
        </p:nvSpPr>
        <p:spPr>
          <a:xfrm>
            <a:off x="4047767" y="1253646"/>
            <a:ext cx="34045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solidFill>
                  <a:srgbClr val="002060"/>
                </a:solidFill>
              </a:rPr>
              <a:t>OBOWIĄZKI UCZNIA</a:t>
            </a:r>
          </a:p>
          <a:p>
            <a:r>
              <a:rPr lang="pl-PL" sz="2400" b="1">
                <a:solidFill>
                  <a:srgbClr val="002060"/>
                </a:solidFill>
              </a:rPr>
              <a:t>      STATUT SZKOŁY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474EFD0-4C22-42F2-9FAF-3176714589D1}"/>
              </a:ext>
            </a:extLst>
          </p:cNvPr>
          <p:cNvSpPr txBox="1"/>
          <p:nvPr/>
        </p:nvSpPr>
        <p:spPr>
          <a:xfrm>
            <a:off x="3531080" y="2495910"/>
            <a:ext cx="3922143" cy="10738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11710B9-094A-408D-8A3A-B538C4DC155E}"/>
              </a:ext>
            </a:extLst>
          </p:cNvPr>
          <p:cNvSpPr txBox="1"/>
          <p:nvPr/>
        </p:nvSpPr>
        <p:spPr>
          <a:xfrm>
            <a:off x="1891164" y="2825691"/>
            <a:ext cx="970183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FF00"/>
                </a:solidFill>
              </a:rPr>
              <a:t>-</a:t>
            </a:r>
            <a:r>
              <a:rPr lang="pl-PL" b="1">
                <a:solidFill>
                  <a:srgbClr val="FFFF00"/>
                </a:solidFill>
              </a:rPr>
              <a:t> PRZESTRZEGAĆ POSTANOWIEŃ STATUTU SZKOŁY I ZARZĄDZEŃ   DYREKTORA SZKOŁY</a:t>
            </a:r>
          </a:p>
          <a:p>
            <a:r>
              <a:rPr lang="pl-PL" b="1">
                <a:solidFill>
                  <a:srgbClr val="FFFF00"/>
                </a:solidFill>
              </a:rPr>
              <a:t>- DBAĆ O HONOR SZKOŁY ,GODNIE JĄ REPREZENTOWAĆ</a:t>
            </a:r>
          </a:p>
          <a:p>
            <a:r>
              <a:rPr lang="pl-PL" b="1">
                <a:solidFill>
                  <a:srgbClr val="FFFF00"/>
                </a:solidFill>
              </a:rPr>
              <a:t>- AKTYWNIE UCZYĆ SIĘ ,WYKONYWAĆ POLECENIA NAUCZYCIELI ORAZ AKTYWNIE UCESTNICZYĆ W ŻYCIU SZKOŁY</a:t>
            </a:r>
          </a:p>
          <a:p>
            <a:r>
              <a:rPr lang="pl-PL" b="1">
                <a:solidFill>
                  <a:srgbClr val="FFFF00"/>
                </a:solidFill>
              </a:rPr>
              <a:t>-REGULARNIE UCZESTNICZYĆ W ZAJĘCIACH I USPRAWIEDLIWIAĆ NIEOBECNOŚCI</a:t>
            </a:r>
          </a:p>
          <a:p>
            <a:r>
              <a:rPr lang="pl-PL" b="1">
                <a:solidFill>
                  <a:srgbClr val="FFFF00"/>
                </a:solidFill>
              </a:rPr>
              <a:t>- PRZESTRZEGAĆ ZASAD KULTURY SŁOWA W ODNIESIENIU DO KOLEGÓW,NAUCZYCIELI I PRACOWNIKÓW SZKOŁY</a:t>
            </a:r>
          </a:p>
          <a:p>
            <a:r>
              <a:rPr lang="pl-PL" b="1">
                <a:solidFill>
                  <a:srgbClr val="FFFF00"/>
                </a:solidFill>
              </a:rPr>
              <a:t>-DBAĆ O BEZPIECZEŃSTWO SWOJE I INNYCH</a:t>
            </a:r>
          </a:p>
        </p:txBody>
      </p:sp>
      <p:pic>
        <p:nvPicPr>
          <p:cNvPr id="7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31FB6CFF-FB0B-4AE6-93EE-F4F1001C8B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2136" y="47153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303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Niestandardowy</PresentationFormat>
  <Paragraphs>106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Ion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</dc:creator>
  <cp:lastModifiedBy>Jola</cp:lastModifiedBy>
  <cp:revision>1</cp:revision>
  <dcterms:created xsi:type="dcterms:W3CDTF">2020-11-21T16:25:55Z</dcterms:created>
  <dcterms:modified xsi:type="dcterms:W3CDTF">2020-11-26T18:41:07Z</dcterms:modified>
</cp:coreProperties>
</file>