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7" r:id="rId4"/>
  </p:sldMasterIdLst>
  <p:sldIdLst>
    <p:sldId id="260" r:id="rId5"/>
    <p:sldId id="261" r:id="rId6"/>
    <p:sldId id="262" r:id="rId7"/>
    <p:sldId id="263" r:id="rId8"/>
    <p:sldId id="264" r:id="rId9"/>
    <p:sldId id="265" r:id="rId10"/>
    <p:sldId id="258" r:id="rId11"/>
    <p:sldId id="259" r:id="rId12"/>
    <p:sldId id="267" r:id="rId13"/>
    <p:sldId id="266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B60"/>
    <a:srgbClr val="41634E"/>
    <a:srgbClr val="55C396"/>
    <a:srgbClr val="9BE9AF"/>
    <a:srgbClr val="418752"/>
    <a:srgbClr val="377145"/>
    <a:srgbClr val="3B8552"/>
    <a:srgbClr val="FFFFFF"/>
    <a:srgbClr val="002060"/>
    <a:srgbClr val="7C8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0470A-FC06-608B-3369-865472052FAF}" v="816" dt="2021-03-10T17:11:20.408"/>
    <p1510:client id="{F357A2EC-453A-E931-C499-7B836AA80AE0}" v="2" dt="2021-03-10T17:16:21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47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anta Dziedzic" userId="S::jolanta.dziedzic@sp34kielcer.onmicrosoft.com::2639450a-c7fc-43b0-a087-896a923a78d1" providerId="AD" clId="Web-{F357A2EC-453A-E931-C499-7B836AA80AE0}"/>
    <pc:docChg chg="modSld">
      <pc:chgData name="Jolanta Dziedzic" userId="S::jolanta.dziedzic@sp34kielcer.onmicrosoft.com::2639450a-c7fc-43b0-a087-896a923a78d1" providerId="AD" clId="Web-{F357A2EC-453A-E931-C499-7B836AA80AE0}" dt="2021-03-10T17:16:21.680" v="1" actId="1076"/>
      <pc:docMkLst>
        <pc:docMk/>
      </pc:docMkLst>
      <pc:sldChg chg="modSp">
        <pc:chgData name="Jolanta Dziedzic" userId="S::jolanta.dziedzic@sp34kielcer.onmicrosoft.com::2639450a-c7fc-43b0-a087-896a923a78d1" providerId="AD" clId="Web-{F357A2EC-453A-E931-C499-7B836AA80AE0}" dt="2021-03-10T17:16:21.680" v="1" actId="1076"/>
        <pc:sldMkLst>
          <pc:docMk/>
          <pc:sldMk cId="3956387132" sldId="260"/>
        </pc:sldMkLst>
        <pc:spChg chg="mod">
          <ac:chgData name="Jolanta Dziedzic" userId="S::jolanta.dziedzic@sp34kielcer.onmicrosoft.com::2639450a-c7fc-43b0-a087-896a923a78d1" providerId="AD" clId="Web-{F357A2EC-453A-E931-C499-7B836AA80AE0}" dt="2021-03-10T17:16:14.851" v="0" actId="1076"/>
          <ac:spMkLst>
            <pc:docMk/>
            <pc:sldMk cId="3956387132" sldId="260"/>
            <ac:spMk id="14" creationId="{00000000-0000-0000-0000-000000000000}"/>
          </ac:spMkLst>
        </pc:spChg>
        <pc:spChg chg="mod">
          <ac:chgData name="Jolanta Dziedzic" userId="S::jolanta.dziedzic@sp34kielcer.onmicrosoft.com::2639450a-c7fc-43b0-a087-896a923a78d1" providerId="AD" clId="Web-{F357A2EC-453A-E931-C499-7B836AA80AE0}" dt="2021-03-10T17:16:21.680" v="1" actId="1076"/>
          <ac:spMkLst>
            <pc:docMk/>
            <pc:sldMk cId="3956387132" sldId="260"/>
            <ac:spMk id="1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26011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8495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805214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43299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08589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95868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92421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49055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50290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33016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55236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813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29308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1502086"/>
            <a:ext cx="12192000" cy="404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love mom Regul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2758" y="332509"/>
            <a:ext cx="6496518" cy="97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98085" y="2106710"/>
            <a:ext cx="6814675" cy="3259898"/>
          </a:xfrm>
          <a:prstGeom prst="rect">
            <a:avLst/>
          </a:prstGeom>
          <a:solidFill>
            <a:srgbClr val="F5DDAD"/>
          </a:solidFill>
          <a:ln>
            <a:solidFill>
              <a:srgbClr val="FAE9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48404" y="2443955"/>
            <a:ext cx="666015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pl-PL" sz="2400" b="1" dirty="0">
                <a:solidFill>
                  <a:srgbClr val="002B60"/>
                </a:solidFill>
                <a:latin typeface="Bookman Old Style"/>
              </a:rPr>
              <a:t>Dzień Ziemi/Światowy Dzień Ziemi /Międzynarodowy Dzień Ziemi </a:t>
            </a:r>
            <a:endParaRPr lang="pl-PL" sz="2400">
              <a:solidFill>
                <a:srgbClr val="000000"/>
              </a:solidFill>
              <a:latin typeface="Calibri"/>
              <a:cs typeface="Calibri"/>
            </a:endParaRPr>
          </a:p>
          <a:p>
            <a:pPr algn="just"/>
            <a:r>
              <a:rPr lang="pl-PL" sz="2400" b="1" dirty="0">
                <a:latin typeface="Bookman Old Style"/>
              </a:rPr>
              <a:t/>
            </a:r>
            <a:br>
              <a:rPr lang="pl-PL" sz="2400" b="1" dirty="0">
                <a:latin typeface="Bookman Old Style"/>
              </a:rPr>
            </a:br>
            <a:r>
              <a:rPr lang="pl-PL" sz="2000" dirty="0">
                <a:latin typeface="Bookman Old Style"/>
              </a:rPr>
              <a:t>– </a:t>
            </a:r>
            <a:r>
              <a:rPr lang="pl-PL" sz="2400" b="1" dirty="0">
                <a:latin typeface="Bookman Old Style"/>
              </a:rPr>
              <a:t>akcja prowadzona corocznie wiosną, której celem jest promowanie postaw proekologicznych w społeczeństwie.</a:t>
            </a:r>
            <a:endParaRPr lang="pl-PL" sz="2400" b="1">
              <a:cs typeface="Calibri"/>
            </a:endParaRPr>
          </a:p>
        </p:txBody>
      </p:sp>
      <p:pic>
        <p:nvPicPr>
          <p:cNvPr id="1030" name="Picture 6" descr="Cute bee,Mini Bee,cartoon vector,bee vector,Cartoon clipart,Bee clipart |  Cartoon bee, Bee painting, Be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2980" y="4618951"/>
            <a:ext cx="2929465" cy="2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8323468" y="4585352"/>
            <a:ext cx="66721" cy="22390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11320594" y="4587680"/>
            <a:ext cx="66721" cy="22390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8325402" y="6766385"/>
            <a:ext cx="3061909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8323465" y="4589331"/>
            <a:ext cx="3079068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2"/>
          <p:cNvGrpSpPr/>
          <p:nvPr/>
        </p:nvGrpSpPr>
        <p:grpSpPr>
          <a:xfrm>
            <a:off x="8235141" y="2052466"/>
            <a:ext cx="3208922" cy="2304256"/>
            <a:chOff x="6672064" y="1484784"/>
            <a:chExt cx="3208922" cy="2304256"/>
          </a:xfrm>
        </p:grpSpPr>
        <p:sp>
          <p:nvSpPr>
            <p:cNvPr id="19" name="Prostokąt 18"/>
            <p:cNvSpPr/>
            <p:nvPr/>
          </p:nvSpPr>
          <p:spPr>
            <a:xfrm>
              <a:off x="6672064" y="1484784"/>
              <a:ext cx="2880320" cy="43204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/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6672064" y="1916832"/>
              <a:ext cx="2880320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6768077" y="1844824"/>
              <a:ext cx="96011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/>
            </a:p>
          </p:txBody>
        </p:sp>
        <p:sp>
          <p:nvSpPr>
            <p:cNvPr id="30" name="Prostokąt 29"/>
            <p:cNvSpPr/>
            <p:nvPr/>
          </p:nvSpPr>
          <p:spPr>
            <a:xfrm>
              <a:off x="7067285" y="1844824"/>
              <a:ext cx="96011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/>
            </a:p>
          </p:txBody>
        </p:sp>
        <p:sp>
          <p:nvSpPr>
            <p:cNvPr id="31" name="Prostokąt 30"/>
            <p:cNvSpPr/>
            <p:nvPr/>
          </p:nvSpPr>
          <p:spPr>
            <a:xfrm>
              <a:off x="9072333" y="1872400"/>
              <a:ext cx="96011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/>
            </a:p>
          </p:txBody>
        </p:sp>
        <p:sp>
          <p:nvSpPr>
            <p:cNvPr id="32" name="Prostokąt 31"/>
            <p:cNvSpPr/>
            <p:nvPr/>
          </p:nvSpPr>
          <p:spPr>
            <a:xfrm>
              <a:off x="9360365" y="1872400"/>
              <a:ext cx="96011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/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6933939" y="2513904"/>
              <a:ext cx="294704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l-PL" sz="3600" b="1" dirty="0">
                  <a:solidFill>
                    <a:srgbClr val="C00000"/>
                  </a:solidFill>
                  <a:latin typeface="Bell MT"/>
                  <a:cs typeface="Calibri Light"/>
                </a:rPr>
                <a:t>22 kwietnia</a:t>
              </a:r>
            </a:p>
          </p:txBody>
        </p:sp>
      </p:grpSp>
      <p:sp>
        <p:nvSpPr>
          <p:cNvPr id="27" name="Prostokąt 26"/>
          <p:cNvSpPr/>
          <p:nvPr/>
        </p:nvSpPr>
        <p:spPr>
          <a:xfrm>
            <a:off x="143341" y="6466729"/>
            <a:ext cx="1515012" cy="3619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/>
          <p:cNvSpPr txBox="1"/>
          <p:nvPr/>
        </p:nvSpPr>
        <p:spPr>
          <a:xfrm>
            <a:off x="143340" y="6480818"/>
            <a:ext cx="179695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latin typeface="Bahnschrift Light SemiCondensed"/>
              </a:rPr>
              <a:t>Aleksandra Kot 6D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773615" y="6191334"/>
            <a:ext cx="278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</a:rPr>
              <a:t>- - - - - - - - - - &gt;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982355" y="6507614"/>
            <a:ext cx="3429732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/>
              <a:t>Zdjęcie ze strony pl.pinterest.com</a:t>
            </a:r>
            <a:endParaRPr lang="pl-PL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38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78E81931-EC11-4433-BB7B-ED42BAA244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5BC353-549C-47DC-9732-7E6961372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2A7D839-B569-4FC9-BB68-9B5133423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000"/>
          <a:stretch/>
        </p:blipFill>
        <p:spPr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97931" y="117894"/>
            <a:ext cx="8097421" cy="826935"/>
          </a:xfrm>
        </p:spPr>
        <p:txBody>
          <a:bodyPr>
            <a:noAutofit/>
          </a:bodyPr>
          <a:lstStyle/>
          <a:p>
            <a:pPr algn="l"/>
            <a:r>
              <a:rPr lang="pl-PL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Nie wolno wyrzucać śmieci na ziemię! 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6162" y="1012077"/>
            <a:ext cx="9932000" cy="96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Dużo ludzi nie zwraca uwagi gdzie wyrzuca śmieci, ale  najczęściej na ziemię, gdy w pobliżu nie ma kosza. Tak nie powinno się postępować, ponieważ jeśli ludzie będą tak wciąż robić, nasza planeta niedługo  będzie  wyglądała  tak:</a:t>
            </a:r>
            <a:endParaRPr lang="pl-PL" sz="1800" b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47742" y="6425171"/>
            <a:ext cx="124775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Marysia G. </a:t>
            </a:r>
          </a:p>
        </p:txBody>
      </p:sp>
    </p:spTree>
    <p:extLst>
      <p:ext uri="{BB962C8B-B14F-4D97-AF65-F5344CB8AC3E}">
        <p14:creationId xmlns:p14="http://schemas.microsoft.com/office/powerpoint/2010/main" xmlns="" val="1550210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https://euc-powerpoint.officeapps.live.com/pods/GetClipboardImage.ashx?Id=e69fdfba-d92d-4c40-b049-2d578c5d3937&amp;DC=GEU2&amp;wdoverrides=GetClipboardImageEnabled: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79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https://euc-powerpoint.officeapps.live.com/pods/GetClipboardImage.ashx?Id=c9b772b7-055e-4862-8ea0-ac775a3e50cc&amp;DC=GEU2&amp;wdoverrides=GetClipboardImageEnabled: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14392" y="6420967"/>
            <a:ext cx="1781158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Dorota Konopka</a:t>
            </a:r>
          </a:p>
        </p:txBody>
      </p:sp>
    </p:spTree>
    <p:extLst>
      <p:ext uri="{BB962C8B-B14F-4D97-AF65-F5344CB8AC3E}">
        <p14:creationId xmlns:p14="http://schemas.microsoft.com/office/powerpoint/2010/main" xmlns="" val="30118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https://euc-powerpoint.officeapps.live.com/pods/GetClipboardImage.ashx?Id=24e6f442-ef18-427b-9c42-c23094b285a1&amp;DC=GEU2&amp;wdoverrides=GetClipboardImageEnabled: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47717" y="6420967"/>
            <a:ext cx="1781158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Dorota Konopka</a:t>
            </a:r>
          </a:p>
        </p:txBody>
      </p:sp>
    </p:spTree>
    <p:extLst>
      <p:ext uri="{BB962C8B-B14F-4D97-AF65-F5344CB8AC3E}">
        <p14:creationId xmlns:p14="http://schemas.microsoft.com/office/powerpoint/2010/main" xmlns="" val="8046636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zień Ziemi - największe ekologiczne święto świata - Bezpługa.p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5"/>
            <a:ext cx="12192000" cy="68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61816" y="4259706"/>
            <a:ext cx="3978031" cy="25331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818124" y="471772"/>
            <a:ext cx="4314337" cy="8110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Dziękujemy za uwagę!</a:t>
            </a:r>
            <a:endParaRPr lang="pl-PL" sz="2800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180109"/>
            <a:ext cx="4059382" cy="3463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8007926" y="193964"/>
            <a:ext cx="4184073" cy="4294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727318" y="4419110"/>
            <a:ext cx="2552702" cy="4762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Prezentację wykonały: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27317" y="4945915"/>
            <a:ext cx="280987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dirty="0"/>
              <a:t>- Karolina </a:t>
            </a:r>
            <a:r>
              <a:rPr lang="pl-PL" dirty="0" err="1"/>
              <a:t>Pokładek</a:t>
            </a:r>
            <a:r>
              <a:rPr lang="pl-PL" dirty="0"/>
              <a:t>, </a:t>
            </a:r>
            <a:endParaRPr lang="pl-PL" dirty="0">
              <a:cs typeface="Calibri"/>
            </a:endParaRPr>
          </a:p>
          <a:p>
            <a:r>
              <a:rPr lang="pl-PL" dirty="0"/>
              <a:t>- Aleksandra Kot,</a:t>
            </a:r>
            <a:endParaRPr lang="pl-PL" dirty="0">
              <a:cs typeface="Calibri"/>
            </a:endParaRPr>
          </a:p>
          <a:p>
            <a:r>
              <a:rPr lang="pl-PL" dirty="0"/>
              <a:t>- Lena Wiącek,</a:t>
            </a:r>
            <a:endParaRPr lang="pl-PL" dirty="0">
              <a:cs typeface="Calibri"/>
            </a:endParaRPr>
          </a:p>
          <a:p>
            <a:r>
              <a:rPr lang="pl-PL" dirty="0"/>
              <a:t>- Marysia Gąsior,</a:t>
            </a:r>
            <a:endParaRPr lang="pl-PL" dirty="0">
              <a:cs typeface="Calibri"/>
            </a:endParaRPr>
          </a:p>
          <a:p>
            <a:r>
              <a:rPr lang="pl-PL" dirty="0"/>
              <a:t>- Dorota Konopka</a:t>
            </a:r>
          </a:p>
          <a:p>
            <a:r>
              <a:rPr lang="pl-PL" dirty="0">
                <a:cs typeface="Calibri"/>
              </a:rPr>
              <a:t>                          Kl. VI D</a:t>
            </a:r>
          </a:p>
        </p:txBody>
      </p:sp>
    </p:spTree>
    <p:extLst>
      <p:ext uri="{BB962C8B-B14F-4D97-AF65-F5344CB8AC3E}">
        <p14:creationId xmlns:p14="http://schemas.microsoft.com/office/powerpoint/2010/main" xmlns="" val="353961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9308" y="-371231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920196"/>
            <a:ext cx="12192000" cy="404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love mom Regul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062" y="0"/>
            <a:ext cx="6209247" cy="9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335360" y="1610363"/>
            <a:ext cx="6400364" cy="4410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507843" y="1715308"/>
            <a:ext cx="5893004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800" b="1" dirty="0">
                <a:solidFill>
                  <a:srgbClr val="002B60"/>
                </a:solidFill>
                <a:latin typeface="Bookman Old Style"/>
                <a:ea typeface="Arial Unicode MS"/>
                <a:cs typeface="Arial Unicode MS"/>
              </a:rPr>
              <a:t>Dlaczego warto uczestniczyć w tej akcji?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43341" y="6583959"/>
            <a:ext cx="1446627" cy="2838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94494" y="6588279"/>
            <a:ext cx="176765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latin typeface="Bahnschrift Light SemiCondensed"/>
              </a:rPr>
              <a:t>Aleksandra Kot 6D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27384" y="2852943"/>
            <a:ext cx="585560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>
                <a:latin typeface="Arial Unicode MS"/>
                <a:ea typeface="Arial Unicode MS"/>
                <a:cs typeface="Arial Unicode MS"/>
              </a:rPr>
              <a:t>Rozpowszechniamy informacje ważne dla ochrony naszego środowiska;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27381" y="3737229"/>
            <a:ext cx="584584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>
                <a:latin typeface="Arial Unicode MS"/>
                <a:ea typeface="Arial Unicode MS"/>
                <a:cs typeface="Arial Unicode MS"/>
              </a:rPr>
              <a:t>Uczymy  się  prawidłowego  postępowania </a:t>
            </a:r>
            <a:br>
              <a:rPr lang="pl-PL" b="1" dirty="0">
                <a:latin typeface="Arial Unicode MS"/>
                <a:ea typeface="Arial Unicode MS"/>
                <a:cs typeface="Arial Unicode MS"/>
              </a:rPr>
            </a:br>
            <a:r>
              <a:rPr lang="pl-PL" b="1" dirty="0">
                <a:latin typeface="Arial Unicode MS"/>
                <a:ea typeface="Arial Unicode MS"/>
                <a:cs typeface="Arial Unicode MS"/>
              </a:rPr>
              <a:t>w stosunku do natury;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27385" y="4585307"/>
            <a:ext cx="5884918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>
                <a:latin typeface="Arial Unicode MS"/>
                <a:ea typeface="Arial Unicode MS"/>
                <a:cs typeface="Arial Unicode MS"/>
              </a:rPr>
              <a:t>Uświadamiamy młodszych odbiorców jak dbać </a:t>
            </a:r>
            <a:br>
              <a:rPr lang="pl-PL" b="1" dirty="0">
                <a:latin typeface="Arial Unicode MS"/>
                <a:ea typeface="Arial Unicode MS"/>
                <a:cs typeface="Arial Unicode MS"/>
              </a:rPr>
            </a:br>
            <a:r>
              <a:rPr lang="pl-PL" b="1" dirty="0">
                <a:latin typeface="Arial Unicode MS"/>
                <a:ea typeface="Arial Unicode MS"/>
                <a:cs typeface="Arial Unicode MS"/>
              </a:rPr>
              <a:t>o przyszłość naszej planety;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27380" y="5536521"/>
            <a:ext cx="588659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b="1" dirty="0">
                <a:latin typeface="Arial Unicode MS"/>
                <a:ea typeface="Arial Unicode MS"/>
                <a:cs typeface="Arial Unicode MS"/>
              </a:rPr>
              <a:t>Oraz wiele innych powodów.</a:t>
            </a:r>
            <a:endParaRPr lang="pl-PL" b="1">
              <a:cs typeface="Calibri"/>
            </a:endParaRPr>
          </a:p>
        </p:txBody>
      </p:sp>
      <p:pic>
        <p:nvPicPr>
          <p:cNvPr id="2050" name="Picture 2" descr="Plakat na Międzynarodowy Dzień Ziemi 40x50 cm | oficjalny sklep Nice W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2117" y="1579031"/>
            <a:ext cx="4608512" cy="43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7056109" y="1523613"/>
            <a:ext cx="96011" cy="4317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1661083" y="1523613"/>
            <a:ext cx="96011" cy="4317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7056109" y="5813018"/>
            <a:ext cx="4704523" cy="752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/>
        </p:nvSpPr>
        <p:spPr>
          <a:xfrm>
            <a:off x="7052572" y="1489964"/>
            <a:ext cx="4704523" cy="752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/>
          <p:cNvSpPr txBox="1"/>
          <p:nvPr/>
        </p:nvSpPr>
        <p:spPr>
          <a:xfrm>
            <a:off x="6019800" y="6382865"/>
            <a:ext cx="278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</a:rPr>
              <a:t>- - - - - - - -</a:t>
            </a:r>
          </a:p>
        </p:txBody>
      </p:sp>
      <p:sp>
        <p:nvSpPr>
          <p:cNvPr id="28" name="pole tekstowe 27"/>
          <p:cNvSpPr txBox="1"/>
          <p:nvPr/>
        </p:nvSpPr>
        <p:spPr>
          <a:xfrm rot="16200000">
            <a:off x="6452812" y="5128426"/>
            <a:ext cx="278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3">
                    <a:lumMod val="75000"/>
                  </a:schemeClr>
                </a:solidFill>
              </a:rPr>
              <a:t>- - - - &gt;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7462961" y="6387793"/>
            <a:ext cx="2794732" cy="286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l-PL" sz="1200" dirty="0"/>
              <a:t>Zdjęcie ze strony eplakaty.pl</a:t>
            </a:r>
            <a:endParaRPr lang="pl-PL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335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zień Ziemi 2020 - kiedy jest i na czym polega? [DATA, CIEKAWOSTKI] - Radio  Z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0"/>
            <a:ext cx="457200" cy="64579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1734800" y="-1"/>
            <a:ext cx="457200" cy="64579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457200" y="0"/>
            <a:ext cx="11277600" cy="466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0" y="6457949"/>
            <a:ext cx="12192000" cy="466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457200" y="5846151"/>
            <a:ext cx="7210669" cy="10123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01786" y="6106787"/>
            <a:ext cx="693273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3200" b="1" dirty="0">
                <a:latin typeface="Palatino Linotype"/>
              </a:rPr>
              <a:t>Jak dbać o środowisko naturalne?</a:t>
            </a:r>
          </a:p>
        </p:txBody>
      </p:sp>
    </p:spTree>
    <p:extLst>
      <p:ext uri="{BB962C8B-B14F-4D97-AF65-F5344CB8AC3E}">
        <p14:creationId xmlns:p14="http://schemas.microsoft.com/office/powerpoint/2010/main" xmlns="" val="134512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B44099B-318C-4994-BA97-0D330D506E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B09121-76BC-4E62-8437-6A0487943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D8A800-2B10-400A-9FDE-CB431916B5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3494E8-5DCE-4C7D-BA68-BE8182508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rgbClr val="416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6E9608-2C75-49BE-BD96-3C3F6FDA5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7E0CA2B-D8F6-4275-9D75-4C5242DB09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rgbClr val="377145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99576" y="-236526"/>
            <a:ext cx="8445357" cy="1435697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bg1"/>
                </a:solidFill>
                <a:latin typeface="Nyala"/>
              </a:rPr>
              <a:t>Kwiaty pod ochroną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7761" y="788103"/>
            <a:ext cx="4689298" cy="2486337"/>
          </a:xfrm>
        </p:spPr>
        <p:txBody>
          <a:bodyPr vert="horz" lIns="91440" tIns="0" rIns="91440" bIns="45720" rtlCol="0" anchor="b">
            <a:noAutofit/>
          </a:bodyPr>
          <a:lstStyle/>
          <a:p>
            <a:pPr algn="just"/>
            <a:r>
              <a:rPr lang="pl-PL" sz="1800" b="1" dirty="0">
                <a:solidFill>
                  <a:schemeClr val="bg1"/>
                </a:solidFill>
                <a:ea typeface="+mn-lt"/>
                <a:cs typeface="+mn-lt"/>
              </a:rPr>
              <a:t>Ochrona</a:t>
            </a:r>
            <a:r>
              <a:rPr lang="pl-PL" sz="18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pl-PL" sz="1800" b="1" dirty="0">
                <a:solidFill>
                  <a:schemeClr val="bg1"/>
                </a:solidFill>
                <a:ea typeface="+mn-lt"/>
                <a:cs typeface="+mn-lt"/>
              </a:rPr>
              <a:t>gatunkowa roślin</a:t>
            </a:r>
            <a:r>
              <a:rPr lang="pl-PL" sz="1800" dirty="0">
                <a:solidFill>
                  <a:schemeClr val="bg1"/>
                </a:solidFill>
                <a:ea typeface="+mn-lt"/>
                <a:cs typeface="+mn-lt"/>
              </a:rPr>
              <a:t> – prawny sposób zabezpieczenia rzadko występujących gatunków dziko rosnących roślin zagrożonych wyginięciem. Gatunków chronionych nie wolno niszczyć, zrywać, zbierać, niszczyć ich siedlisk, sprzedawać, nabywać, przewozić przez granicę państwa. </a:t>
            </a:r>
            <a:endParaRPr lang="pl-PL" sz="180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Obraz 6" descr="Obraz zawierający roślina, kwiat&#10;&#10;Opis wygenerowany automatycznie">
            <a:extLst>
              <a:ext uri="{FF2B5EF4-FFF2-40B4-BE49-F238E27FC236}">
                <a16:creationId xmlns:a16="http://schemas.microsoft.com/office/drawing/2014/main" xmlns="" id="{D73E7184-ACEC-4A95-9F5E-C2AF81B86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4172" r="-2" b="-2"/>
          <a:stretch/>
        </p:blipFill>
        <p:spPr>
          <a:xfrm>
            <a:off x="3096529" y="3594938"/>
            <a:ext cx="2648058" cy="30174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Obraz 5" descr="Obraz zawierający zewnętrzne, roślina, kwiat, kokorycz&#10;&#10;Opis wygenerowany automatycznie">
            <a:extLst>
              <a:ext uri="{FF2B5EF4-FFF2-40B4-BE49-F238E27FC236}">
                <a16:creationId xmlns:a16="http://schemas.microsoft.com/office/drawing/2014/main" xmlns="" id="{7DF8ACE1-1C67-4924-8CD8-6FDE0C8CD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9695" r="-4" b="-4"/>
          <a:stretch/>
        </p:blipFill>
        <p:spPr>
          <a:xfrm>
            <a:off x="5792967" y="1267282"/>
            <a:ext cx="3192628" cy="36197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Obraz 4" descr="Obraz zawierający roślina, kwiat&#10;&#10;Opis wygenerowany automatycznie">
            <a:extLst>
              <a:ext uri="{FF2B5EF4-FFF2-40B4-BE49-F238E27FC236}">
                <a16:creationId xmlns:a16="http://schemas.microsoft.com/office/drawing/2014/main" xmlns="" id="{ADFFC73A-8C7A-497B-8B5E-C64BDDBD52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7783" r="13702" b="-1"/>
          <a:stretch/>
        </p:blipFill>
        <p:spPr>
          <a:xfrm>
            <a:off x="7873602" y="2660034"/>
            <a:ext cx="3464542" cy="39400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AEA446F-6EF8-4E73-A80E-109E903F7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11385534" y="0"/>
            <a:ext cx="806466" cy="6855282"/>
          </a:xfrm>
          <a:prstGeom prst="rect">
            <a:avLst/>
          </a:prstGeom>
          <a:solidFill>
            <a:srgbClr val="377145"/>
          </a:solidFill>
          <a:ln>
            <a:solidFill>
              <a:srgbClr val="3B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1052896" y="6532633"/>
            <a:ext cx="1809750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Lena Wiącek 6D</a:t>
            </a:r>
          </a:p>
        </p:txBody>
      </p:sp>
    </p:spTree>
    <p:extLst>
      <p:ext uri="{BB962C8B-B14F-4D97-AF65-F5344CB8AC3E}">
        <p14:creationId xmlns:p14="http://schemas.microsoft.com/office/powerpoint/2010/main" xmlns="" val="3881258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40C8693A-B687-4F5E-B86B-B4F11D523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1084F9-D042-49BE-9E1A-43E583B98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E65CA45-264D-4FD3-9249-3CB04EC97E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B58214-716F-43B8-8272-85CE2B9AB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rgbClr val="41634E"/>
          </a:solidFill>
          <a:ln>
            <a:solidFill>
              <a:srgbClr val="3B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5C070E-7DB1-4147-B6A8-D14B9C40E1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1070C9-36CD-4B65-8159-324995821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rgbClr val="37714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33ADBB1-48FA-40D4-ACAC-BC5A30ED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565100"/>
            <a:ext cx="8608037" cy="922621"/>
          </a:xfrm>
        </p:spPr>
        <p:txBody>
          <a:bodyPr>
            <a:normAutofit/>
          </a:bodyPr>
          <a:lstStyle/>
          <a:p>
            <a:pPr algn="l"/>
            <a:r>
              <a:rPr lang="pl-PL" sz="4400" dirty="0">
                <a:solidFill>
                  <a:schemeClr val="bg1"/>
                </a:solidFill>
                <a:cs typeface="Arial"/>
              </a:rPr>
              <a:t>Gatunki kwiatów pod ochroną: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4" descr="Obraz zawierający kwiat, roślina, przyroda, staw&#10;&#10;Opis wygenerowany automatycznie">
            <a:extLst>
              <a:ext uri="{FF2B5EF4-FFF2-40B4-BE49-F238E27FC236}">
                <a16:creationId xmlns:a16="http://schemas.microsoft.com/office/drawing/2014/main" xmlns="" id="{96127C3E-C039-4CB9-8D20-8283AA7DE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79" r="4683" b="-1"/>
          <a:stretch/>
        </p:blipFill>
        <p:spPr>
          <a:xfrm>
            <a:off x="8079605" y="1487812"/>
            <a:ext cx="2963669" cy="207033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9C35FB2-5194-4BE0-92D0-464E2B7116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CFD4D815-ECF9-4BD1-B543-696B4BAC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034" y="1577246"/>
            <a:ext cx="3743584" cy="247382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4170" indent="-344170"/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Grzybienie białe</a:t>
            </a:r>
          </a:p>
          <a:p>
            <a:pPr marL="344170" indent="-344170"/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Zawilec wielkokwiatowy</a:t>
            </a:r>
          </a:p>
          <a:p>
            <a:pPr marL="344170" indent="-344170"/>
            <a:r>
              <a:rPr lang="pl-PL" dirty="0">
                <a:solidFill>
                  <a:schemeClr val="bg1"/>
                </a:solidFill>
                <a:cs typeface="Arial" panose="020B0604020202020204"/>
              </a:rPr>
              <a:t>Naparstnica zwyczajna</a:t>
            </a:r>
          </a:p>
          <a:p>
            <a:pPr marL="344170" indent="-344170"/>
            <a:r>
              <a:rPr lang="pl-PL" dirty="0">
                <a:solidFill>
                  <a:schemeClr val="bg1"/>
                </a:solidFill>
                <a:cs typeface="Arial" panose="020B0604020202020204"/>
              </a:rPr>
              <a:t>Obuwik pospolity</a:t>
            </a:r>
          </a:p>
          <a:p>
            <a:pPr marL="344170" indent="-344170"/>
            <a:r>
              <a:rPr lang="pl-PL" dirty="0">
                <a:solidFill>
                  <a:schemeClr val="bg1"/>
                </a:solidFill>
                <a:cs typeface="Arial" panose="020B0604020202020204"/>
              </a:rPr>
              <a:t>Kosaciec syberyjski</a:t>
            </a:r>
          </a:p>
        </p:txBody>
      </p:sp>
      <p:pic>
        <p:nvPicPr>
          <p:cNvPr id="9" name="Obraz 9" descr="Obraz zawierający kwiat, roślina, biały, zawilec&#10;&#10;Opis wygenerowany automatycznie">
            <a:extLst>
              <a:ext uri="{FF2B5EF4-FFF2-40B4-BE49-F238E27FC236}">
                <a16:creationId xmlns:a16="http://schemas.microsoft.com/office/drawing/2014/main" xmlns="" id="{67818AC2-6D8E-4ED9-80A0-DECC1767BA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2573" y="1717582"/>
            <a:ext cx="2919895" cy="2020313"/>
          </a:xfrm>
          <a:prstGeom prst="rect">
            <a:avLst/>
          </a:prstGeom>
        </p:spPr>
      </p:pic>
      <p:pic>
        <p:nvPicPr>
          <p:cNvPr id="10" name="Obraz 11" descr="Obraz zawierający roślina, kwiat&#10;&#10;Opis wygenerowany automatycznie">
            <a:extLst>
              <a:ext uri="{FF2B5EF4-FFF2-40B4-BE49-F238E27FC236}">
                <a16:creationId xmlns:a16="http://schemas.microsoft.com/office/drawing/2014/main" xmlns="" id="{3487ED9D-EA57-408A-AF75-1832BC01E1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9599" y="3757197"/>
            <a:ext cx="1964359" cy="2733951"/>
          </a:xfrm>
          <a:prstGeom prst="rect">
            <a:avLst/>
          </a:prstGeom>
        </p:spPr>
      </p:pic>
      <p:pic>
        <p:nvPicPr>
          <p:cNvPr id="12" name="Obraz 13" descr="Obraz zawierający żółty, zielony, kwiat, roślina&#10;&#10;Opis wygenerowany automatycznie">
            <a:extLst>
              <a:ext uri="{FF2B5EF4-FFF2-40B4-BE49-F238E27FC236}">
                <a16:creationId xmlns:a16="http://schemas.microsoft.com/office/drawing/2014/main" xmlns="" id="{205203EC-6171-41CF-A79A-1524D08D7B5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3062" y="4098489"/>
            <a:ext cx="3449982" cy="2314713"/>
          </a:xfrm>
          <a:prstGeom prst="rect">
            <a:avLst/>
          </a:prstGeom>
        </p:spPr>
      </p:pic>
      <p:pic>
        <p:nvPicPr>
          <p:cNvPr id="14" name="Obraz 15" descr="Obraz zawierający kwiat, roślina, ostróżka, orlik&#10;&#10;Opis wygenerowany automatycznie">
            <a:extLst>
              <a:ext uri="{FF2B5EF4-FFF2-40B4-BE49-F238E27FC236}">
                <a16:creationId xmlns:a16="http://schemas.microsoft.com/office/drawing/2014/main" xmlns="" id="{9BE6ED7B-E354-4130-93E9-547B6F81D12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1761" y="4388449"/>
            <a:ext cx="3394765" cy="2090734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11385534" y="0"/>
            <a:ext cx="806466" cy="6855282"/>
          </a:xfrm>
          <a:prstGeom prst="rect">
            <a:avLst/>
          </a:prstGeom>
          <a:solidFill>
            <a:srgbClr val="377145"/>
          </a:solidFill>
          <a:ln>
            <a:solidFill>
              <a:srgbClr val="3B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984511" y="6571709"/>
            <a:ext cx="1809750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Lena Wiącek 6D</a:t>
            </a:r>
          </a:p>
        </p:txBody>
      </p:sp>
    </p:spTree>
    <p:extLst>
      <p:ext uri="{BB962C8B-B14F-4D97-AF65-F5344CB8AC3E}">
        <p14:creationId xmlns:p14="http://schemas.microsoft.com/office/powerpoint/2010/main" xmlns="" val="276692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028700" y="0"/>
            <a:ext cx="762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416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1104900" y="0"/>
            <a:ext cx="10280634" cy="6858000"/>
          </a:xfrm>
          <a:prstGeom prst="rect">
            <a:avLst/>
          </a:prstGeom>
          <a:solidFill>
            <a:srgbClr val="418752"/>
          </a:solidFill>
          <a:ln>
            <a:solidFill>
              <a:srgbClr val="3B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0836E3-806F-4170-AEF4-17003913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028" y="350038"/>
            <a:ext cx="8524159" cy="12797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Nyala"/>
                <a:cs typeface="Arial"/>
              </a:rPr>
              <a:t>Czy można hodować kwiaty pod ochroną?</a:t>
            </a:r>
            <a:endParaRPr lang="pl-PL" sz="4000" b="1">
              <a:solidFill>
                <a:schemeClr val="bg1"/>
              </a:solidFill>
              <a:latin typeface="Nyala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79E68F4-090C-48C9-AE97-186D5C194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058" y="1746154"/>
            <a:ext cx="3704092" cy="4921345"/>
          </a:xfrm>
        </p:spPr>
        <p:txBody>
          <a:bodyPr>
            <a:normAutofit fontScale="70000" lnSpcReduction="20000"/>
          </a:bodyPr>
          <a:lstStyle/>
          <a:p>
            <a:pPr marL="344170" indent="-344170"/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Według polskiego prawa przenoszenie gatunków chronionych ze stanowisk naturalnych do ogrodów jest zakazane i grozi karą grzywny lub pozbawienia wolności. Kupione legalnie gatunki 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chronione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 prawem bądź odmiany objęte patentem możemy uprawiać w ogrodzie, ale nie wolno nam rozmnażać ich 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na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 sprzedaż.</a:t>
            </a:r>
            <a:endParaRPr lang="pl-PL" dirty="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4" name="Obraz 4" descr="Obraz zawierający roślina, kwiat, zewnętrzne, purpurowy&#10;&#10;Opis wygenerowany automatycznie">
            <a:extLst>
              <a:ext uri="{FF2B5EF4-FFF2-40B4-BE49-F238E27FC236}">
                <a16:creationId xmlns:a16="http://schemas.microsoft.com/office/drawing/2014/main" xmlns="" id="{91954F10-F4E4-4F28-BD2E-FBF5B40274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8575" y="1277232"/>
            <a:ext cx="4234069" cy="3183834"/>
          </a:xfrm>
          <a:prstGeom prst="rect">
            <a:avLst/>
          </a:prstGeom>
        </p:spPr>
      </p:pic>
      <p:pic>
        <p:nvPicPr>
          <p:cNvPr id="5" name="Obraz 5" descr="Obraz zawierający wewnątrz, kwiat, roślina, śmietana&#10;&#10;Opis wygenerowany automatycznie">
            <a:extLst>
              <a:ext uri="{FF2B5EF4-FFF2-40B4-BE49-F238E27FC236}">
                <a16:creationId xmlns:a16="http://schemas.microsoft.com/office/drawing/2014/main" xmlns="" id="{77289811-1F22-4A6D-8C61-CBE6FDFEEF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5862" y="4027939"/>
            <a:ext cx="3582504" cy="239201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0"/>
            <a:ext cx="1028700" cy="6858000"/>
          </a:xfrm>
          <a:prstGeom prst="rect">
            <a:avLst/>
          </a:prstGeom>
          <a:solidFill>
            <a:srgbClr val="4163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1385534" y="0"/>
            <a:ext cx="806466" cy="6855282"/>
          </a:xfrm>
          <a:prstGeom prst="rect">
            <a:avLst/>
          </a:prstGeom>
          <a:solidFill>
            <a:srgbClr val="41634E"/>
          </a:solidFill>
          <a:ln>
            <a:solidFill>
              <a:srgbClr val="416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11385534" y="2718"/>
            <a:ext cx="806466" cy="6855282"/>
          </a:xfrm>
          <a:prstGeom prst="rect">
            <a:avLst/>
          </a:prstGeom>
          <a:solidFill>
            <a:srgbClr val="377145"/>
          </a:solidFill>
          <a:ln>
            <a:solidFill>
              <a:srgbClr val="3B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160357" y="6581479"/>
            <a:ext cx="1448289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Lena Wiącek 6D</a:t>
            </a:r>
          </a:p>
        </p:txBody>
      </p:sp>
    </p:spTree>
    <p:extLst>
      <p:ext uri="{BB962C8B-B14F-4D97-AF65-F5344CB8AC3E}">
        <p14:creationId xmlns:p14="http://schemas.microsoft.com/office/powerpoint/2010/main" xmlns="" val="390993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xmlns="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xmlns="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xmlns="" id="{122346AD-7315-4075-B414-B4FEBCBE5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80" t="-2686" r="-7058" b="6657"/>
          <a:stretch/>
        </p:blipFill>
        <p:spPr bwMode="auto">
          <a:xfrm>
            <a:off x="3" y="-91298"/>
            <a:ext cx="9582151" cy="69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Zobacz obraz źródłowy">
            <a:extLst>
              <a:ext uri="{FF2B5EF4-FFF2-40B4-BE49-F238E27FC236}">
                <a16:creationId xmlns:a16="http://schemas.microsoft.com/office/drawing/2014/main" xmlns="" id="{8D9B99D2-17C5-4BEF-BE31-3C09410D8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212"/>
          <a:stretch/>
        </p:blipFill>
        <p:spPr bwMode="auto">
          <a:xfrm>
            <a:off x="8696325" y="6"/>
            <a:ext cx="3495675" cy="68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F2CE5C1-ADF1-4113-B94E-6BF9B83381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4245" y="473901"/>
            <a:ext cx="4535817" cy="255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37F9C9E-F9D1-4972-A1A8-373C77215C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5208" y="3671154"/>
            <a:ext cx="4474853" cy="2712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3484B047-8946-488C-B9B9-C5F6C1D63CC6}"/>
              </a:ext>
            </a:extLst>
          </p:cNvPr>
          <p:cNvSpPr txBox="1"/>
          <p:nvPr/>
        </p:nvSpPr>
        <p:spPr>
          <a:xfrm>
            <a:off x="7375205" y="560585"/>
            <a:ext cx="450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X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486C9C70-B389-43B6-A491-4A12FE3B0B81}"/>
              </a:ext>
            </a:extLst>
          </p:cNvPr>
          <p:cNvSpPr txBox="1"/>
          <p:nvPr/>
        </p:nvSpPr>
        <p:spPr>
          <a:xfrm rot="19939729">
            <a:off x="11060833" y="3716567"/>
            <a:ext cx="423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rgbClr val="00B050"/>
                </a:solidFill>
                <a:latin typeface="Kristen ITC" panose="03050502040202030202" pitchFamily="66" charset="0"/>
              </a:rPr>
              <a:t>v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B763BDA5-3B79-4E60-A242-E64AB11F65B7}"/>
              </a:ext>
            </a:extLst>
          </p:cNvPr>
          <p:cNvSpPr txBox="1"/>
          <p:nvPr/>
        </p:nvSpPr>
        <p:spPr>
          <a:xfrm>
            <a:off x="4145322" y="2134046"/>
            <a:ext cx="3072022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pl-PL" sz="2400" dirty="0">
              <a:solidFill>
                <a:srgbClr val="002B60"/>
              </a:solidFill>
              <a:highlight>
                <a:srgbClr val="FFFFFF"/>
              </a:highlight>
            </a:endParaRPr>
          </a:p>
          <a:p>
            <a:pPr algn="ctr"/>
            <a:r>
              <a:rPr lang="pl-PL" sz="2400" dirty="0">
                <a:solidFill>
                  <a:srgbClr val="002B60"/>
                </a:solidFill>
                <a:highlight>
                  <a:srgbClr val="FFFFFF"/>
                </a:highlight>
              </a:rPr>
              <a:t>Starajmy się częściej jeździć na rowerze lub chodzić pieszo. Samochody powodują spaliny w powietrzu, przez co zatrute jest nasze środowisko.</a:t>
            </a:r>
          </a:p>
          <a:p>
            <a:pPr algn="ctr"/>
            <a:endParaRPr lang="pl-PL" sz="2400" dirty="0">
              <a:solidFill>
                <a:srgbClr val="002B60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AA51FB52-73D5-4F43-A245-DBB517D16A29}"/>
              </a:ext>
            </a:extLst>
          </p:cNvPr>
          <p:cNvSpPr txBox="1"/>
          <p:nvPr/>
        </p:nvSpPr>
        <p:spPr>
          <a:xfrm>
            <a:off x="275549" y="376440"/>
            <a:ext cx="6763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2B60"/>
                </a:highlight>
              </a:rPr>
              <a:t>Dbajmy o naszą </a:t>
            </a:r>
            <a:r>
              <a:rPr lang="pl-PL" sz="36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2B60"/>
                </a:highlight>
              </a:rPr>
              <a:t>planetę!</a:t>
            </a:r>
            <a:endParaRPr lang="pl-PL" sz="36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2B60"/>
              </a:highlight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2535D91F-5D8E-4B86-AB3E-4705D13E42D2}"/>
              </a:ext>
            </a:extLst>
          </p:cNvPr>
          <p:cNvSpPr txBox="1"/>
          <p:nvPr/>
        </p:nvSpPr>
        <p:spPr>
          <a:xfrm>
            <a:off x="334164" y="6548997"/>
            <a:ext cx="186814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highlight>
                  <a:srgbClr val="002B60"/>
                </a:highlight>
                <a:latin typeface="MS PMincho"/>
                <a:ea typeface="MS PMincho"/>
              </a:rPr>
              <a:t>Karolina Pokładek 6D </a:t>
            </a:r>
            <a:endParaRPr lang="pl-PL" sz="1200">
              <a:solidFill>
                <a:schemeClr val="bg1"/>
              </a:solidFill>
              <a:highlight>
                <a:srgbClr val="002B6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286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7" name="Rectangle 74">
            <a:extLst>
              <a:ext uri="{FF2B5EF4-FFF2-40B4-BE49-F238E27FC236}">
                <a16:creationId xmlns:a16="http://schemas.microsoft.com/office/drawing/2014/main" xmlns="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98" name="Rectangle 76">
            <a:extLst>
              <a:ext uri="{FF2B5EF4-FFF2-40B4-BE49-F238E27FC236}">
                <a16:creationId xmlns:a16="http://schemas.microsoft.com/office/drawing/2014/main" xmlns="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078" name="Picture 6" descr="spaliny samochodowe wplyw na czlowieka 2 Spaliny samochodowe   ich zawartość i wpływ na człowieka">
            <a:extLst>
              <a:ext uri="{FF2B5EF4-FFF2-40B4-BE49-F238E27FC236}">
                <a16:creationId xmlns:a16="http://schemas.microsoft.com/office/drawing/2014/main" xmlns="" id="{A55EF763-0720-4C69-A68D-1B4088530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31"/>
          <a:stretch/>
        </p:blipFill>
        <p:spPr bwMode="auto">
          <a:xfrm>
            <a:off x="23" y="10"/>
            <a:ext cx="12191980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067EB74-4B5B-450B-AEA2-AD8A6AC781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403" y="3"/>
            <a:ext cx="3435659" cy="344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A943407A-F51D-4C59-A0B3-F84EFA4BE6A5}"/>
              </a:ext>
            </a:extLst>
          </p:cNvPr>
          <p:cNvSpPr txBox="1"/>
          <p:nvPr/>
        </p:nvSpPr>
        <p:spPr>
          <a:xfrm>
            <a:off x="105822" y="2955070"/>
            <a:ext cx="10627752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400" b="1" dirty="0">
                <a:solidFill>
                  <a:srgbClr val="002B60"/>
                </a:solidFill>
                <a:highlight>
                  <a:srgbClr val="FFFFFF"/>
                </a:highlight>
                <a:latin typeface="MS PMincho"/>
                <a:ea typeface="MS PMincho"/>
              </a:rPr>
              <a:t>Spaliny to mieszanina gazów powstająca w procesie spalania paliwa. </a:t>
            </a:r>
            <a:endParaRPr lang="pl-PL" sz="2400" b="1">
              <a:solidFill>
                <a:srgbClr val="002B60"/>
              </a:solidFill>
              <a:highlight>
                <a:srgbClr val="FFFFFF"/>
              </a:highlight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pl-PL" sz="2400" b="1" dirty="0">
                <a:solidFill>
                  <a:srgbClr val="002B60"/>
                </a:solidFill>
                <a:highlight>
                  <a:srgbClr val="FFFFFF"/>
                </a:highlight>
                <a:latin typeface="MS PMincho"/>
                <a:ea typeface="MS PMincho"/>
              </a:rPr>
              <a:t>Substancje zawarte w spalinach samochodowych są bardzo szkodliwe dla zdrowia. Powodują one takie choroby jak: </a:t>
            </a:r>
            <a:endParaRPr lang="pl-PL" sz="2400" b="1">
              <a:solidFill>
                <a:srgbClr val="002B60"/>
              </a:solidFill>
              <a:highlight>
                <a:srgbClr val="FFFFFF"/>
              </a:highlight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pl-PL" sz="2400" b="1" i="0" dirty="0">
                <a:solidFill>
                  <a:srgbClr val="002B60"/>
                </a:solidFill>
                <a:effectLst/>
                <a:highlight>
                  <a:srgbClr val="FFFFFF"/>
                </a:highlight>
                <a:latin typeface="MS PMincho"/>
                <a:ea typeface="MS PMincho"/>
              </a:rPr>
              <a:t>nowotwory, zawał serca, astma, alergie.</a:t>
            </a:r>
            <a:r>
              <a:rPr lang="pl-PL" sz="2400" b="1" dirty="0">
                <a:solidFill>
                  <a:srgbClr val="002B60"/>
                </a:solidFill>
                <a:highlight>
                  <a:srgbClr val="FFFFFF"/>
                </a:highlight>
                <a:latin typeface="MS PMincho"/>
                <a:ea typeface="MS PMincho"/>
              </a:rPr>
              <a:t> </a:t>
            </a:r>
            <a:endParaRPr lang="pl-PL" sz="2400" b="1" i="0">
              <a:solidFill>
                <a:srgbClr val="002B60"/>
              </a:solidFill>
              <a:effectLst/>
              <a:highlight>
                <a:srgbClr val="FFFFFF"/>
              </a:highlight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pl-PL" sz="2400" b="1" i="0" dirty="0">
                <a:solidFill>
                  <a:srgbClr val="002B60"/>
                </a:solidFill>
                <a:effectLst/>
                <a:highlight>
                  <a:srgbClr val="FFFFFF"/>
                </a:highlight>
                <a:latin typeface="MS PMincho"/>
                <a:ea typeface="MS PMincho"/>
              </a:rPr>
              <a:t>Jedną z najbardziej szkodliwych substancji to tlenki azotu, może ona spowodować śmierć u człowieka. Spaliny samochodowe odpowiadają za ok. 60% ryzyko raka.</a:t>
            </a:r>
            <a:r>
              <a:rPr lang="pl-PL" sz="2400" b="1" dirty="0">
                <a:solidFill>
                  <a:srgbClr val="002B60"/>
                </a:solidFill>
                <a:highlight>
                  <a:srgbClr val="FFFFFF"/>
                </a:highlight>
                <a:latin typeface="MS PMincho"/>
                <a:ea typeface="MS PMincho"/>
              </a:rPr>
              <a:t> </a:t>
            </a:r>
            <a:endParaRPr lang="pl-PL" sz="2400" b="1">
              <a:solidFill>
                <a:srgbClr val="002B60"/>
              </a:solidFill>
              <a:highlight>
                <a:srgbClr val="FFFFFF"/>
              </a:highlight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endParaRPr lang="pl-PL" b="1" dirty="0">
              <a:cs typeface="Calibri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xmlns="" id="{31A7F81A-B18A-4757-96A8-5DBB24631FFE}"/>
              </a:ext>
            </a:extLst>
          </p:cNvPr>
          <p:cNvSpPr txBox="1"/>
          <p:nvPr/>
        </p:nvSpPr>
        <p:spPr>
          <a:xfrm>
            <a:off x="3408608" y="465033"/>
            <a:ext cx="785250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B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ighlight>
                  <a:srgbClr val="FFFFFF"/>
                </a:highlight>
              </a:rPr>
              <a:t>Co powodują spaliny samochodowe?</a:t>
            </a:r>
            <a:endParaRPr lang="pl-PL" sz="3600" b="1" dirty="0">
              <a:ln w="12700">
                <a:solidFill>
                  <a:prstClr val="white"/>
                </a:solidFill>
                <a:prstDash val="solid"/>
              </a:ln>
              <a:solidFill>
                <a:srgbClr val="002B6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highlight>
                <a:srgbClr val="FFFFFF"/>
              </a:highlight>
              <a:cs typeface="Calibri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4E93FFF-D282-4AE6-A93D-BAC2B6A63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8520545" y="5313764"/>
            <a:ext cx="3390837" cy="154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xmlns="" id="{8C805767-0DEA-4252-918C-1357100E7144}"/>
              </a:ext>
            </a:extLst>
          </p:cNvPr>
          <p:cNvSpPr txBox="1"/>
          <p:nvPr/>
        </p:nvSpPr>
        <p:spPr>
          <a:xfrm>
            <a:off x="613037" y="6518239"/>
            <a:ext cx="1789097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highlight>
                  <a:srgbClr val="002B60"/>
                </a:highlight>
                <a:latin typeface="MS PMincho"/>
                <a:ea typeface="MS PMincho"/>
              </a:rPr>
              <a:t>Karolina Pokładek 6D </a:t>
            </a:r>
            <a:endParaRPr lang="pl-PL" sz="1200">
              <a:solidFill>
                <a:schemeClr val="bg1"/>
              </a:solidFill>
              <a:highlight>
                <a:srgbClr val="002B6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47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7F408-50DF-4137-A3B0-93FB12BA6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4" y="2736130"/>
            <a:ext cx="5171665" cy="34574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err="1">
                <a:cs typeface="Calibri"/>
              </a:rPr>
              <a:t>Ludzie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myślą</a:t>
            </a:r>
            <a:r>
              <a:rPr lang="en-US" sz="2400" b="1" dirty="0">
                <a:cs typeface="Calibri"/>
              </a:rPr>
              <a:t> </a:t>
            </a:r>
            <a:r>
              <a:rPr lang="pl-PL" sz="2400" b="1" dirty="0">
                <a:cs typeface="Calibri"/>
              </a:rPr>
              <a:t>ż</a:t>
            </a:r>
            <a:r>
              <a:rPr lang="en-US" sz="2400" b="1" dirty="0">
                <a:cs typeface="Calibri"/>
              </a:rPr>
              <a:t>e </a:t>
            </a:r>
            <a:r>
              <a:rPr lang="en-US" sz="2400" b="1" dirty="0" err="1">
                <a:cs typeface="Calibri"/>
              </a:rPr>
              <a:t>ziemia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zawsze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będzie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piękna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i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czysta</a:t>
            </a:r>
            <a:r>
              <a:rPr lang="en-US" sz="2400" b="1" dirty="0">
                <a:cs typeface="Calibri"/>
              </a:rPr>
              <a:t>, ale to </a:t>
            </a:r>
            <a:r>
              <a:rPr lang="en-US" sz="2400" b="1" dirty="0" err="1">
                <a:cs typeface="Calibri"/>
              </a:rPr>
              <a:t>nieprawda</a:t>
            </a:r>
            <a:r>
              <a:rPr lang="en-US" sz="2400" b="1" dirty="0">
                <a:cs typeface="Calibri"/>
              </a:rPr>
              <a:t>. </a:t>
            </a:r>
            <a:endParaRPr lang="pl-PL" dirty="0">
              <a:cs typeface="Calibri"/>
            </a:endParaRPr>
          </a:p>
          <a:p>
            <a:r>
              <a:rPr lang="en-US" sz="2400" b="1" dirty="0" err="1">
                <a:cs typeface="Calibri"/>
              </a:rPr>
              <a:t>Musimy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dbać</a:t>
            </a:r>
            <a:r>
              <a:rPr lang="en-US" sz="2400" b="1" dirty="0">
                <a:cs typeface="Calibri"/>
              </a:rPr>
              <a:t> o </a:t>
            </a:r>
            <a:r>
              <a:rPr lang="en-US" sz="2400" b="1" dirty="0" err="1">
                <a:cs typeface="Calibri"/>
              </a:rPr>
              <a:t>naszą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planetę</a:t>
            </a:r>
            <a:r>
              <a:rPr lang="en-US" sz="2400" b="1" dirty="0">
                <a:cs typeface="Calibri"/>
              </a:rPr>
              <a:t>!</a:t>
            </a:r>
            <a:endParaRPr lang="pl-PL">
              <a:cs typeface="Calibri"/>
            </a:endParaRPr>
          </a:p>
          <a:p>
            <a:r>
              <a:rPr lang="en-US" sz="2400" b="1" dirty="0" err="1">
                <a:cs typeface="Calibri"/>
              </a:rPr>
              <a:t>Segregujmy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śmieci</a:t>
            </a:r>
            <a:r>
              <a:rPr lang="en-US" sz="2400" b="1" dirty="0">
                <a:cs typeface="Calibri"/>
              </a:rPr>
              <a:t>, </a:t>
            </a:r>
            <a:r>
              <a:rPr lang="en-US" sz="2400" b="1" dirty="0" err="1">
                <a:cs typeface="Calibri"/>
              </a:rPr>
              <a:t>niech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nie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niszczą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środowiska</a:t>
            </a:r>
            <a:r>
              <a:rPr lang="en-US" sz="2400" b="1" dirty="0">
                <a:cs typeface="Calibri"/>
              </a:rPr>
              <a:t>.</a:t>
            </a:r>
            <a:endParaRPr lang="pl-PL" sz="2400" b="1" dirty="0" err="1">
              <a:cs typeface="Calibri"/>
            </a:endParaRPr>
          </a:p>
          <a:p>
            <a:r>
              <a:rPr lang="en-US" sz="2400" b="1" dirty="0" err="1">
                <a:cs typeface="Calibri"/>
              </a:rPr>
              <a:t>Pamiętaj</a:t>
            </a:r>
            <a:r>
              <a:rPr lang="en-US" sz="2400" b="1" dirty="0">
                <a:cs typeface="Calibri"/>
              </a:rPr>
              <a:t>, </a:t>
            </a:r>
            <a:r>
              <a:rPr lang="en-US" sz="2400" b="1" dirty="0" err="1">
                <a:cs typeface="Calibri"/>
              </a:rPr>
              <a:t>że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dzięki</a:t>
            </a:r>
            <a:r>
              <a:rPr lang="en-US" sz="2400" b="1" dirty="0">
                <a:cs typeface="Calibri"/>
              </a:rPr>
              <a:t> Tobie </a:t>
            </a:r>
            <a:r>
              <a:rPr lang="en-US" sz="2400" b="1" dirty="0" err="1">
                <a:cs typeface="Calibri"/>
              </a:rPr>
              <a:t>może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być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pięknie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i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czysto</a:t>
            </a:r>
            <a:r>
              <a:rPr lang="en-US" sz="2400" b="1" dirty="0">
                <a:cs typeface="Calibri"/>
              </a:rPr>
              <a:t>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3DD13A7-1873-4521-88E6-020CE8373F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82" r="1051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pole tekstowe 5"/>
          <p:cNvSpPr txBox="1"/>
          <p:nvPr/>
        </p:nvSpPr>
        <p:spPr>
          <a:xfrm>
            <a:off x="808665" y="6538198"/>
            <a:ext cx="1247758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Marysia G. 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02272" y="703629"/>
            <a:ext cx="471089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3600" b="1" dirty="0">
                <a:latin typeface="Bahnschrift SemiBold"/>
              </a:rPr>
              <a:t>Dbajmy o przyrodę!</a:t>
            </a:r>
            <a:endParaRPr lang="pl-PL" sz="3600" b="1" dirty="0">
              <a:latin typeface="Bahnschrift SemiBold" panose="020B0502040204020203" pitchFamily="34" charset="0"/>
            </a:endParaRP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4504348" y="3253154"/>
            <a:ext cx="1266825" cy="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3225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3F899742581041AB9D7E9F226E2116" ma:contentTypeVersion="11" ma:contentTypeDescription="Utwórz nowy dokument." ma:contentTypeScope="" ma:versionID="cefef26383a1e19cdda2b47072fc2752">
  <xsd:schema xmlns:xsd="http://www.w3.org/2001/XMLSchema" xmlns:xs="http://www.w3.org/2001/XMLSchema" xmlns:p="http://schemas.microsoft.com/office/2006/metadata/properties" xmlns:ns3="9757b7ea-b4c0-4a10-8d2d-b90b6ab22cae" xmlns:ns4="beaea165-95a9-44c5-a2a0-f3a7960b02c3" targetNamespace="http://schemas.microsoft.com/office/2006/metadata/properties" ma:root="true" ma:fieldsID="fc48d5bd317a3e205b79ab82cac0b15e" ns3:_="" ns4:_="">
    <xsd:import namespace="9757b7ea-b4c0-4a10-8d2d-b90b6ab22cae"/>
    <xsd:import namespace="beaea165-95a9-44c5-a2a0-f3a7960b02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7b7ea-b4c0-4a10-8d2d-b90b6ab22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ea165-95a9-44c5-a2a0-f3a7960b02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1C5642-F3B9-4AFC-8DFE-DEA487A49BAC}">
  <ds:schemaRefs>
    <ds:schemaRef ds:uri="9757b7ea-b4c0-4a10-8d2d-b90b6ab22ca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beaea165-95a9-44c5-a2a0-f3a7960b02c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6BCAB7-2A5B-42C0-9521-6AF1D84149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10F74-12BB-4FE7-B3DF-EFEB9E16A3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57b7ea-b4c0-4a10-8d2d-b90b6ab22cae"/>
    <ds:schemaRef ds:uri="beaea165-95a9-44c5-a2a0-f3a7960b02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272</Words>
  <Application>Microsoft Office PowerPoint</Application>
  <PresentationFormat>Niestandardowy</PresentationFormat>
  <Paragraphs>60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Slajd 1</vt:lpstr>
      <vt:lpstr>Slajd 2</vt:lpstr>
      <vt:lpstr>Slajd 3</vt:lpstr>
      <vt:lpstr>Kwiaty pod ochroną</vt:lpstr>
      <vt:lpstr>Gatunki kwiatów pod ochroną:</vt:lpstr>
      <vt:lpstr>Czy można hodować kwiaty pod ochroną?</vt:lpstr>
      <vt:lpstr>Slajd 7</vt:lpstr>
      <vt:lpstr>Slajd 8</vt:lpstr>
      <vt:lpstr>Slajd 9</vt:lpstr>
      <vt:lpstr>Nie wolno wyrzucać śmieci na ziemię! 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Pokładek</dc:creator>
  <cp:lastModifiedBy>Jola</cp:lastModifiedBy>
  <cp:revision>235</cp:revision>
  <dcterms:created xsi:type="dcterms:W3CDTF">2021-02-22T09:59:09Z</dcterms:created>
  <dcterms:modified xsi:type="dcterms:W3CDTF">2021-03-16T17:20:04Z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0x0101005E3F899742581041AB9D7E9F226E2116</vt:lpwstr>
  </property>
</Properties>
</file>