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Default Extension="mp3" ContentType="audio/mpe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8" r:id="rId1"/>
    <p:sldMasterId id="2147483751" r:id="rId2"/>
    <p:sldMasterId id="2147483714" r:id="rId3"/>
  </p:sldMasterIdLst>
  <p:sldIdLst>
    <p:sldId id="266" r:id="rId4"/>
    <p:sldId id="268" r:id="rId5"/>
    <p:sldId id="269" r:id="rId6"/>
    <p:sldId id="283" r:id="rId7"/>
    <p:sldId id="284" r:id="rId8"/>
    <p:sldId id="286" r:id="rId9"/>
    <p:sldId id="261" r:id="rId10"/>
    <p:sldId id="256" r:id="rId11"/>
    <p:sldId id="259" r:id="rId12"/>
    <p:sldId id="260" r:id="rId13"/>
    <p:sldId id="278" r:id="rId14"/>
    <p:sldId id="273" r:id="rId15"/>
    <p:sldId id="274" r:id="rId16"/>
    <p:sldId id="275" r:id="rId17"/>
    <p:sldId id="280" r:id="rId18"/>
    <p:sldId id="277" r:id="rId1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7FF"/>
    <a:srgbClr val="614903"/>
    <a:srgbClr val="806209"/>
    <a:srgbClr val="BF9002"/>
    <a:srgbClr val="F2F29D"/>
    <a:srgbClr val="EBD596"/>
    <a:srgbClr val="EB832F"/>
    <a:srgbClr val="F0D41F"/>
    <a:srgbClr val="542404"/>
    <a:srgbClr val="F5F53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2B7BA4-E103-AB15-3404-3A4EDA6F6621}" v="46" dt="2021-02-26T11:55:37.670"/>
    <p1510:client id="{34365A34-5732-49D7-A0AD-D8919FD894BE}" v="1078" dt="2021-02-25T14:38:38.661"/>
    <p1510:client id="{5DD0AC3B-3189-47D9-A6DE-343EE05AE7A6}" v="235" dt="2021-02-28T08:26:19.362"/>
    <p1510:client id="{6023AF9F-202E-2000-80E7-9F35CFA4A9DB}" v="9" dt="2021-02-26T20:31:35.633"/>
    <p1510:client id="{622D7822-A9C9-9702-9946-030A7C9710C3}" v="8" dt="2021-02-26T10:59:22.653"/>
    <p1510:client id="{62A0AF9F-502E-2000-80E7-9EDFADF02F1A}" v="6" dt="2021-02-28T08:57:42.266"/>
    <p1510:client id="{7915AF9F-30B1-2000-BEF3-BDFD75B4FAEA}" v="402" dt="2021-02-26T16:55:14.866"/>
    <p1510:client id="{7B32AFBF-DD37-41B0-8AAD-779073AF4C6A}" v="41" dt="2021-02-26T20:29:07.257"/>
    <p1510:client id="{7C23AF9F-6032-2000-80E7-9F666965042A}" v="28" dt="2021-02-26T20:33:43.843"/>
    <p1510:client id="{7ECBCA48-247A-FEFB-7AA1-26B3B5909521}" v="551" dt="2021-02-26T10:57:15.041"/>
    <p1510:client id="{9E062BB8-0785-1585-9F49-26A5375775A9}" v="2975" dt="2021-02-26T09:29:30.151"/>
    <p1510:client id="{A723AF9F-40E6-2000-80E7-9CD302D24FE5}" v="185" dt="2021-02-26T21:04:19.611"/>
    <p1510:client id="{B1A0AF9F-00BF-2000-80E7-9C50A787B032}" v="14" dt="2021-02-28T09:05:33.282"/>
    <p1510:client id="{BA03FAD2-FC64-3D69-1827-3F9609368B2E}" v="95" dt="2021-02-28T09:20:18.616"/>
    <p1510:client id="{C474C1BF-140E-C586-D5F2-F1C69C58D606}" v="735" dt="2021-02-26T21:18:54.567"/>
    <p1510:client id="{C844911D-3323-9B18-2BA8-C545D3268B80}" v="16" dt="2021-02-26T11:11:07.087"/>
    <p1510:client id="{DB601B4B-0125-EC46-4FF8-C8A0F9A1A7F3}" v="179" dt="2021-02-28T08:46:19.198"/>
    <p1510:client id="{F531260F-8C1D-406A-936E-7F3C1AFB1D8D}" v="118" dt="2021-02-26T10:54:07.600"/>
    <p1510:client id="{F86DBB0A-4342-801B-476A-2EE0A1232B28}" v="28" dt="2021-02-26T08:04:58.8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" d="2"/>
          <a:sy n="1" d="2"/>
        </p:scale>
        <p:origin x="-1170" y="-52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04320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35003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0834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=""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pPr/>
              <a:t>2/28/2021</a:t>
            </a:fld>
            <a:endParaRPr lang="en-US"/>
          </a:p>
        </p:txBody>
      </p:sp>
      <p:sp>
        <p:nvSpPr>
          <p:cNvPr id="24" name="Footer Placeholder 23">
            <a:extLst>
              <a:ext uri="{FF2B5EF4-FFF2-40B4-BE49-F238E27FC236}">
                <a16:creationId xmlns=""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Slide Number Placeholder 24">
            <a:extLst>
              <a:ext uri="{FF2B5EF4-FFF2-40B4-BE49-F238E27FC236}">
                <a16:creationId xmlns=""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=""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3787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=""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pPr/>
              <a:t>2/28/2021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=""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=""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75518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=""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=""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=""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=""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=""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=""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Footer Placeholder 22">
            <a:extLst>
              <a:ext uri="{FF2B5EF4-FFF2-40B4-BE49-F238E27FC236}">
                <a16:creationId xmlns=""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Slide Number Placeholder 26">
            <a:extLst>
              <a:ext uri="{FF2B5EF4-FFF2-40B4-BE49-F238E27FC236}">
                <a16:creationId xmlns=""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=""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pPr/>
              <a:t>2/28/2021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21650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=""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pPr/>
              <a:t>2/28/2021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725014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=""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pPr/>
              <a:t>2/28/2021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=""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=""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=""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18952563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pPr/>
              <a:t>2/28/2021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59768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pPr/>
              <a:t>2/28/2021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277909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=""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pPr/>
              <a:t>2/28/2021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12917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857124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=""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pPr/>
              <a:t>2/28/2021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=""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=""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81466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pPr/>
              <a:t>2/28/2021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348278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pPr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152929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951642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706507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665796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614767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470271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272019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17321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315688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485182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688874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510562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27803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45578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2/28/2021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03287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2/28/2021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05289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2/28/2021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21161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84642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18109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pPr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97630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pPr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745317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40" r:id="rId5"/>
    <p:sldLayoutId id="2147483745" r:id="rId6"/>
    <p:sldLayoutId id="2147483741" r:id="rId7"/>
    <p:sldLayoutId id="2147483742" r:id="rId8"/>
    <p:sldLayoutId id="2147483743" r:id="rId9"/>
    <p:sldLayoutId id="2147483744" r:id="rId10"/>
    <p:sldLayoutId id="2147483746" r:id="rId11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47A131F-D5DE-41A5-B4CF-4F345319B40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3AF4666D-BD98-40A5-A75F-478B982010B2}"/>
              </a:ext>
            </a:extLst>
          </p:cNvPr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68680585-71F9-4721-A998-4974171D2EB4}"/>
              </a:ext>
            </a:extLst>
          </p:cNvPr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12BC95C2-2EEC-4F59-ABA8-660B0D059CCF}"/>
              </a:ext>
            </a:extLst>
          </p:cNvPr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aphic 141">
            <a:extLst>
              <a:ext uri="{FF2B5EF4-FFF2-40B4-BE49-F238E27FC236}">
                <a16:creationId xmlns="" xmlns:a16="http://schemas.microsoft.com/office/drawing/2014/main" id="{03E9870D-4BBA-43AF-8D44-BBADF020CFF6}"/>
              </a:ext>
            </a:extLst>
          </p:cNvPr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34BC5055-C77D-43CD-BB1D-A77B6779CDAD}"/>
                </a:ext>
              </a:extLst>
            </p:cNvPr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DB12D0B8-9385-489A-85AE-3D14AD0BA2FC}"/>
                </a:ext>
              </a:extLst>
            </p:cNvPr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D158A14A-147E-4130-A5E2-38FD84B181AF}"/>
                </a:ext>
              </a:extLst>
            </p:cNvPr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75B8B1EB-5E2B-472C-AE60-2EC5961F16F9}"/>
                </a:ext>
              </a:extLst>
            </p:cNvPr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B4F5BD77-58D7-4B61-A666-1B4139A63A28}"/>
                </a:ext>
              </a:extLst>
            </p:cNvPr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F5CBEC6B-EDB6-40B8-8771-E5AF41B8D698}"/>
                </a:ext>
              </a:extLst>
            </p:cNvPr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91BD0EE8-AA47-4044-9251-9F5A4B820120}"/>
                </a:ext>
              </a:extLst>
            </p:cNvPr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9" name="Graphic 157">
            <a:extLst>
              <a:ext uri="{FF2B5EF4-FFF2-40B4-BE49-F238E27FC236}">
                <a16:creationId xmlns="" xmlns:a16="http://schemas.microsoft.com/office/drawing/2014/main" id="{C3279E8D-2BAA-4CB1-834B-09FADD54DE56}"/>
              </a:ext>
            </a:extLst>
          </p:cNvPr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3456F18E-4F61-486D-9CD6-65B30372C534}"/>
                </a:ext>
              </a:extLst>
            </p:cNvPr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318DDF45-08F0-46B6-A0B7-133735C94F47}"/>
                </a:ext>
              </a:extLst>
            </p:cNvPr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B9D0CC0F-710D-43F4-BC86-763767420133}"/>
                </a:ext>
              </a:extLst>
            </p:cNvPr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6FB36AB6-CB81-495A-8A33-C0BCE67D6F23}"/>
                </a:ext>
              </a:extLst>
            </p:cNvPr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1993F7E6-ABF6-482D-BEA5-B4E607DDB433}"/>
                </a:ext>
              </a:extLst>
            </p:cNvPr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DCA0B097-C21A-40B4-95E4-2FFA9697F824}"/>
                </a:ext>
              </a:extLst>
            </p:cNvPr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AB2AF0F5-7EAA-4BAB-8DE2-D84E124170FA}"/>
                </a:ext>
              </a:extLst>
            </p:cNvPr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0DAF61AA-5A98-4049-A93E-477E5505141A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98926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media1.mp3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0">
            <a:extLst>
              <a:ext uri="{FF2B5EF4-FFF2-40B4-BE49-F238E27FC236}">
                <a16:creationId xmlns="" xmlns:a16="http://schemas.microsoft.com/office/drawing/2014/main" id="{8181FC64-B306-4821-98E2-780662EFC4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Obraz 4" descr="Obraz zawierający pojemnik, kontener&#10;&#10;Opis wygenerowany automatycznie">
            <a:extLst>
              <a:ext uri="{FF2B5EF4-FFF2-40B4-BE49-F238E27FC236}">
                <a16:creationId xmlns="" xmlns:a16="http://schemas.microsoft.com/office/drawing/2014/main" id="{4E996BEB-1199-4A52-BE4F-D24B5F3430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3546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16" name="Freeform: Shape 12">
            <a:extLst>
              <a:ext uri="{FF2B5EF4-FFF2-40B4-BE49-F238E27FC236}">
                <a16:creationId xmlns="" xmlns:a16="http://schemas.microsoft.com/office/drawing/2014/main" id="{5871FC61-DD4E-47D4-81FD-8A7E7D12B3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8" name="Freeform: Shape 14">
            <a:extLst>
              <a:ext uri="{FF2B5EF4-FFF2-40B4-BE49-F238E27FC236}">
                <a16:creationId xmlns="" xmlns:a16="http://schemas.microsoft.com/office/drawing/2014/main" id="{8B598134-D292-43E6-9C55-1171980469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211834" y="0"/>
            <a:ext cx="4980168" cy="6858000"/>
          </a:xfrm>
          <a:custGeom>
            <a:avLst/>
            <a:gdLst>
              <a:gd name="connsiteX0" fmla="*/ 1623023 w 4901771"/>
              <a:gd name="connsiteY0" fmla="*/ 0 h 6858000"/>
              <a:gd name="connsiteX1" fmla="*/ 2716256 w 4901771"/>
              <a:gd name="connsiteY1" fmla="*/ 0 h 6858000"/>
              <a:gd name="connsiteX2" fmla="*/ 3496422 w 4901771"/>
              <a:gd name="connsiteY2" fmla="*/ 0 h 6858000"/>
              <a:gd name="connsiteX3" fmla="*/ 4544484 w 4901771"/>
              <a:gd name="connsiteY3" fmla="*/ 0 h 6858000"/>
              <a:gd name="connsiteX4" fmla="*/ 4710787 w 4901771"/>
              <a:gd name="connsiteY4" fmla="*/ 0 h 6858000"/>
              <a:gd name="connsiteX5" fmla="*/ 4901771 w 4901771"/>
              <a:gd name="connsiteY5" fmla="*/ 0 h 6858000"/>
              <a:gd name="connsiteX6" fmla="*/ 4901771 w 4901771"/>
              <a:gd name="connsiteY6" fmla="*/ 6858000 h 6858000"/>
              <a:gd name="connsiteX7" fmla="*/ 4710787 w 4901771"/>
              <a:gd name="connsiteY7" fmla="*/ 6858000 h 6858000"/>
              <a:gd name="connsiteX8" fmla="*/ 4544484 w 4901771"/>
              <a:gd name="connsiteY8" fmla="*/ 6858000 h 6858000"/>
              <a:gd name="connsiteX9" fmla="*/ 3496422 w 4901771"/>
              <a:gd name="connsiteY9" fmla="*/ 6858000 h 6858000"/>
              <a:gd name="connsiteX10" fmla="*/ 2716256 w 4901771"/>
              <a:gd name="connsiteY10" fmla="*/ 6858000 h 6858000"/>
              <a:gd name="connsiteX11" fmla="*/ 2502754 w 4901771"/>
              <a:gd name="connsiteY11" fmla="*/ 6858000 h 6858000"/>
              <a:gd name="connsiteX12" fmla="*/ 2390998 w 4901771"/>
              <a:gd name="connsiteY12" fmla="*/ 6780599 h 6858000"/>
              <a:gd name="connsiteX13" fmla="*/ 1874350 w 4901771"/>
              <a:gd name="connsiteY13" fmla="*/ 6374814 h 6858000"/>
              <a:gd name="connsiteX14" fmla="*/ 0 w 4901771"/>
              <a:gd name="connsiteY14" fmla="*/ 3621656 h 6858000"/>
              <a:gd name="connsiteX15" fmla="*/ 1600899 w 4901771"/>
              <a:gd name="connsiteY15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6">
            <a:extLst>
              <a:ext uri="{FF2B5EF4-FFF2-40B4-BE49-F238E27FC236}">
                <a16:creationId xmlns="" xmlns:a16="http://schemas.microsoft.com/office/drawing/2014/main" id="{829A1E2C-5AC8-40FC-99E9-832069D397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E6142EAC-0D12-4BD6-942F-A5DE3C027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4999" y="947094"/>
            <a:ext cx="4617001" cy="2427590"/>
          </a:xfrm>
        </p:spPr>
        <p:txBody>
          <a:bodyPr anchor="b">
            <a:noAutofit/>
          </a:bodyPr>
          <a:lstStyle/>
          <a:p>
            <a:pPr algn="ctr"/>
            <a:r>
              <a:rPr lang="pl-PL" sz="6000" dirty="0">
                <a:solidFill>
                  <a:srgbClr val="92D050"/>
                </a:solidFill>
                <a:latin typeface="Calibri Light"/>
                <a:ea typeface="Meiryo"/>
                <a:cs typeface="Calibri Light"/>
              </a:rPr>
              <a:t>S</a:t>
            </a:r>
            <a:r>
              <a:rPr lang="pl-PL" sz="6000" dirty="0">
                <a:solidFill>
                  <a:srgbClr val="0070C0"/>
                </a:solidFill>
                <a:latin typeface="Calibri Light"/>
                <a:ea typeface="Meiryo"/>
                <a:cs typeface="Calibri Light"/>
              </a:rPr>
              <a:t>e</a:t>
            </a:r>
            <a:r>
              <a:rPr lang="pl-PL" sz="6000" dirty="0">
                <a:solidFill>
                  <a:srgbClr val="F0D41F"/>
                </a:solidFill>
                <a:latin typeface="Calibri Light"/>
                <a:ea typeface="Meiryo"/>
                <a:cs typeface="Calibri Light"/>
              </a:rPr>
              <a:t>g</a:t>
            </a:r>
            <a:r>
              <a:rPr lang="pl-PL" sz="6000" dirty="0">
                <a:solidFill>
                  <a:srgbClr val="FF0000"/>
                </a:solidFill>
                <a:latin typeface="Calibri Light"/>
                <a:ea typeface="Meiryo"/>
                <a:cs typeface="Calibri Light"/>
              </a:rPr>
              <a:t>r</a:t>
            </a:r>
            <a:r>
              <a:rPr lang="pl-PL" sz="6000" dirty="0">
                <a:solidFill>
                  <a:srgbClr val="00B050"/>
                </a:solidFill>
                <a:latin typeface="Calibri Light"/>
                <a:ea typeface="Meiryo"/>
                <a:cs typeface="Calibri Light"/>
              </a:rPr>
              <a:t>e</a:t>
            </a:r>
            <a:r>
              <a:rPr lang="pl-PL" sz="6000" dirty="0">
                <a:solidFill>
                  <a:srgbClr val="735702"/>
                </a:solidFill>
                <a:latin typeface="Calibri Light"/>
                <a:ea typeface="Meiryo"/>
                <a:cs typeface="Calibri Light"/>
              </a:rPr>
              <a:t>g</a:t>
            </a:r>
            <a:r>
              <a:rPr lang="pl-PL" sz="6000" dirty="0">
                <a:solidFill>
                  <a:srgbClr val="92D050"/>
                </a:solidFill>
                <a:latin typeface="Calibri Light"/>
                <a:ea typeface="Meiryo"/>
                <a:cs typeface="Calibri Light"/>
              </a:rPr>
              <a:t>a</a:t>
            </a:r>
            <a:r>
              <a:rPr lang="pl-PL" sz="6000" dirty="0">
                <a:solidFill>
                  <a:srgbClr val="0070C0"/>
                </a:solidFill>
                <a:latin typeface="Calibri Light"/>
                <a:ea typeface="Meiryo"/>
                <a:cs typeface="Calibri Light"/>
              </a:rPr>
              <a:t>c</a:t>
            </a:r>
            <a:r>
              <a:rPr lang="pl-PL" sz="6000" dirty="0">
                <a:solidFill>
                  <a:srgbClr val="F0D41F"/>
                </a:solidFill>
                <a:latin typeface="Calibri Light"/>
                <a:ea typeface="Meiryo"/>
                <a:cs typeface="Calibri Light"/>
              </a:rPr>
              <a:t>j</a:t>
            </a:r>
            <a:r>
              <a:rPr lang="pl-PL" sz="6000" dirty="0">
                <a:solidFill>
                  <a:srgbClr val="FF0000"/>
                </a:solidFill>
                <a:latin typeface="Calibri Light"/>
                <a:ea typeface="Meiryo"/>
                <a:cs typeface="Calibri Light"/>
              </a:rPr>
              <a:t>a</a:t>
            </a:r>
            <a:r>
              <a:rPr lang="pl-PL" sz="6000" dirty="0">
                <a:latin typeface="Calibri Light"/>
                <a:ea typeface="Meiryo"/>
                <a:cs typeface="Calibri Light"/>
              </a:rPr>
              <a:t> </a:t>
            </a:r>
            <a:r>
              <a:rPr lang="pl-PL" sz="6000" dirty="0">
                <a:solidFill>
                  <a:srgbClr val="92D050"/>
                </a:solidFill>
                <a:latin typeface="Calibri Light"/>
                <a:ea typeface="Meiryo"/>
                <a:cs typeface="Calibri Light"/>
              </a:rPr>
              <a:t>Ś</a:t>
            </a:r>
            <a:r>
              <a:rPr lang="pl-PL" sz="6000" dirty="0">
                <a:solidFill>
                  <a:srgbClr val="0070C0"/>
                </a:solidFill>
                <a:latin typeface="Calibri Light"/>
                <a:ea typeface="Meiryo"/>
                <a:cs typeface="Calibri Light"/>
              </a:rPr>
              <a:t>m</a:t>
            </a:r>
            <a:r>
              <a:rPr lang="pl-PL" sz="6000" dirty="0">
                <a:solidFill>
                  <a:srgbClr val="F0D41F"/>
                </a:solidFill>
                <a:latin typeface="Calibri Light"/>
                <a:ea typeface="Meiryo"/>
                <a:cs typeface="Calibri Light"/>
              </a:rPr>
              <a:t>i</a:t>
            </a:r>
            <a:r>
              <a:rPr lang="pl-PL" sz="6000" dirty="0">
                <a:solidFill>
                  <a:srgbClr val="FF0000"/>
                </a:solidFill>
                <a:latin typeface="Calibri Light"/>
                <a:ea typeface="Meiryo"/>
                <a:cs typeface="Calibri Light"/>
              </a:rPr>
              <a:t>e</a:t>
            </a:r>
            <a:r>
              <a:rPr lang="pl-PL" sz="6000" dirty="0">
                <a:solidFill>
                  <a:srgbClr val="92D050"/>
                </a:solidFill>
                <a:latin typeface="Calibri Light"/>
                <a:ea typeface="Meiryo"/>
                <a:cs typeface="Calibri Light"/>
              </a:rPr>
              <a:t>c</a:t>
            </a:r>
            <a:r>
              <a:rPr lang="pl-PL" sz="6000" dirty="0">
                <a:solidFill>
                  <a:srgbClr val="735702"/>
                </a:solidFill>
                <a:latin typeface="Calibri Light"/>
                <a:ea typeface="Meiryo"/>
                <a:cs typeface="Calibri Light"/>
              </a:rPr>
              <a:t>i</a:t>
            </a:r>
            <a:endParaRPr lang="pl-PL" dirty="0">
              <a:solidFill>
                <a:srgbClr val="735702"/>
              </a:solidFill>
            </a:endParaRPr>
          </a:p>
        </p:txBody>
      </p:sp>
      <p:sp>
        <p:nvSpPr>
          <p:cNvPr id="20" name="Content Placeholder 7">
            <a:extLst>
              <a:ext uri="{FF2B5EF4-FFF2-40B4-BE49-F238E27FC236}">
                <a16:creationId xmlns="" xmlns:a16="http://schemas.microsoft.com/office/drawing/2014/main" id="{FC0B2FBD-D682-4E44-B815-72DEDBF42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1401" y="3168238"/>
            <a:ext cx="4200599" cy="2796565"/>
          </a:xfrm>
        </p:spPr>
        <p:txBody>
          <a:bodyPr vert="horz" lIns="109728" tIns="109728" rIns="109728" bIns="91440" rtlCol="0" anchor="ctr">
            <a:normAutofit/>
          </a:bodyPr>
          <a:lstStyle/>
          <a:p>
            <a:pPr marL="285750" indent="-285750">
              <a:buFont typeface="Courier New" panose="020B0503020204020204" pitchFamily="34" charset="0"/>
              <a:buChar char="o"/>
            </a:pPr>
            <a:r>
              <a:rPr lang="en-US" dirty="0" err="1">
                <a:latin typeface="Calibri"/>
                <a:ea typeface="+mn-lt"/>
                <a:cs typeface="+mn-lt"/>
              </a:rPr>
              <a:t>Segregując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śmieci</a:t>
            </a:r>
            <a:r>
              <a:rPr lang="en-US" dirty="0">
                <a:latin typeface="Calibri"/>
                <a:ea typeface="+mn-lt"/>
                <a:cs typeface="+mn-lt"/>
              </a:rPr>
              <a:t> – </a:t>
            </a:r>
            <a:r>
              <a:rPr lang="en-US" dirty="0" err="1">
                <a:latin typeface="Calibri"/>
                <a:ea typeface="+mn-lt"/>
                <a:cs typeface="+mn-lt"/>
              </a:rPr>
              <a:t>ograniczamy</a:t>
            </a:r>
            <a:r>
              <a:rPr lang="en-US" dirty="0">
                <a:latin typeface="Calibri"/>
                <a:ea typeface="+mn-lt"/>
                <a:cs typeface="+mn-lt"/>
              </a:rPr>
              <a:t> tony, </a:t>
            </a:r>
            <a:r>
              <a:rPr lang="en-US" dirty="0" err="1">
                <a:latin typeface="Calibri"/>
                <a:ea typeface="+mn-lt"/>
                <a:cs typeface="+mn-lt"/>
              </a:rPr>
              <a:t>które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zanieczyściłyby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środowisko</a:t>
            </a:r>
            <a:r>
              <a:rPr lang="en-US" dirty="0">
                <a:latin typeface="Calibri"/>
                <a:ea typeface="+mn-lt"/>
                <a:cs typeface="+mn-lt"/>
              </a:rPr>
              <a:t>, co z </a:t>
            </a:r>
            <a:r>
              <a:rPr lang="en-US" dirty="0" err="1">
                <a:latin typeface="Calibri"/>
                <a:ea typeface="+mn-lt"/>
                <a:cs typeface="+mn-lt"/>
              </a:rPr>
              <a:t>kolei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niesie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za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sobą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zagrożenie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dla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życia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pl-PL" dirty="0" smtClean="0">
                <a:latin typeface="Calibri"/>
                <a:ea typeface="+mn-lt"/>
                <a:cs typeface="+mn-lt"/>
              </a:rPr>
              <a:t/>
            </a:r>
            <a:br>
              <a:rPr lang="pl-PL" dirty="0" smtClean="0">
                <a:latin typeface="Calibri"/>
                <a:ea typeface="+mn-lt"/>
                <a:cs typeface="+mn-lt"/>
              </a:rPr>
            </a:br>
            <a:r>
              <a:rPr lang="en-US" dirty="0" err="1" smtClean="0">
                <a:latin typeface="Calibri"/>
                <a:ea typeface="+mn-lt"/>
                <a:cs typeface="+mn-lt"/>
              </a:rPr>
              <a:t>i</a:t>
            </a:r>
            <a:r>
              <a:rPr lang="en-US" dirty="0" smtClean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zdrowia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ludzi</a:t>
            </a:r>
            <a:r>
              <a:rPr lang="en-US" dirty="0">
                <a:latin typeface="Calibri"/>
                <a:ea typeface="+mn-lt"/>
                <a:cs typeface="+mn-lt"/>
              </a:rPr>
              <a:t>.</a:t>
            </a:r>
            <a:endParaRPr lang="pl-PL" dirty="0"/>
          </a:p>
        </p:txBody>
      </p:sp>
      <p:pic>
        <p:nvPicPr>
          <p:cNvPr id="3" name="152-front-music.pl">
            <a:hlinkClick r:id="" action="ppaction://media"/>
            <a:extLst>
              <a:ext uri="{FF2B5EF4-FFF2-40B4-BE49-F238E27FC236}">
                <a16:creationId xmlns="" xmlns:a16="http://schemas.microsoft.com/office/drawing/2014/main" id="{9D53CC19-D2A2-4876-B627-B5D57A76E4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42875" y="123336"/>
            <a:ext cx="232021" cy="2320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806206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numSld="999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="" xmlns:a16="http://schemas.microsoft.com/office/drawing/2014/main" id="{645EC4DC-9726-4566-86B5-82EB5BA0E4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</a:blip>
          <a:srcRect l="40017" r="4872" b="-1"/>
          <a:stretch/>
        </p:blipFill>
        <p:spPr>
          <a:xfrm>
            <a:off x="20" y="10"/>
            <a:ext cx="12191979" cy="6802234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="" xmlns:a16="http://schemas.microsoft.com/office/drawing/2014/main" id="{175607F9-C429-4759-BC9A-8FA0B2CE914D}"/>
              </a:ext>
            </a:extLst>
          </p:cNvPr>
          <p:cNvSpPr txBox="1"/>
          <p:nvPr/>
        </p:nvSpPr>
        <p:spPr>
          <a:xfrm>
            <a:off x="580988" y="853673"/>
            <a:ext cx="4667891" cy="500479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latin typeface="Bernard MT Condensed"/>
                <a:ea typeface="+mj-ea"/>
                <a:cs typeface="+mj-cs"/>
              </a:rPr>
              <a:t>RECYKLING 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latin typeface="Bernard MT Condensed"/>
                <a:ea typeface="+mj-ea"/>
                <a:cs typeface="+mj-cs"/>
              </a:rPr>
              <a:t>NIEBEZPIECZNYCH ODPADÓW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4DA33B67-86DE-495B-9CAE-787D89AF5534}"/>
              </a:ext>
            </a:extLst>
          </p:cNvPr>
          <p:cNvSpPr txBox="1"/>
          <p:nvPr/>
        </p:nvSpPr>
        <p:spPr>
          <a:xfrm>
            <a:off x="5685052" y="1353858"/>
            <a:ext cx="5878298" cy="478987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342900" indent="-285750">
              <a:lnSpc>
                <a:spcPct val="110000"/>
              </a:lnSpc>
              <a:spcAft>
                <a:spcPts val="600"/>
              </a:spcAft>
              <a:buFont typeface="Courier New"/>
              <a:buChar char="o"/>
            </a:pPr>
            <a:r>
              <a:rPr lang="en-US" sz="2800" b="1" dirty="0" err="1"/>
              <a:t>na</a:t>
            </a:r>
            <a:r>
              <a:rPr lang="en-US" sz="2800" b="1" dirty="0"/>
              <a:t> </a:t>
            </a:r>
            <a:r>
              <a:rPr lang="en-US" sz="2800" b="1" dirty="0" err="1"/>
              <a:t>świecie</a:t>
            </a:r>
            <a:r>
              <a:rPr lang="en-US" sz="2800" b="1" dirty="0"/>
              <a:t> jest wytwarzanych około 400 </a:t>
            </a:r>
            <a:r>
              <a:rPr lang="en-US" sz="2800" b="1" dirty="0" err="1"/>
              <a:t>mln</a:t>
            </a:r>
            <a:r>
              <a:rPr lang="en-US" sz="2800" b="1" dirty="0"/>
              <a:t> ton niebezpiecznych </a:t>
            </a:r>
            <a:r>
              <a:rPr lang="pl-PL" sz="2800" b="1" dirty="0" smtClean="0"/>
              <a:t> </a:t>
            </a:r>
            <a:r>
              <a:rPr lang="en-US" sz="2800" b="1" dirty="0" err="1" smtClean="0"/>
              <a:t>odpadów</a:t>
            </a:r>
            <a:endParaRPr lang="en-US" sz="2800" b="1" dirty="0"/>
          </a:p>
          <a:p>
            <a:pPr marL="342900" indent="-285750">
              <a:lnSpc>
                <a:spcPct val="110000"/>
              </a:lnSpc>
              <a:spcAft>
                <a:spcPts val="600"/>
              </a:spcAft>
              <a:buFont typeface="Courier New"/>
              <a:buChar char="o"/>
            </a:pPr>
            <a:endParaRPr lang="en-US" sz="2800" b="1" dirty="0"/>
          </a:p>
          <a:p>
            <a:pPr marL="342900" indent="-285750">
              <a:lnSpc>
                <a:spcPct val="110000"/>
              </a:lnSpc>
              <a:spcAft>
                <a:spcPts val="600"/>
              </a:spcAft>
              <a:buFont typeface="Courier New"/>
              <a:buChar char="o"/>
            </a:pPr>
            <a:r>
              <a:rPr lang="en-US" sz="2800" b="1" dirty="0"/>
              <a:t>niewłaściwa </a:t>
            </a:r>
            <a:r>
              <a:rPr lang="pl-PL" sz="2800" b="1" dirty="0" smtClean="0"/>
              <a:t> </a:t>
            </a:r>
            <a:r>
              <a:rPr lang="en-US" sz="2800" b="1" dirty="0" smtClean="0"/>
              <a:t>utylizacja </a:t>
            </a:r>
            <a:r>
              <a:rPr lang="pl-PL" sz="2800" b="1" dirty="0" smtClean="0"/>
              <a:t> </a:t>
            </a:r>
            <a:r>
              <a:rPr lang="en-US" sz="2800" b="1" dirty="0" smtClean="0"/>
              <a:t>może </a:t>
            </a:r>
            <a:r>
              <a:rPr lang="en-US" sz="2800" b="1" dirty="0"/>
              <a:t>prowadzić do </a:t>
            </a:r>
            <a:r>
              <a:rPr lang="en-US" sz="2800" b="1" dirty="0" smtClean="0"/>
              <a:t>poważnych</a:t>
            </a:r>
            <a:r>
              <a:rPr lang="pl-PL" sz="2800" b="1" dirty="0" smtClean="0"/>
              <a:t> </a:t>
            </a:r>
            <a:r>
              <a:rPr lang="en-US" sz="2800" b="1" dirty="0" smtClean="0"/>
              <a:t> </a:t>
            </a:r>
            <a:r>
              <a:rPr lang="en-US" sz="2800" b="1" dirty="0"/>
              <a:t>zagrożeń </a:t>
            </a:r>
            <a:r>
              <a:rPr lang="en-US" sz="2800" b="1" dirty="0" err="1"/>
              <a:t>dla</a:t>
            </a:r>
            <a:r>
              <a:rPr lang="en-US" sz="2800" b="1" dirty="0"/>
              <a:t> środowiska:</a:t>
            </a:r>
          </a:p>
          <a:p>
            <a:pPr marL="57150">
              <a:lnSpc>
                <a:spcPct val="110000"/>
              </a:lnSpc>
              <a:spcAft>
                <a:spcPts val="600"/>
              </a:spcAft>
            </a:pPr>
            <a:r>
              <a:rPr lang="en-US" sz="2800" b="1" dirty="0"/>
              <a:t>     - </a:t>
            </a:r>
            <a:r>
              <a:rPr lang="en-US" sz="2800" b="1" dirty="0" smtClean="0"/>
              <a:t>poważnego</a:t>
            </a:r>
            <a:r>
              <a:rPr lang="pl-PL" sz="2800" b="1" dirty="0" smtClean="0"/>
              <a:t> </a:t>
            </a:r>
            <a:r>
              <a:rPr lang="en-US" sz="2800" b="1" dirty="0" smtClean="0"/>
              <a:t> </a:t>
            </a:r>
            <a:r>
              <a:rPr lang="en-US" sz="2800" b="1" dirty="0"/>
              <a:t>skażenia </a:t>
            </a:r>
            <a:r>
              <a:rPr lang="pl-PL" sz="2800" b="1" dirty="0" smtClean="0"/>
              <a:t> </a:t>
            </a:r>
            <a:r>
              <a:rPr lang="en-US" sz="2800" b="1" dirty="0" smtClean="0"/>
              <a:t>gleby </a:t>
            </a:r>
            <a:r>
              <a:rPr lang="pl-PL" sz="2800" b="1" dirty="0" smtClean="0"/>
              <a:t/>
            </a:r>
            <a:br>
              <a:rPr lang="pl-PL" sz="2800" b="1" dirty="0" smtClean="0"/>
            </a:br>
            <a:r>
              <a:rPr lang="pl-PL" sz="2800" b="1" dirty="0" smtClean="0"/>
              <a:t>       </a:t>
            </a:r>
            <a:r>
              <a:rPr lang="en-US" sz="2800" b="1" dirty="0" err="1" smtClean="0"/>
              <a:t>lub</a:t>
            </a:r>
            <a:r>
              <a:rPr lang="en-US" sz="2800" b="1" dirty="0" smtClean="0"/>
              <a:t> </a:t>
            </a:r>
            <a:r>
              <a:rPr lang="pl-PL" sz="2800" b="1" dirty="0" smtClean="0"/>
              <a:t> </a:t>
            </a:r>
            <a:r>
              <a:rPr lang="en-US" sz="2800" b="1" dirty="0" smtClean="0"/>
              <a:t>powietrza</a:t>
            </a:r>
            <a:endParaRPr lang="en-US" sz="2800" b="1" dirty="0"/>
          </a:p>
          <a:p>
            <a:pPr marL="342900" indent="-285750">
              <a:lnSpc>
                <a:spcPct val="110000"/>
              </a:lnSpc>
              <a:spcAft>
                <a:spcPts val="600"/>
              </a:spcAft>
              <a:buFont typeface="Courier New"/>
              <a:buChar char="o"/>
            </a:pPr>
            <a:endParaRPr lang="en-US" dirty="0"/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285750">
              <a:lnSpc>
                <a:spcPct val="110000"/>
              </a:lnSpc>
              <a:spcAft>
                <a:spcPts val="600"/>
              </a:spcAft>
              <a:buFont typeface="Courier New" panose="020B0604020202020204" pitchFamily="34" charset="0"/>
              <a:buChar char="o"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792681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="" xmlns:a16="http://schemas.microsoft.com/office/drawing/2014/main" id="{49FABF12-388D-4FD9-B74F-798E1E5C65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6852" r="18037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B432D73-5C38-474F-AF96-A3228731BF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le tekstowe 2">
            <a:extLst>
              <a:ext uri="{FF2B5EF4-FFF2-40B4-BE49-F238E27FC236}">
                <a16:creationId xmlns="" xmlns:a16="http://schemas.microsoft.com/office/drawing/2014/main" id="{EE0BECAD-EFC9-4DB3-A0AC-12B8FFE1159A}"/>
              </a:ext>
            </a:extLst>
          </p:cNvPr>
          <p:cNvSpPr txBox="1"/>
          <p:nvPr/>
        </p:nvSpPr>
        <p:spPr>
          <a:xfrm>
            <a:off x="7277100" y="1045891"/>
            <a:ext cx="4914900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200" dirty="0">
                <a:solidFill>
                  <a:srgbClr val="F4FCED"/>
                </a:solidFill>
                <a:latin typeface="Bernard MT Condensed"/>
              </a:rPr>
              <a:t>TWORZYWA</a:t>
            </a:r>
          </a:p>
          <a:p>
            <a:r>
              <a:rPr lang="en-US" sz="7200" dirty="0">
                <a:solidFill>
                  <a:srgbClr val="F4FCED"/>
                </a:solidFill>
                <a:latin typeface="Bernard MT Condensed"/>
              </a:rPr>
              <a:t>SZTUCZNE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38B22336-DE97-4739-9079-8B57A5DC954C}"/>
              </a:ext>
            </a:extLst>
          </p:cNvPr>
          <p:cNvSpPr txBox="1"/>
          <p:nvPr/>
        </p:nvSpPr>
        <p:spPr>
          <a:xfrm>
            <a:off x="509334" y="1211766"/>
            <a:ext cx="5390185" cy="65248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sz="2800" b="1" dirty="0">
                <a:solidFill>
                  <a:srgbClr val="F4FCED"/>
                </a:solidFill>
                <a:ea typeface="+mn-lt"/>
                <a:cs typeface="+mn-lt"/>
              </a:rPr>
              <a:t>to </a:t>
            </a:r>
            <a:r>
              <a:rPr lang="en-US" sz="2800" b="1" dirty="0" err="1">
                <a:solidFill>
                  <a:srgbClr val="F4FCED"/>
                </a:solidFill>
                <a:ea typeface="+mn-lt"/>
                <a:cs typeface="+mn-lt"/>
              </a:rPr>
              <a:t>powszechnie</a:t>
            </a:r>
            <a:r>
              <a:rPr lang="en-US" sz="2800" b="1" dirty="0">
                <a:solidFill>
                  <a:srgbClr val="F4FCED"/>
                </a:solidFill>
                <a:ea typeface="+mn-lt"/>
                <a:cs typeface="+mn-lt"/>
              </a:rPr>
              <a:t> </a:t>
            </a:r>
            <a:r>
              <a:rPr lang="en-US" sz="2800" b="1" dirty="0" err="1">
                <a:solidFill>
                  <a:srgbClr val="F4FCED"/>
                </a:solidFill>
                <a:ea typeface="+mn-lt"/>
                <a:cs typeface="+mn-lt"/>
              </a:rPr>
              <a:t>stosowany</a:t>
            </a:r>
            <a:r>
              <a:rPr lang="en-US" sz="2800" b="1" dirty="0">
                <a:solidFill>
                  <a:srgbClr val="F4FCED"/>
                </a:solidFill>
                <a:ea typeface="+mn-lt"/>
                <a:cs typeface="+mn-lt"/>
              </a:rPr>
              <a:t> </a:t>
            </a:r>
            <a:r>
              <a:rPr lang="en-US" sz="2800" b="1" dirty="0" err="1">
                <a:solidFill>
                  <a:srgbClr val="F4FCED"/>
                </a:solidFill>
                <a:ea typeface="+mn-lt"/>
                <a:cs typeface="+mn-lt"/>
              </a:rPr>
              <a:t>materiał</a:t>
            </a:r>
            <a:r>
              <a:rPr lang="en-US" sz="2800" b="1" dirty="0">
                <a:solidFill>
                  <a:srgbClr val="F4FCED"/>
                </a:solidFill>
                <a:ea typeface="+mn-lt"/>
                <a:cs typeface="+mn-lt"/>
              </a:rPr>
              <a:t>, </a:t>
            </a:r>
            <a:r>
              <a:rPr lang="en-US" sz="2800" b="1" dirty="0" err="1">
                <a:solidFill>
                  <a:srgbClr val="F4FCED"/>
                </a:solidFill>
                <a:ea typeface="+mn-lt"/>
                <a:cs typeface="+mn-lt"/>
              </a:rPr>
              <a:t>który</a:t>
            </a:r>
            <a:r>
              <a:rPr lang="en-US" sz="2800" b="1" dirty="0">
                <a:solidFill>
                  <a:srgbClr val="F4FCED"/>
                </a:solidFill>
                <a:ea typeface="+mn-lt"/>
                <a:cs typeface="+mn-lt"/>
              </a:rPr>
              <a:t> </a:t>
            </a:r>
            <a:r>
              <a:rPr lang="en-US" sz="2800" b="1" dirty="0" err="1">
                <a:solidFill>
                  <a:srgbClr val="F4FCED"/>
                </a:solidFill>
                <a:ea typeface="+mn-lt"/>
                <a:cs typeface="+mn-lt"/>
              </a:rPr>
              <a:t>bardzo</a:t>
            </a:r>
            <a:r>
              <a:rPr lang="en-US" sz="2800" b="1" dirty="0">
                <a:solidFill>
                  <a:srgbClr val="F4FCED"/>
                </a:solidFill>
                <a:ea typeface="+mn-lt"/>
                <a:cs typeface="+mn-lt"/>
              </a:rPr>
              <a:t> </a:t>
            </a:r>
            <a:r>
              <a:rPr lang="en-US" sz="2800" b="1" dirty="0" err="1">
                <a:solidFill>
                  <a:srgbClr val="F4FCED"/>
                </a:solidFill>
                <a:ea typeface="+mn-lt"/>
                <a:cs typeface="+mn-lt"/>
              </a:rPr>
              <a:t>dobrze</a:t>
            </a:r>
            <a:r>
              <a:rPr lang="en-US" sz="2800" b="1" dirty="0">
                <a:solidFill>
                  <a:srgbClr val="F4FCED"/>
                </a:solidFill>
                <a:ea typeface="+mn-lt"/>
                <a:cs typeface="+mn-lt"/>
              </a:rPr>
              <a:t> </a:t>
            </a:r>
            <a:r>
              <a:rPr lang="en-US" sz="2800" b="1" dirty="0" err="1">
                <a:solidFill>
                  <a:srgbClr val="F4FCED"/>
                </a:solidFill>
                <a:ea typeface="+mn-lt"/>
                <a:cs typeface="+mn-lt"/>
              </a:rPr>
              <a:t>nadaje</a:t>
            </a:r>
            <a:r>
              <a:rPr lang="en-US" sz="2800" b="1" dirty="0">
                <a:solidFill>
                  <a:srgbClr val="F4FCED"/>
                </a:solidFill>
                <a:ea typeface="+mn-lt"/>
                <a:cs typeface="+mn-lt"/>
              </a:rPr>
              <a:t> </a:t>
            </a:r>
            <a:r>
              <a:rPr lang="en-US" sz="2800" b="1" dirty="0" err="1">
                <a:solidFill>
                  <a:srgbClr val="F4FCED"/>
                </a:solidFill>
                <a:ea typeface="+mn-lt"/>
                <a:cs typeface="+mn-lt"/>
              </a:rPr>
              <a:t>się</a:t>
            </a:r>
            <a:r>
              <a:rPr lang="en-US" sz="2800" b="1" dirty="0">
                <a:solidFill>
                  <a:srgbClr val="F4FCED"/>
                </a:solidFill>
                <a:ea typeface="+mn-lt"/>
                <a:cs typeface="+mn-lt"/>
              </a:rPr>
              <a:t> do </a:t>
            </a:r>
            <a:r>
              <a:rPr lang="en-US" sz="2800" b="1" dirty="0" err="1">
                <a:solidFill>
                  <a:srgbClr val="F4FCED"/>
                </a:solidFill>
                <a:ea typeface="+mn-lt"/>
                <a:cs typeface="+mn-lt"/>
              </a:rPr>
              <a:t>recyklingu</a:t>
            </a:r>
            <a:endParaRPr lang="en-US" sz="2800" b="1" dirty="0">
              <a:solidFill>
                <a:srgbClr val="F4FCED"/>
              </a:solidFill>
              <a:cs typeface="Arial"/>
            </a:endParaRPr>
          </a:p>
          <a:p>
            <a:endParaRPr lang="en-US" sz="2800" b="1" dirty="0">
              <a:solidFill>
                <a:srgbClr val="F4FCED"/>
              </a:solidFill>
              <a:cs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US" sz="2800" b="1" dirty="0" smtClean="0">
                <a:solidFill>
                  <a:schemeClr val="bg1"/>
                </a:solidFill>
                <a:cs typeface="Arial"/>
              </a:rPr>
              <a:t>z</a:t>
            </a:r>
            <a:r>
              <a:rPr lang="en-US" sz="2800" b="1" dirty="0">
                <a:solidFill>
                  <a:srgbClr val="F4FCED"/>
                </a:solidFill>
                <a:cs typeface="Arial"/>
              </a:rPr>
              <a:t> </a:t>
            </a:r>
            <a:r>
              <a:rPr lang="en-US" sz="2800" b="1" dirty="0" err="1">
                <a:solidFill>
                  <a:srgbClr val="F4FCED"/>
                </a:solidFill>
                <a:cs typeface="Arial"/>
              </a:rPr>
              <a:t>odzyskanych</a:t>
            </a:r>
            <a:r>
              <a:rPr lang="en-US" sz="2800" b="1" dirty="0">
                <a:solidFill>
                  <a:srgbClr val="F4FCED"/>
                </a:solidFill>
                <a:cs typeface="Arial"/>
              </a:rPr>
              <a:t> </a:t>
            </a:r>
            <a:r>
              <a:rPr lang="en-US" sz="2800" b="1" dirty="0" err="1">
                <a:solidFill>
                  <a:srgbClr val="F4FCED"/>
                </a:solidFill>
                <a:cs typeface="Arial"/>
              </a:rPr>
              <a:t>tworzyw</a:t>
            </a:r>
            <a:r>
              <a:rPr lang="en-US" sz="2800" b="1" dirty="0">
                <a:solidFill>
                  <a:srgbClr val="F4FCED"/>
                </a:solidFill>
                <a:cs typeface="Arial"/>
              </a:rPr>
              <a:t> </a:t>
            </a:r>
            <a:r>
              <a:rPr lang="en-US" sz="2800" b="1" dirty="0" err="1">
                <a:solidFill>
                  <a:srgbClr val="F4FCED"/>
                </a:solidFill>
                <a:cs typeface="Arial"/>
              </a:rPr>
              <a:t>stucznych</a:t>
            </a:r>
            <a:r>
              <a:rPr lang="en-US" sz="2800" b="1" dirty="0">
                <a:solidFill>
                  <a:srgbClr val="F4FCED"/>
                </a:solidFill>
                <a:cs typeface="Arial"/>
              </a:rPr>
              <a:t> </a:t>
            </a:r>
            <a:r>
              <a:rPr lang="en-US" sz="2800" b="1" dirty="0" err="1">
                <a:solidFill>
                  <a:srgbClr val="F4FCED"/>
                </a:solidFill>
                <a:cs typeface="Arial"/>
              </a:rPr>
              <a:t>produkuje</a:t>
            </a:r>
            <a:r>
              <a:rPr lang="en-US" sz="2800" b="1" dirty="0">
                <a:solidFill>
                  <a:srgbClr val="F4FCED"/>
                </a:solidFill>
                <a:cs typeface="Arial"/>
              </a:rPr>
              <a:t> </a:t>
            </a:r>
            <a:r>
              <a:rPr lang="en-US" sz="2800" b="1" dirty="0" err="1">
                <a:solidFill>
                  <a:srgbClr val="F4FCED"/>
                </a:solidFill>
                <a:cs typeface="Arial"/>
              </a:rPr>
              <a:t>się</a:t>
            </a:r>
            <a:r>
              <a:rPr lang="en-US" sz="2800" b="1" dirty="0">
                <a:solidFill>
                  <a:srgbClr val="F4FCED"/>
                </a:solidFill>
                <a:cs typeface="Arial"/>
              </a:rPr>
              <a:t> </a:t>
            </a:r>
            <a:r>
              <a:rPr lang="en-US" sz="2800" b="1" dirty="0" err="1">
                <a:solidFill>
                  <a:srgbClr val="F4FCED"/>
                </a:solidFill>
                <a:cs typeface="Arial"/>
              </a:rPr>
              <a:t>między</a:t>
            </a:r>
            <a:r>
              <a:rPr lang="en-US" sz="2800" b="1" dirty="0">
                <a:solidFill>
                  <a:srgbClr val="F4FCED"/>
                </a:solidFill>
                <a:cs typeface="Arial"/>
              </a:rPr>
              <a:t> </a:t>
            </a:r>
            <a:r>
              <a:rPr lang="en-US" sz="2800" b="1" dirty="0" err="1">
                <a:solidFill>
                  <a:srgbClr val="F4FCED"/>
                </a:solidFill>
                <a:cs typeface="Arial"/>
              </a:rPr>
              <a:t>innymi</a:t>
            </a:r>
            <a:r>
              <a:rPr lang="en-US" sz="2800" b="1" dirty="0">
                <a:solidFill>
                  <a:srgbClr val="F4FCED"/>
                </a:solidFill>
                <a:cs typeface="Arial"/>
              </a:rPr>
              <a:t>:</a:t>
            </a:r>
            <a:endParaRPr lang="en-US" sz="2800" dirty="0">
              <a:solidFill>
                <a:srgbClr val="F4FCED"/>
              </a:solidFill>
              <a:cs typeface="Calibri"/>
            </a:endParaRPr>
          </a:p>
          <a:p>
            <a:r>
              <a:rPr lang="en-US" sz="2800" b="1" dirty="0">
                <a:solidFill>
                  <a:srgbClr val="F4FCED"/>
                </a:solidFill>
                <a:cs typeface="Arial"/>
              </a:rPr>
              <a:t>      - </a:t>
            </a:r>
            <a:r>
              <a:rPr lang="en-US" sz="2800" b="1" dirty="0" err="1">
                <a:solidFill>
                  <a:srgbClr val="F4FCED"/>
                </a:solidFill>
                <a:cs typeface="Arial"/>
              </a:rPr>
              <a:t>worki</a:t>
            </a:r>
            <a:r>
              <a:rPr lang="en-US" sz="2800" b="1" dirty="0">
                <a:solidFill>
                  <a:srgbClr val="F4FCED"/>
                </a:solidFill>
                <a:cs typeface="Arial"/>
              </a:rPr>
              <a:t> </a:t>
            </a:r>
            <a:r>
              <a:rPr lang="en-US" sz="2800" b="1" dirty="0" err="1">
                <a:solidFill>
                  <a:srgbClr val="F4FCED"/>
                </a:solidFill>
                <a:cs typeface="Arial"/>
              </a:rPr>
              <a:t>na</a:t>
            </a:r>
            <a:r>
              <a:rPr lang="en-US" sz="2800" b="1" dirty="0">
                <a:solidFill>
                  <a:srgbClr val="F4FCED"/>
                </a:solidFill>
                <a:cs typeface="Arial"/>
              </a:rPr>
              <a:t> </a:t>
            </a:r>
            <a:r>
              <a:rPr lang="en-US" sz="2800" b="1" dirty="0" err="1">
                <a:solidFill>
                  <a:srgbClr val="F4FCED"/>
                </a:solidFill>
                <a:cs typeface="Arial"/>
              </a:rPr>
              <a:t>śmieci</a:t>
            </a:r>
            <a:endParaRPr lang="en-US" sz="2800" b="1" dirty="0">
              <a:solidFill>
                <a:srgbClr val="F4FCED"/>
              </a:solidFill>
              <a:cs typeface="Arial"/>
            </a:endParaRPr>
          </a:p>
          <a:p>
            <a:r>
              <a:rPr lang="en-US" sz="2800" b="1" dirty="0">
                <a:solidFill>
                  <a:srgbClr val="F4FCED"/>
                </a:solidFill>
                <a:ea typeface="+mn-lt"/>
                <a:cs typeface="+mn-lt"/>
              </a:rPr>
              <a:t>      - </a:t>
            </a:r>
            <a:r>
              <a:rPr lang="en-US" sz="2800" b="1" dirty="0" err="1">
                <a:solidFill>
                  <a:srgbClr val="F4FCED"/>
                </a:solidFill>
                <a:ea typeface="+mn-lt"/>
                <a:cs typeface="+mn-lt"/>
              </a:rPr>
              <a:t>pudełka</a:t>
            </a:r>
            <a:r>
              <a:rPr lang="en-US" sz="2800" b="1" dirty="0">
                <a:solidFill>
                  <a:srgbClr val="F4FCED"/>
                </a:solidFill>
                <a:ea typeface="+mn-lt"/>
                <a:cs typeface="+mn-lt"/>
              </a:rPr>
              <a:t> </a:t>
            </a:r>
            <a:r>
              <a:rPr lang="en-US" sz="2800" b="1" dirty="0" err="1">
                <a:solidFill>
                  <a:srgbClr val="F4FCED"/>
                </a:solidFill>
                <a:ea typeface="+mn-lt"/>
                <a:cs typeface="+mn-lt"/>
              </a:rPr>
              <a:t>plastikowe</a:t>
            </a:r>
            <a:r>
              <a:rPr lang="en-US" sz="2800" b="1" dirty="0">
                <a:solidFill>
                  <a:srgbClr val="F4FCED"/>
                </a:solidFill>
                <a:ea typeface="+mn-lt"/>
                <a:cs typeface="+mn-lt"/>
              </a:rPr>
              <a:t> </a:t>
            </a:r>
            <a:r>
              <a:rPr lang="en-US" sz="2800" b="1" dirty="0" err="1">
                <a:solidFill>
                  <a:srgbClr val="F4FCED"/>
                </a:solidFill>
                <a:ea typeface="+mn-lt"/>
                <a:cs typeface="+mn-lt"/>
              </a:rPr>
              <a:t>i</a:t>
            </a:r>
            <a:r>
              <a:rPr lang="en-US" sz="2800" b="1" dirty="0">
                <a:solidFill>
                  <a:srgbClr val="F4FCED"/>
                </a:solidFill>
                <a:ea typeface="+mn-lt"/>
                <a:cs typeface="+mn-lt"/>
              </a:rPr>
              <a:t> </a:t>
            </a:r>
            <a:r>
              <a:rPr lang="en-US" sz="2800" b="1" dirty="0" err="1">
                <a:solidFill>
                  <a:srgbClr val="F4FCED"/>
                </a:solidFill>
                <a:ea typeface="+mn-lt"/>
                <a:cs typeface="+mn-lt"/>
              </a:rPr>
              <a:t>kosz</a:t>
            </a:r>
            <a:endParaRPr lang="en-US" sz="2800" b="1" dirty="0">
              <a:solidFill>
                <a:srgbClr val="F4FCED"/>
              </a:solidFill>
              <a:ea typeface="+mn-lt"/>
              <a:cs typeface="+mn-lt"/>
            </a:endParaRPr>
          </a:p>
          <a:p>
            <a:r>
              <a:rPr lang="en-US" sz="2800" b="1" dirty="0">
                <a:solidFill>
                  <a:srgbClr val="F4FCED"/>
                </a:solidFill>
                <a:ea typeface="+mn-lt"/>
                <a:cs typeface="+mn-lt"/>
              </a:rPr>
              <a:t>      - </a:t>
            </a:r>
            <a:r>
              <a:rPr lang="en-US" sz="2800" b="1" dirty="0" err="1">
                <a:solidFill>
                  <a:srgbClr val="F4FCED"/>
                </a:solidFill>
                <a:ea typeface="+mn-lt"/>
                <a:cs typeface="+mn-lt"/>
              </a:rPr>
              <a:t>ekrany</a:t>
            </a:r>
            <a:r>
              <a:rPr lang="en-US" sz="2800" b="1" dirty="0">
                <a:solidFill>
                  <a:srgbClr val="F4FCED"/>
                </a:solidFill>
                <a:ea typeface="+mn-lt"/>
                <a:cs typeface="+mn-lt"/>
              </a:rPr>
              <a:t> </a:t>
            </a:r>
            <a:r>
              <a:rPr lang="en-US" sz="2800" b="1" dirty="0" err="1">
                <a:solidFill>
                  <a:srgbClr val="F4FCED"/>
                </a:solidFill>
                <a:ea typeface="+mn-lt"/>
                <a:cs typeface="+mn-lt"/>
              </a:rPr>
              <a:t>akustyczne</a:t>
            </a:r>
            <a:endParaRPr lang="en-US" sz="2800" b="1" dirty="0">
              <a:solidFill>
                <a:srgbClr val="F4FCED"/>
              </a:solidFill>
              <a:cs typeface="Calibri"/>
            </a:endParaRPr>
          </a:p>
          <a:p>
            <a:r>
              <a:rPr lang="en-US" sz="2800" b="1" dirty="0">
                <a:solidFill>
                  <a:srgbClr val="F4FCED"/>
                </a:solidFill>
                <a:ea typeface="+mn-lt"/>
                <a:cs typeface="+mn-lt"/>
              </a:rPr>
              <a:t>      - </a:t>
            </a:r>
            <a:r>
              <a:rPr lang="en-US" sz="2800" b="1" dirty="0" err="1">
                <a:solidFill>
                  <a:srgbClr val="F4FCED"/>
                </a:solidFill>
                <a:ea typeface="+mn-lt"/>
                <a:cs typeface="+mn-lt"/>
              </a:rPr>
              <a:t>doniczki</a:t>
            </a:r>
            <a:endParaRPr lang="en-US" sz="2800" b="1" dirty="0">
              <a:solidFill>
                <a:srgbClr val="F4FCED"/>
              </a:solidFill>
              <a:cs typeface="Calibri"/>
            </a:endParaRPr>
          </a:p>
          <a:p>
            <a:r>
              <a:rPr lang="en-US" sz="2800" b="1" dirty="0">
                <a:solidFill>
                  <a:srgbClr val="F4FCED"/>
                </a:solidFill>
                <a:ea typeface="+mn-lt"/>
                <a:cs typeface="+mn-lt"/>
              </a:rPr>
              <a:t>      - </a:t>
            </a:r>
            <a:r>
              <a:rPr lang="en-US" sz="2800" b="1" dirty="0" err="1">
                <a:solidFill>
                  <a:srgbClr val="F4FCED"/>
                </a:solidFill>
                <a:ea typeface="+mn-lt"/>
                <a:cs typeface="+mn-lt"/>
              </a:rPr>
              <a:t>meble</a:t>
            </a:r>
            <a:r>
              <a:rPr lang="en-US" sz="2800" b="1" dirty="0">
                <a:solidFill>
                  <a:srgbClr val="F4FCED"/>
                </a:solidFill>
                <a:ea typeface="+mn-lt"/>
                <a:cs typeface="+mn-lt"/>
              </a:rPr>
              <a:t> </a:t>
            </a:r>
            <a:r>
              <a:rPr lang="en-US" sz="2800" b="1" dirty="0" err="1">
                <a:solidFill>
                  <a:srgbClr val="F4FCED"/>
                </a:solidFill>
                <a:ea typeface="+mn-lt"/>
                <a:cs typeface="+mn-lt"/>
              </a:rPr>
              <a:t>ogrodowe</a:t>
            </a:r>
            <a:endParaRPr lang="en-US" sz="2800" b="1" dirty="0">
              <a:solidFill>
                <a:srgbClr val="F4FCED"/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800" dirty="0">
              <a:solidFill>
                <a:srgbClr val="000000"/>
              </a:solidFill>
              <a:cs typeface="Calibri"/>
            </a:endParaRPr>
          </a:p>
          <a:p>
            <a:endParaRPr lang="en-US" dirty="0">
              <a:solidFill>
                <a:srgbClr val="000000"/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  <a:cs typeface="Calibri"/>
            </a:endParaRPr>
          </a:p>
          <a:p>
            <a:pPr marL="285750" indent="-285750">
              <a:buFont typeface="Courier New"/>
              <a:buChar char="o"/>
            </a:pPr>
            <a:endParaRPr lang="en-US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96293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="" xmlns:a16="http://schemas.microsoft.com/office/drawing/2014/main" id="{03EF5826-21EC-4DD4-95DA-98A4F21879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7391" r="1705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3B432D73-5C38-474F-AF96-A3228731BF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le tekstowe 2">
            <a:extLst>
              <a:ext uri="{FF2B5EF4-FFF2-40B4-BE49-F238E27FC236}">
                <a16:creationId xmlns="" xmlns:a16="http://schemas.microsoft.com/office/drawing/2014/main" id="{156578A8-E664-49A9-818A-6CB130EAAEB1}"/>
              </a:ext>
            </a:extLst>
          </p:cNvPr>
          <p:cNvSpPr txBox="1"/>
          <p:nvPr/>
        </p:nvSpPr>
        <p:spPr>
          <a:xfrm>
            <a:off x="6610350" y="2155631"/>
            <a:ext cx="5577933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200" dirty="0">
                <a:solidFill>
                  <a:srgbClr val="F0F7FC"/>
                </a:solidFill>
                <a:latin typeface="Bernard MT Condensed"/>
                <a:cs typeface="Segoe UI"/>
              </a:rPr>
              <a:t>RECYKLING ​</a:t>
            </a:r>
          </a:p>
          <a:p>
            <a:r>
              <a:rPr lang="en-US" sz="7200" dirty="0">
                <a:solidFill>
                  <a:srgbClr val="F0F7FC"/>
                </a:solidFill>
                <a:latin typeface="Bernard MT Condensed"/>
                <a:cs typeface="Segoe UI"/>
              </a:rPr>
              <a:t>METALI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93D53D98-1E04-4602-B565-8B3D041516A6}"/>
              </a:ext>
            </a:extLst>
          </p:cNvPr>
          <p:cNvSpPr txBox="1"/>
          <p:nvPr/>
        </p:nvSpPr>
        <p:spPr>
          <a:xfrm>
            <a:off x="580102" y="844585"/>
            <a:ext cx="5885557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endParaRPr lang="en-US" b="1" dirty="0">
              <a:solidFill>
                <a:srgbClr val="00B050"/>
              </a:solidFill>
              <a:cs typeface="Arial"/>
            </a:endParaRPr>
          </a:p>
          <a:p>
            <a:pPr marL="285750" indent="-285750" algn="just">
              <a:buFont typeface="Courier New"/>
              <a:buChar char="o"/>
            </a:pPr>
            <a:r>
              <a:rPr lang="en-US" sz="2800" b="1" dirty="0" err="1">
                <a:solidFill>
                  <a:schemeClr val="bg1"/>
                </a:solidFill>
                <a:ea typeface="+mn-lt"/>
                <a:cs typeface="+mn-lt"/>
              </a:rPr>
              <a:t>recykling</a:t>
            </a:r>
            <a:r>
              <a:rPr lang="en-US" sz="2800" b="1" dirty="0">
                <a:solidFill>
                  <a:schemeClr val="bg1"/>
                </a:solidFill>
                <a:ea typeface="+mn-lt"/>
                <a:cs typeface="+mn-lt"/>
              </a:rPr>
              <a:t> </a:t>
            </a:r>
            <a:r>
              <a:rPr lang="en-US" sz="2800" b="1" dirty="0" err="1">
                <a:solidFill>
                  <a:schemeClr val="bg1"/>
                </a:solidFill>
                <a:ea typeface="+mn-lt"/>
                <a:cs typeface="+mn-lt"/>
              </a:rPr>
              <a:t>metalu</a:t>
            </a:r>
            <a:r>
              <a:rPr lang="en-US" sz="2800" b="1" dirty="0">
                <a:solidFill>
                  <a:schemeClr val="bg1"/>
                </a:solidFill>
                <a:ea typeface="+mn-lt"/>
                <a:cs typeface="+mn-lt"/>
              </a:rPr>
              <a:t> to </a:t>
            </a:r>
            <a:r>
              <a:rPr lang="en-US" sz="2800" b="1" dirty="0" err="1">
                <a:solidFill>
                  <a:schemeClr val="bg1"/>
                </a:solidFill>
                <a:ea typeface="+mn-lt"/>
                <a:cs typeface="+mn-lt"/>
              </a:rPr>
              <a:t>skuteczny</a:t>
            </a:r>
            <a:r>
              <a:rPr lang="en-US" sz="28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a typeface="+mn-lt"/>
                <a:cs typeface="+mn-lt"/>
              </a:rPr>
              <a:t>sposób</a:t>
            </a:r>
            <a:r>
              <a:rPr lang="en-US" sz="28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a typeface="+mn-lt"/>
                <a:cs typeface="+mn-lt"/>
              </a:rPr>
              <a:t>na</a:t>
            </a:r>
            <a:r>
              <a:rPr lang="en-US" sz="28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a typeface="+mn-lt"/>
                <a:cs typeface="+mn-lt"/>
              </a:rPr>
              <a:t>zminimalizowanie</a:t>
            </a:r>
            <a:r>
              <a:rPr lang="en-US" sz="28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a typeface="+mn-lt"/>
                <a:cs typeface="+mn-lt"/>
              </a:rPr>
              <a:t>kosztów</a:t>
            </a:r>
            <a:r>
              <a:rPr lang="en-US" sz="28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a typeface="+mn-lt"/>
                <a:cs typeface="+mn-lt"/>
              </a:rPr>
              <a:t>produkcji</a:t>
            </a:r>
            <a:r>
              <a:rPr lang="en-US" sz="28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a typeface="+mn-lt"/>
                <a:cs typeface="+mn-lt"/>
              </a:rPr>
              <a:t>nowych</a:t>
            </a:r>
            <a:r>
              <a:rPr lang="en-US" sz="28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a typeface="+mn-lt"/>
                <a:cs typeface="+mn-lt"/>
              </a:rPr>
              <a:t>wyrobów</a:t>
            </a:r>
            <a:r>
              <a:rPr lang="en-US" sz="2800" b="1" dirty="0">
                <a:solidFill>
                  <a:schemeClr val="bg1"/>
                </a:solidFill>
                <a:ea typeface="+mn-lt"/>
                <a:cs typeface="+mn-lt"/>
              </a:rPr>
              <a:t>.</a:t>
            </a:r>
            <a:endParaRPr lang="en-US" sz="2800" b="1" dirty="0">
              <a:solidFill>
                <a:schemeClr val="bg1"/>
              </a:solidFill>
              <a:cs typeface="Arial"/>
            </a:endParaRPr>
          </a:p>
          <a:p>
            <a:pPr algn="just"/>
            <a:endParaRPr lang="en-US" sz="2800" b="1" dirty="0">
              <a:solidFill>
                <a:srgbClr val="F0F7FC"/>
              </a:solidFill>
              <a:cs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US" sz="2800" b="1" dirty="0" err="1">
                <a:solidFill>
                  <a:schemeClr val="bg1"/>
                </a:solidFill>
                <a:cs typeface="Arial"/>
              </a:rPr>
              <a:t>metale</a:t>
            </a:r>
            <a:r>
              <a:rPr lang="en-US" sz="2800" b="1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cs typeface="Arial"/>
              </a:rPr>
              <a:t>można</a:t>
            </a:r>
            <a:r>
              <a:rPr lang="en-US" sz="2800" b="1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cs typeface="Arial"/>
              </a:rPr>
              <a:t>przetworzyć</a:t>
            </a:r>
            <a:r>
              <a:rPr lang="en-US" sz="2800" b="1" dirty="0">
                <a:solidFill>
                  <a:schemeClr val="bg1"/>
                </a:solidFill>
                <a:cs typeface="Arial"/>
              </a:rPr>
              <a:t> w:</a:t>
            </a:r>
          </a:p>
          <a:p>
            <a:r>
              <a:rPr lang="en-US" sz="2800" b="1" dirty="0">
                <a:solidFill>
                  <a:schemeClr val="bg1"/>
                </a:solidFill>
                <a:cs typeface="Arial"/>
              </a:rPr>
              <a:t>      - </a:t>
            </a:r>
            <a:r>
              <a:rPr lang="en-US" sz="2800" b="1" dirty="0" err="1">
                <a:solidFill>
                  <a:schemeClr val="bg1"/>
                </a:solidFill>
                <a:cs typeface="Arial"/>
              </a:rPr>
              <a:t>blachy</a:t>
            </a:r>
            <a:r>
              <a:rPr lang="en-US" sz="2800" b="1" dirty="0">
                <a:solidFill>
                  <a:schemeClr val="bg1"/>
                </a:solidFill>
                <a:cs typeface="Arial"/>
              </a:rPr>
              <a:t> do </a:t>
            </a:r>
            <a:r>
              <a:rPr lang="en-US" sz="2800" b="1" dirty="0" err="1">
                <a:solidFill>
                  <a:schemeClr val="bg1"/>
                </a:solidFill>
                <a:cs typeface="Arial"/>
              </a:rPr>
              <a:t>produkcji</a:t>
            </a:r>
            <a:r>
              <a:rPr lang="en-US" sz="2800" b="1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cs typeface="Arial"/>
              </a:rPr>
              <a:t>aut</a:t>
            </a:r>
            <a:endParaRPr lang="en-US" sz="2800" b="1" dirty="0">
              <a:solidFill>
                <a:schemeClr val="bg1"/>
              </a:solidFill>
              <a:cs typeface="Arial"/>
            </a:endParaRPr>
          </a:p>
          <a:p>
            <a:r>
              <a:rPr lang="en-US" sz="2800" b="1" dirty="0">
                <a:solidFill>
                  <a:schemeClr val="bg1"/>
                </a:solidFill>
                <a:cs typeface="Arial"/>
              </a:rPr>
              <a:t>      - </a:t>
            </a:r>
            <a:r>
              <a:rPr lang="en-US" sz="2800" b="1" dirty="0" err="1">
                <a:solidFill>
                  <a:schemeClr val="bg1"/>
                </a:solidFill>
                <a:cs typeface="Arial"/>
              </a:rPr>
              <a:t>materiał</a:t>
            </a:r>
            <a:r>
              <a:rPr lang="en-US" sz="2800" b="1" dirty="0">
                <a:solidFill>
                  <a:schemeClr val="bg1"/>
                </a:solidFill>
                <a:cs typeface="Arial"/>
              </a:rPr>
              <a:t> do </a:t>
            </a:r>
            <a:r>
              <a:rPr lang="en-US" sz="2800" b="1" dirty="0" err="1">
                <a:solidFill>
                  <a:schemeClr val="bg1"/>
                </a:solidFill>
                <a:cs typeface="Arial"/>
              </a:rPr>
              <a:t>produkcji</a:t>
            </a:r>
            <a:r>
              <a:rPr lang="en-US" sz="2800" b="1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cs typeface="Arial"/>
              </a:rPr>
              <a:t>pralek</a:t>
            </a:r>
            <a:endParaRPr lang="en-US" sz="2800" b="1" dirty="0">
              <a:solidFill>
                <a:schemeClr val="bg1"/>
              </a:solidFill>
              <a:cs typeface="Arial"/>
            </a:endParaRPr>
          </a:p>
          <a:p>
            <a:r>
              <a:rPr lang="en-US" sz="2800" b="1" dirty="0">
                <a:solidFill>
                  <a:schemeClr val="bg1"/>
                </a:solidFill>
                <a:cs typeface="Arial"/>
              </a:rPr>
              <a:t>      - </a:t>
            </a:r>
            <a:r>
              <a:rPr lang="en-US" sz="2800" b="1" dirty="0" err="1">
                <a:solidFill>
                  <a:schemeClr val="bg1"/>
                </a:solidFill>
                <a:cs typeface="Arial"/>
              </a:rPr>
              <a:t>puszki</a:t>
            </a:r>
            <a:r>
              <a:rPr lang="en-US" sz="2800" b="1" dirty="0">
                <a:solidFill>
                  <a:schemeClr val="bg1"/>
                </a:solidFill>
                <a:cs typeface="Arial"/>
              </a:rPr>
              <a:t> do </a:t>
            </a:r>
            <a:r>
              <a:rPr lang="en-US" sz="2800" b="1" dirty="0" err="1">
                <a:solidFill>
                  <a:schemeClr val="bg1"/>
                </a:solidFill>
                <a:cs typeface="Arial"/>
              </a:rPr>
              <a:t>napojów</a:t>
            </a:r>
            <a:r>
              <a:rPr lang="en-US" sz="2800" b="1" dirty="0">
                <a:solidFill>
                  <a:schemeClr val="bg1"/>
                </a:solidFill>
                <a:cs typeface="Arial"/>
              </a:rPr>
              <a:t> </a:t>
            </a:r>
          </a:p>
        </p:txBody>
      </p:sp>
    </p:spTree>
    <p:extLst>
      <p:ext uri="{BB962C8B-B14F-4D97-AF65-F5344CB8AC3E}">
        <p14:creationId xmlns="" xmlns:p14="http://schemas.microsoft.com/office/powerpoint/2010/main" val="34980581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żywność, część, spożywany, deser&#10;&#10;Opis wygenerowany automatycznie">
            <a:extLst>
              <a:ext uri="{FF2B5EF4-FFF2-40B4-BE49-F238E27FC236}">
                <a16:creationId xmlns="" xmlns:a16="http://schemas.microsoft.com/office/drawing/2014/main" id="{EF8C8D97-E75F-451F-8F6B-A95D7BC4EC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44889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3B432D73-5C38-474F-AF96-A3228731BF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le tekstowe 2">
            <a:extLst>
              <a:ext uri="{FF2B5EF4-FFF2-40B4-BE49-F238E27FC236}">
                <a16:creationId xmlns="" xmlns:a16="http://schemas.microsoft.com/office/drawing/2014/main" id="{EE1F4488-0B97-45C5-A6E0-EE6206D26183}"/>
              </a:ext>
            </a:extLst>
          </p:cNvPr>
          <p:cNvSpPr txBox="1"/>
          <p:nvPr/>
        </p:nvSpPr>
        <p:spPr>
          <a:xfrm>
            <a:off x="670721" y="1501178"/>
            <a:ext cx="4955097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200" dirty="0">
                <a:solidFill>
                  <a:srgbClr val="FFFF00"/>
                </a:solidFill>
                <a:latin typeface="Bernard MT Condensed"/>
                <a:cs typeface="Segoe UI"/>
              </a:rPr>
              <a:t>INNE ODPADY PRODUKCYJNE</a:t>
            </a:r>
            <a:endParaRPr lang="pl-PL" sz="7200" dirty="0">
              <a:solidFill>
                <a:srgbClr val="FFFF00"/>
              </a:solidFill>
              <a:cs typeface="Calibri" panose="020F0502020204030204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478CC9AD-50A0-4FBB-906D-2B6552CD1C22}"/>
              </a:ext>
            </a:extLst>
          </p:cNvPr>
          <p:cNvSpPr txBox="1"/>
          <p:nvPr/>
        </p:nvSpPr>
        <p:spPr>
          <a:xfrm>
            <a:off x="6179038" y="373052"/>
            <a:ext cx="6012962" cy="62324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srgbClr val="542404"/>
              </a:solidFill>
              <a:cs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US" sz="2600" dirty="0">
                <a:cs typeface="Arial"/>
              </a:rPr>
              <a:t>​</a:t>
            </a:r>
            <a:r>
              <a:rPr lang="en-US" sz="2600" b="1" dirty="0" err="1">
                <a:ea typeface="+mn-lt"/>
                <a:cs typeface="Arial"/>
              </a:rPr>
              <a:t>n</a:t>
            </a:r>
            <a:r>
              <a:rPr lang="en-US" sz="2600" b="1" dirty="0" err="1">
                <a:ea typeface="+mn-lt"/>
                <a:cs typeface="+mn-lt"/>
              </a:rPr>
              <a:t>ajwiększe</a:t>
            </a:r>
            <a:r>
              <a:rPr lang="en-US" sz="2600" b="1" dirty="0">
                <a:ea typeface="+mn-lt"/>
                <a:cs typeface="+mn-lt"/>
              </a:rPr>
              <a:t> </a:t>
            </a:r>
            <a:r>
              <a:rPr lang="en-US" sz="2600" b="1" dirty="0" err="1">
                <a:ea typeface="+mn-lt"/>
                <a:cs typeface="+mn-lt"/>
              </a:rPr>
              <a:t>ilości</a:t>
            </a:r>
            <a:r>
              <a:rPr lang="en-US" sz="2600" b="1" dirty="0">
                <a:ea typeface="+mn-lt"/>
                <a:cs typeface="+mn-lt"/>
              </a:rPr>
              <a:t> </a:t>
            </a:r>
            <a:r>
              <a:rPr lang="en-US" sz="2600" b="1" dirty="0" err="1">
                <a:ea typeface="+mn-lt"/>
                <a:cs typeface="+mn-lt"/>
              </a:rPr>
              <a:t>odpadów</a:t>
            </a:r>
            <a:r>
              <a:rPr lang="en-US" sz="2600" b="1" dirty="0">
                <a:ea typeface="+mn-lt"/>
                <a:cs typeface="+mn-lt"/>
              </a:rPr>
              <a:t>, </a:t>
            </a:r>
            <a:r>
              <a:rPr lang="en-US" sz="2600" b="1" dirty="0" err="1">
                <a:ea typeface="+mn-lt"/>
                <a:cs typeface="+mn-lt"/>
              </a:rPr>
              <a:t>jakie</a:t>
            </a:r>
            <a:r>
              <a:rPr lang="en-US" sz="2600" b="1" dirty="0">
                <a:ea typeface="+mn-lt"/>
                <a:cs typeface="+mn-lt"/>
              </a:rPr>
              <a:t> </a:t>
            </a:r>
            <a:r>
              <a:rPr lang="en-US" sz="2600" b="1" dirty="0" err="1">
                <a:ea typeface="+mn-lt"/>
                <a:cs typeface="+mn-lt"/>
              </a:rPr>
              <a:t>przetwarzamy</a:t>
            </a:r>
            <a:r>
              <a:rPr lang="en-US" sz="2600" b="1" dirty="0">
                <a:ea typeface="+mn-lt"/>
                <a:cs typeface="+mn-lt"/>
              </a:rPr>
              <a:t>, to </a:t>
            </a:r>
            <a:r>
              <a:rPr lang="en-US" sz="2600" b="1" dirty="0" err="1">
                <a:ea typeface="+mn-lt"/>
                <a:cs typeface="+mn-lt"/>
              </a:rPr>
              <a:t>odpady</a:t>
            </a:r>
            <a:r>
              <a:rPr lang="en-US" sz="2600" b="1" dirty="0">
                <a:ea typeface="+mn-lt"/>
                <a:cs typeface="+mn-lt"/>
              </a:rPr>
              <a:t> </a:t>
            </a:r>
            <a:r>
              <a:rPr lang="en-US" sz="2600" b="1" dirty="0" err="1">
                <a:ea typeface="+mn-lt"/>
                <a:cs typeface="+mn-lt"/>
              </a:rPr>
              <a:t>palne</a:t>
            </a:r>
            <a:r>
              <a:rPr lang="en-US" sz="2600" b="1" dirty="0">
                <a:ea typeface="+mn-lt"/>
                <a:cs typeface="+mn-lt"/>
              </a:rPr>
              <a:t> </a:t>
            </a:r>
            <a:r>
              <a:rPr lang="pl-PL" sz="2600" b="1" dirty="0" smtClean="0">
                <a:ea typeface="+mn-lt"/>
                <a:cs typeface="+mn-lt"/>
              </a:rPr>
              <a:t/>
            </a:r>
            <a:br>
              <a:rPr lang="pl-PL" sz="2600" b="1" dirty="0" smtClean="0">
                <a:ea typeface="+mn-lt"/>
                <a:cs typeface="+mn-lt"/>
              </a:rPr>
            </a:br>
            <a:r>
              <a:rPr lang="en-US" sz="2600" b="1" dirty="0" err="1" smtClean="0">
                <a:ea typeface="+mn-lt"/>
                <a:cs typeface="+mn-lt"/>
              </a:rPr>
              <a:t>i</a:t>
            </a:r>
            <a:r>
              <a:rPr lang="en-US" sz="2600" b="1" dirty="0" smtClean="0">
                <a:ea typeface="+mn-lt"/>
                <a:cs typeface="+mn-lt"/>
              </a:rPr>
              <a:t> </a:t>
            </a:r>
            <a:r>
              <a:rPr lang="en-US" sz="2600" b="1" dirty="0" err="1">
                <a:ea typeface="+mn-lt"/>
                <a:cs typeface="+mn-lt"/>
              </a:rPr>
              <a:t>odzyskane</a:t>
            </a:r>
            <a:r>
              <a:rPr lang="en-US" sz="2600" b="1" dirty="0">
                <a:ea typeface="+mn-lt"/>
                <a:cs typeface="+mn-lt"/>
              </a:rPr>
              <a:t> </a:t>
            </a:r>
            <a:r>
              <a:rPr lang="en-US" sz="2600" b="1" dirty="0" err="1">
                <a:ea typeface="+mn-lt"/>
                <a:cs typeface="+mn-lt"/>
              </a:rPr>
              <a:t>drewno</a:t>
            </a:r>
            <a:r>
              <a:rPr lang="en-US" sz="2600" b="1" dirty="0">
                <a:ea typeface="+mn-lt"/>
                <a:cs typeface="+mn-lt"/>
              </a:rPr>
              <a:t>.</a:t>
            </a:r>
          </a:p>
          <a:p>
            <a:pPr marL="285750" indent="-285750">
              <a:buFont typeface="Courier New"/>
              <a:buChar char="o"/>
            </a:pPr>
            <a:endParaRPr lang="en-US" sz="900" b="1" dirty="0">
              <a:ea typeface="+mn-lt"/>
              <a:cs typeface="+mn-lt"/>
            </a:endParaRPr>
          </a:p>
          <a:p>
            <a:pPr marL="285750" indent="-285750">
              <a:buFont typeface="Courier New"/>
              <a:buChar char="o"/>
            </a:pPr>
            <a:r>
              <a:rPr lang="en-US" sz="2600" b="1" dirty="0" err="1">
                <a:ea typeface="+mn-lt"/>
                <a:cs typeface="+mn-lt"/>
              </a:rPr>
              <a:t>odzyskane</a:t>
            </a:r>
            <a:r>
              <a:rPr lang="en-US" sz="2600" b="1" dirty="0">
                <a:ea typeface="+mn-lt"/>
                <a:cs typeface="+mn-lt"/>
              </a:rPr>
              <a:t> </a:t>
            </a:r>
            <a:r>
              <a:rPr lang="en-US" sz="2600" b="1" dirty="0" err="1">
                <a:ea typeface="+mn-lt"/>
                <a:cs typeface="+mn-lt"/>
              </a:rPr>
              <a:t>drewno</a:t>
            </a:r>
            <a:r>
              <a:rPr lang="en-US" sz="2600" b="1" dirty="0">
                <a:ea typeface="+mn-lt"/>
                <a:cs typeface="+mn-lt"/>
              </a:rPr>
              <a:t> </a:t>
            </a:r>
            <a:r>
              <a:rPr lang="en-US" sz="2600" b="1" dirty="0" err="1">
                <a:ea typeface="+mn-lt"/>
                <a:cs typeface="+mn-lt"/>
              </a:rPr>
              <a:t>należy</a:t>
            </a:r>
            <a:r>
              <a:rPr lang="en-US" sz="2600" b="1" dirty="0">
                <a:ea typeface="+mn-lt"/>
                <a:cs typeface="+mn-lt"/>
              </a:rPr>
              <a:t> </a:t>
            </a:r>
            <a:r>
              <a:rPr lang="en-US" sz="2600" b="1" dirty="0" err="1">
                <a:ea typeface="+mn-lt"/>
                <a:cs typeface="+mn-lt"/>
              </a:rPr>
              <a:t>trzymać</a:t>
            </a:r>
            <a:r>
              <a:rPr lang="en-US" sz="2600" b="1" dirty="0">
                <a:ea typeface="+mn-lt"/>
                <a:cs typeface="+mn-lt"/>
              </a:rPr>
              <a:t> </a:t>
            </a:r>
            <a:r>
              <a:rPr lang="en-US" sz="2600" b="1" dirty="0" err="1">
                <a:ea typeface="+mn-lt"/>
                <a:cs typeface="+mn-lt"/>
              </a:rPr>
              <a:t>oddzielnie</a:t>
            </a:r>
            <a:r>
              <a:rPr lang="en-US" sz="2600" b="1" dirty="0">
                <a:ea typeface="+mn-lt"/>
                <a:cs typeface="+mn-lt"/>
              </a:rPr>
              <a:t> </a:t>
            </a:r>
            <a:r>
              <a:rPr lang="en-US" sz="2600" b="1" dirty="0" err="1">
                <a:ea typeface="+mn-lt"/>
                <a:cs typeface="+mn-lt"/>
              </a:rPr>
              <a:t>od</a:t>
            </a:r>
            <a:r>
              <a:rPr lang="en-US" sz="2600" b="1" dirty="0">
                <a:ea typeface="+mn-lt"/>
                <a:cs typeface="+mn-lt"/>
              </a:rPr>
              <a:t> innych </a:t>
            </a:r>
            <a:r>
              <a:rPr lang="en-US" sz="2600" b="1" dirty="0" err="1">
                <a:ea typeface="+mn-lt"/>
                <a:cs typeface="+mn-lt"/>
              </a:rPr>
              <a:t>palnych</a:t>
            </a:r>
            <a:r>
              <a:rPr lang="en-US" sz="2600" b="1" dirty="0">
                <a:ea typeface="+mn-lt"/>
                <a:cs typeface="+mn-lt"/>
              </a:rPr>
              <a:t> </a:t>
            </a:r>
            <a:r>
              <a:rPr lang="en-US" sz="2600" b="1" dirty="0" err="1">
                <a:ea typeface="+mn-lt"/>
                <a:cs typeface="+mn-lt"/>
              </a:rPr>
              <a:t>materiałów</a:t>
            </a:r>
            <a:r>
              <a:rPr lang="en-US" sz="2600" b="1" dirty="0">
                <a:ea typeface="+mn-lt"/>
                <a:cs typeface="+mn-lt"/>
              </a:rPr>
              <a:t>. Może </a:t>
            </a:r>
            <a:r>
              <a:rPr lang="en-US" sz="2600" b="1" dirty="0" err="1">
                <a:ea typeface="+mn-lt"/>
                <a:cs typeface="+mn-lt"/>
              </a:rPr>
              <a:t>zostać</a:t>
            </a:r>
            <a:r>
              <a:rPr lang="en-US" sz="2600" b="1" dirty="0">
                <a:ea typeface="+mn-lt"/>
                <a:cs typeface="+mn-lt"/>
              </a:rPr>
              <a:t> </a:t>
            </a:r>
            <a:r>
              <a:rPr lang="en-US" sz="2600" b="1" dirty="0" err="1">
                <a:ea typeface="+mn-lt"/>
                <a:cs typeface="+mn-lt"/>
              </a:rPr>
              <a:t>podzielone</a:t>
            </a:r>
            <a:r>
              <a:rPr lang="en-US" sz="2600" b="1" dirty="0">
                <a:ea typeface="+mn-lt"/>
                <a:cs typeface="+mn-lt"/>
              </a:rPr>
              <a:t> </a:t>
            </a:r>
            <a:r>
              <a:rPr lang="en-US" sz="2600" b="1" dirty="0" err="1">
                <a:ea typeface="+mn-lt"/>
                <a:cs typeface="+mn-lt"/>
              </a:rPr>
              <a:t>na</a:t>
            </a:r>
            <a:r>
              <a:rPr lang="en-US" sz="2600" b="1" dirty="0">
                <a:ea typeface="+mn-lt"/>
                <a:cs typeface="+mn-lt"/>
              </a:rPr>
              <a:t> </a:t>
            </a:r>
            <a:r>
              <a:rPr lang="en-US" sz="2600" b="1" dirty="0" err="1">
                <a:ea typeface="+mn-lt"/>
                <a:cs typeface="+mn-lt"/>
              </a:rPr>
              <a:t>różne</a:t>
            </a:r>
            <a:r>
              <a:rPr lang="en-US" sz="2600" b="1" dirty="0">
                <a:ea typeface="+mn-lt"/>
                <a:cs typeface="+mn-lt"/>
              </a:rPr>
              <a:t> </a:t>
            </a:r>
            <a:r>
              <a:rPr lang="en-US" sz="2600" b="1" dirty="0" err="1">
                <a:ea typeface="+mn-lt"/>
                <a:cs typeface="+mn-lt"/>
              </a:rPr>
              <a:t>klasy</a:t>
            </a:r>
            <a:r>
              <a:rPr lang="en-US" sz="2600" b="1" dirty="0">
                <a:ea typeface="+mn-lt"/>
                <a:cs typeface="+mn-lt"/>
              </a:rPr>
              <a:t>, </a:t>
            </a:r>
            <a:r>
              <a:rPr lang="en-US" sz="2600" b="1" dirty="0" err="1">
                <a:ea typeface="+mn-lt"/>
                <a:cs typeface="+mn-lt"/>
              </a:rPr>
              <a:t>takie</a:t>
            </a:r>
            <a:r>
              <a:rPr lang="en-US" sz="2600" b="1" dirty="0">
                <a:ea typeface="+mn-lt"/>
                <a:cs typeface="+mn-lt"/>
              </a:rPr>
              <a:t> </a:t>
            </a:r>
            <a:r>
              <a:rPr lang="en-US" sz="2600" b="1" dirty="0" err="1">
                <a:ea typeface="+mn-lt"/>
                <a:cs typeface="+mn-lt"/>
              </a:rPr>
              <a:t>jak</a:t>
            </a:r>
            <a:r>
              <a:rPr lang="en-US" sz="2600" b="1" dirty="0">
                <a:ea typeface="+mn-lt"/>
                <a:cs typeface="+mn-lt"/>
              </a:rPr>
              <a:t> </a:t>
            </a:r>
            <a:r>
              <a:rPr lang="en-US" sz="2600" b="1" dirty="0" err="1">
                <a:ea typeface="+mn-lt"/>
                <a:cs typeface="+mn-lt"/>
              </a:rPr>
              <a:t>czyste</a:t>
            </a:r>
            <a:r>
              <a:rPr lang="en-US" sz="2600" b="1" dirty="0">
                <a:ea typeface="+mn-lt"/>
                <a:cs typeface="+mn-lt"/>
              </a:rPr>
              <a:t> </a:t>
            </a:r>
            <a:r>
              <a:rPr lang="en-US" sz="2600" b="1" dirty="0" err="1">
                <a:ea typeface="+mn-lt"/>
                <a:cs typeface="+mn-lt"/>
              </a:rPr>
              <a:t>drewno</a:t>
            </a:r>
            <a:r>
              <a:rPr lang="en-US" sz="2600" b="1" dirty="0">
                <a:ea typeface="+mn-lt"/>
                <a:cs typeface="+mn-lt"/>
              </a:rPr>
              <a:t>, </a:t>
            </a:r>
            <a:r>
              <a:rPr lang="en-US" sz="2600" b="1" dirty="0" err="1">
                <a:ea typeface="+mn-lt"/>
                <a:cs typeface="+mn-lt"/>
              </a:rPr>
              <a:t>drewno</a:t>
            </a:r>
            <a:r>
              <a:rPr lang="en-US" sz="2600" b="1" dirty="0">
                <a:ea typeface="+mn-lt"/>
                <a:cs typeface="+mn-lt"/>
              </a:rPr>
              <a:t> </a:t>
            </a:r>
            <a:r>
              <a:rPr lang="en-US" sz="2600" b="1" dirty="0" err="1">
                <a:ea typeface="+mn-lt"/>
                <a:cs typeface="+mn-lt"/>
              </a:rPr>
              <a:t>malowane</a:t>
            </a:r>
            <a:r>
              <a:rPr lang="en-US" sz="2600" b="1" dirty="0">
                <a:ea typeface="+mn-lt"/>
                <a:cs typeface="+mn-lt"/>
              </a:rPr>
              <a:t> </a:t>
            </a:r>
            <a:r>
              <a:rPr lang="en-US" sz="2600" b="1" dirty="0" err="1">
                <a:ea typeface="+mn-lt"/>
                <a:cs typeface="+mn-lt"/>
              </a:rPr>
              <a:t>czy</a:t>
            </a:r>
            <a:r>
              <a:rPr lang="en-US" sz="2600" b="1" dirty="0">
                <a:ea typeface="+mn-lt"/>
                <a:cs typeface="+mn-lt"/>
              </a:rPr>
              <a:t> </a:t>
            </a:r>
            <a:r>
              <a:rPr lang="en-US" sz="2600" b="1" dirty="0" err="1">
                <a:ea typeface="+mn-lt"/>
                <a:cs typeface="+mn-lt"/>
              </a:rPr>
              <a:t>kompozyty</a:t>
            </a:r>
            <a:r>
              <a:rPr lang="en-US" sz="2600" b="1" dirty="0">
                <a:ea typeface="+mn-lt"/>
                <a:cs typeface="+mn-lt"/>
              </a:rPr>
              <a:t> </a:t>
            </a:r>
            <a:r>
              <a:rPr lang="en-US" sz="2600" b="1" dirty="0" err="1">
                <a:ea typeface="+mn-lt"/>
                <a:cs typeface="+mn-lt"/>
              </a:rPr>
              <a:t>drewna</a:t>
            </a:r>
            <a:r>
              <a:rPr lang="en-US" sz="2600" b="1" dirty="0">
                <a:ea typeface="+mn-lt"/>
                <a:cs typeface="+mn-lt"/>
              </a:rPr>
              <a:t>.</a:t>
            </a:r>
          </a:p>
          <a:p>
            <a:pPr marL="285750" indent="-285750">
              <a:buFont typeface="Courier New"/>
              <a:buChar char="o"/>
            </a:pPr>
            <a:endParaRPr lang="en-US" sz="800" b="1" dirty="0">
              <a:cs typeface="Calibri" panose="020F0502020204030204"/>
            </a:endParaRPr>
          </a:p>
          <a:p>
            <a:pPr marL="285750" indent="-285750">
              <a:buFont typeface="Courier New"/>
              <a:buChar char="o"/>
            </a:pPr>
            <a:r>
              <a:rPr lang="en-US" sz="2600" b="1" dirty="0">
                <a:ea typeface="+mn-lt"/>
                <a:cs typeface="+mn-lt"/>
              </a:rPr>
              <a:t>z </a:t>
            </a:r>
            <a:r>
              <a:rPr lang="en-US" sz="2600" b="1" dirty="0" err="1">
                <a:ea typeface="+mn-lt"/>
                <a:cs typeface="+mn-lt"/>
              </a:rPr>
              <a:t>odzyskanego</a:t>
            </a:r>
            <a:r>
              <a:rPr lang="en-US" sz="2600" b="1" dirty="0">
                <a:ea typeface="+mn-lt"/>
                <a:cs typeface="+mn-lt"/>
              </a:rPr>
              <a:t> </a:t>
            </a:r>
            <a:r>
              <a:rPr lang="en-US" sz="2600" b="1" dirty="0" err="1">
                <a:ea typeface="+mn-lt"/>
                <a:cs typeface="+mn-lt"/>
              </a:rPr>
              <a:t>drewna</a:t>
            </a:r>
            <a:r>
              <a:rPr lang="en-US" sz="2600" b="1" dirty="0">
                <a:ea typeface="+mn-lt"/>
                <a:cs typeface="+mn-lt"/>
              </a:rPr>
              <a:t> </a:t>
            </a:r>
            <a:r>
              <a:rPr lang="en-US" sz="2600" b="1" dirty="0" err="1">
                <a:ea typeface="+mn-lt"/>
                <a:cs typeface="+mn-lt"/>
              </a:rPr>
              <a:t>produkuje</a:t>
            </a:r>
            <a:r>
              <a:rPr lang="en-US" sz="2600" b="1" dirty="0">
                <a:ea typeface="+mn-lt"/>
                <a:cs typeface="+mn-lt"/>
              </a:rPr>
              <a:t> </a:t>
            </a:r>
            <a:r>
              <a:rPr lang="en-US" sz="2600" b="1" dirty="0" err="1">
                <a:ea typeface="+mn-lt"/>
                <a:cs typeface="+mn-lt"/>
              </a:rPr>
              <a:t>się</a:t>
            </a:r>
            <a:r>
              <a:rPr lang="en-US" sz="2600" b="1" dirty="0">
                <a:ea typeface="+mn-lt"/>
                <a:cs typeface="+mn-lt"/>
              </a:rPr>
              <a:t>:</a:t>
            </a:r>
          </a:p>
          <a:p>
            <a:r>
              <a:rPr lang="en-US" sz="2600" b="1" dirty="0">
                <a:ea typeface="+mn-lt"/>
                <a:cs typeface="+mn-lt"/>
              </a:rPr>
              <a:t>     - </a:t>
            </a:r>
            <a:r>
              <a:rPr lang="en-US" sz="2600" b="1" dirty="0" err="1">
                <a:ea typeface="+mn-lt"/>
                <a:cs typeface="+mn-lt"/>
              </a:rPr>
              <a:t>opakowania</a:t>
            </a:r>
            <a:endParaRPr lang="en-US" sz="2600" b="1" dirty="0">
              <a:ea typeface="+mn-lt"/>
              <a:cs typeface="+mn-lt"/>
            </a:endParaRPr>
          </a:p>
          <a:p>
            <a:r>
              <a:rPr lang="en-US" sz="2600" b="1" dirty="0">
                <a:ea typeface="+mn-lt"/>
                <a:cs typeface="+mn-lt"/>
              </a:rPr>
              <a:t>      - </a:t>
            </a:r>
            <a:r>
              <a:rPr lang="en-US" sz="2600" b="1" dirty="0" err="1">
                <a:ea typeface="+mn-lt"/>
                <a:cs typeface="+mn-lt"/>
              </a:rPr>
              <a:t>palety</a:t>
            </a:r>
            <a:endParaRPr lang="en-US" sz="2600" b="1" dirty="0">
              <a:ea typeface="+mn-lt"/>
              <a:cs typeface="+mn-lt"/>
            </a:endParaRPr>
          </a:p>
          <a:p>
            <a:r>
              <a:rPr lang="en-US" sz="2600" b="1" dirty="0">
                <a:ea typeface="+mn-lt"/>
                <a:cs typeface="+mn-lt"/>
              </a:rPr>
              <a:t>      - </a:t>
            </a:r>
            <a:r>
              <a:rPr lang="en-US" sz="2600" b="1" dirty="0" err="1">
                <a:ea typeface="+mn-lt"/>
                <a:cs typeface="+mn-lt"/>
              </a:rPr>
              <a:t>materiał</a:t>
            </a:r>
            <a:r>
              <a:rPr lang="en-US" sz="2600" b="1" dirty="0">
                <a:ea typeface="+mn-lt"/>
                <a:cs typeface="+mn-lt"/>
              </a:rPr>
              <a:t> </a:t>
            </a:r>
            <a:r>
              <a:rPr lang="en-US" sz="2600" b="1" dirty="0" err="1">
                <a:ea typeface="+mn-lt"/>
                <a:cs typeface="+mn-lt"/>
              </a:rPr>
              <a:t>budowlany</a:t>
            </a:r>
            <a:endParaRPr lang="en-US" sz="2600" b="1" dirty="0">
              <a:ea typeface="+mn-lt"/>
              <a:cs typeface="+mn-lt"/>
            </a:endParaRPr>
          </a:p>
          <a:p>
            <a:r>
              <a:rPr lang="en-US" sz="2600" b="1" dirty="0">
                <a:ea typeface="+mn-lt"/>
                <a:cs typeface="+mn-lt"/>
              </a:rPr>
              <a:t>      - </a:t>
            </a:r>
            <a:r>
              <a:rPr lang="en-US" sz="2600" b="1" dirty="0" err="1">
                <a:ea typeface="+mn-lt"/>
                <a:cs typeface="+mn-lt"/>
              </a:rPr>
              <a:t>tarcica</a:t>
            </a:r>
            <a:endParaRPr lang="en-US" sz="2600" b="1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912053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wewnątrz, drewniane, metal, obiekt na zewnątrz&#10;&#10;Opis wygenerowany automatycznie">
            <a:extLst>
              <a:ext uri="{FF2B5EF4-FFF2-40B4-BE49-F238E27FC236}">
                <a16:creationId xmlns="" xmlns:a16="http://schemas.microsoft.com/office/drawing/2014/main" id="{513B298B-928F-463B-9257-A20BA7F040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6562" r="278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B432D73-5C38-474F-AF96-A3228731BF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le tekstowe 2">
            <a:extLst>
              <a:ext uri="{FF2B5EF4-FFF2-40B4-BE49-F238E27FC236}">
                <a16:creationId xmlns="" xmlns:a16="http://schemas.microsoft.com/office/drawing/2014/main" id="{837FFDBB-F4BD-4E86-BC07-59D2835C7E86}"/>
              </a:ext>
            </a:extLst>
          </p:cNvPr>
          <p:cNvSpPr txBox="1"/>
          <p:nvPr/>
        </p:nvSpPr>
        <p:spPr>
          <a:xfrm>
            <a:off x="867481" y="2443450"/>
            <a:ext cx="4320456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>
                <a:solidFill>
                  <a:srgbClr val="FFC000"/>
                </a:solidFill>
                <a:latin typeface="Bernard MT Condensed"/>
              </a:rPr>
              <a:t>SPRZET ELEKTRONICZNY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DA628F1A-6B89-4796-B248-BA3ED6C7B543}"/>
              </a:ext>
            </a:extLst>
          </p:cNvPr>
          <p:cNvSpPr txBox="1"/>
          <p:nvPr/>
        </p:nvSpPr>
        <p:spPr>
          <a:xfrm>
            <a:off x="5839375" y="247650"/>
            <a:ext cx="6066875" cy="4524315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sz="2800" b="1" dirty="0">
                <a:ea typeface="+mn-lt"/>
                <a:cs typeface="+mn-lt"/>
              </a:rPr>
              <a:t>Sprzęty elektryczne </a:t>
            </a:r>
            <a:r>
              <a:rPr lang="en-US" sz="2800" b="1" dirty="0" err="1">
                <a:ea typeface="+mn-lt"/>
                <a:cs typeface="+mn-lt"/>
              </a:rPr>
              <a:t>i</a:t>
            </a:r>
            <a:r>
              <a:rPr lang="en-US" sz="2800" b="1" dirty="0">
                <a:ea typeface="+mn-lt"/>
                <a:cs typeface="+mn-lt"/>
              </a:rPr>
              <a:t> elektroniczne </a:t>
            </a:r>
            <a:r>
              <a:rPr lang="en-US" sz="2800" b="1" dirty="0" err="1">
                <a:ea typeface="+mn-lt"/>
                <a:cs typeface="+mn-lt"/>
              </a:rPr>
              <a:t>zawierają</a:t>
            </a:r>
            <a:r>
              <a:rPr lang="en-US" sz="2800" b="1" dirty="0">
                <a:ea typeface="+mn-lt"/>
                <a:cs typeface="+mn-lt"/>
              </a:rPr>
              <a:t> </a:t>
            </a:r>
            <a:r>
              <a:rPr lang="en-US" sz="2800" b="1" dirty="0" err="1">
                <a:ea typeface="+mn-lt"/>
                <a:cs typeface="+mn-lt"/>
              </a:rPr>
              <a:t>wiele</a:t>
            </a:r>
            <a:r>
              <a:rPr lang="en-US" sz="2800" b="1" dirty="0">
                <a:ea typeface="+mn-lt"/>
                <a:cs typeface="+mn-lt"/>
              </a:rPr>
              <a:t> </a:t>
            </a:r>
            <a:r>
              <a:rPr lang="en-US" sz="2800" b="1" dirty="0" err="1">
                <a:ea typeface="+mn-lt"/>
                <a:cs typeface="+mn-lt"/>
              </a:rPr>
              <a:t>metali</a:t>
            </a:r>
            <a:r>
              <a:rPr lang="en-US" sz="2800" b="1" dirty="0">
                <a:ea typeface="+mn-lt"/>
                <a:cs typeface="+mn-lt"/>
              </a:rPr>
              <a:t> </a:t>
            </a:r>
            <a:r>
              <a:rPr lang="en-US" sz="2800" b="1" dirty="0" err="1">
                <a:ea typeface="+mn-lt"/>
                <a:cs typeface="+mn-lt"/>
              </a:rPr>
              <a:t>szlachetnych</a:t>
            </a:r>
            <a:r>
              <a:rPr lang="en-US" sz="2800" b="1" dirty="0">
                <a:ea typeface="+mn-lt"/>
                <a:cs typeface="+mn-lt"/>
              </a:rPr>
              <a:t> </a:t>
            </a:r>
            <a:r>
              <a:rPr lang="pl-PL" sz="2800" b="1" dirty="0" smtClean="0">
                <a:ea typeface="+mn-lt"/>
                <a:cs typeface="+mn-lt"/>
              </a:rPr>
              <a:t/>
            </a:r>
            <a:br>
              <a:rPr lang="pl-PL" sz="2800" b="1" dirty="0" smtClean="0">
                <a:ea typeface="+mn-lt"/>
                <a:cs typeface="+mn-lt"/>
              </a:rPr>
            </a:br>
            <a:r>
              <a:rPr lang="en-US" sz="2800" b="1" dirty="0" err="1" smtClean="0">
                <a:ea typeface="+mn-lt"/>
                <a:cs typeface="+mn-lt"/>
              </a:rPr>
              <a:t>i</a:t>
            </a:r>
            <a:r>
              <a:rPr lang="pl-PL" sz="2800" b="1" dirty="0" smtClean="0">
                <a:ea typeface="+mn-lt"/>
                <a:cs typeface="+mn-lt"/>
              </a:rPr>
              <a:t> </a:t>
            </a:r>
            <a:r>
              <a:rPr lang="en-US" sz="2800" b="1" dirty="0" smtClean="0">
                <a:ea typeface="+mn-lt"/>
                <a:cs typeface="+mn-lt"/>
              </a:rPr>
              <a:t> </a:t>
            </a:r>
            <a:r>
              <a:rPr lang="en-US" sz="2800" b="1" dirty="0">
                <a:ea typeface="+mn-lt"/>
                <a:cs typeface="+mn-lt"/>
              </a:rPr>
              <a:t>innych </a:t>
            </a:r>
            <a:r>
              <a:rPr lang="en-US" sz="2800" b="1" dirty="0" err="1">
                <a:ea typeface="+mn-lt"/>
                <a:cs typeface="+mn-lt"/>
              </a:rPr>
              <a:t>materiałów</a:t>
            </a:r>
            <a:r>
              <a:rPr lang="en-US" sz="2800" b="1" dirty="0">
                <a:ea typeface="+mn-lt"/>
                <a:cs typeface="+mn-lt"/>
              </a:rPr>
              <a:t>, </a:t>
            </a:r>
            <a:r>
              <a:rPr lang="en-US" sz="2800" b="1" dirty="0" err="1">
                <a:ea typeface="+mn-lt"/>
                <a:cs typeface="+mn-lt"/>
              </a:rPr>
              <a:t>które</a:t>
            </a:r>
            <a:r>
              <a:rPr lang="en-US" sz="2800" b="1" dirty="0">
                <a:ea typeface="+mn-lt"/>
                <a:cs typeface="+mn-lt"/>
              </a:rPr>
              <a:t> </a:t>
            </a:r>
            <a:r>
              <a:rPr lang="en-US" sz="2800" b="1" dirty="0" err="1">
                <a:ea typeface="+mn-lt"/>
                <a:cs typeface="+mn-lt"/>
              </a:rPr>
              <a:t>mogą</a:t>
            </a:r>
            <a:r>
              <a:rPr lang="en-US" sz="2800" b="1" dirty="0">
                <a:ea typeface="+mn-lt"/>
                <a:cs typeface="+mn-lt"/>
              </a:rPr>
              <a:t> </a:t>
            </a:r>
            <a:r>
              <a:rPr lang="en-US" sz="2800" b="1" dirty="0" err="1">
                <a:ea typeface="+mn-lt"/>
                <a:cs typeface="+mn-lt"/>
              </a:rPr>
              <a:t>być</a:t>
            </a:r>
            <a:r>
              <a:rPr lang="en-US" sz="2800" b="1" dirty="0">
                <a:ea typeface="+mn-lt"/>
                <a:cs typeface="+mn-lt"/>
              </a:rPr>
              <a:t> </a:t>
            </a:r>
            <a:r>
              <a:rPr lang="en-US" sz="2800" b="1" dirty="0" err="1">
                <a:ea typeface="+mn-lt"/>
                <a:cs typeface="+mn-lt"/>
              </a:rPr>
              <a:t>ponownie</a:t>
            </a:r>
            <a:r>
              <a:rPr lang="en-US" sz="2800" b="1" dirty="0">
                <a:ea typeface="+mn-lt"/>
                <a:cs typeface="+mn-lt"/>
              </a:rPr>
              <a:t> </a:t>
            </a:r>
            <a:r>
              <a:rPr lang="en-US" sz="2800" b="1" dirty="0" err="1">
                <a:ea typeface="+mn-lt"/>
                <a:cs typeface="+mn-lt"/>
              </a:rPr>
              <a:t>wykorzystane</a:t>
            </a:r>
            <a:r>
              <a:rPr lang="en-US" sz="2800" b="1" dirty="0">
                <a:ea typeface="+mn-lt"/>
                <a:cs typeface="+mn-lt"/>
              </a:rPr>
              <a:t> w </a:t>
            </a:r>
            <a:r>
              <a:rPr lang="en-US" sz="2800" b="1" dirty="0" err="1">
                <a:ea typeface="+mn-lt"/>
                <a:cs typeface="+mn-lt"/>
              </a:rPr>
              <a:t>nowych</a:t>
            </a:r>
            <a:r>
              <a:rPr lang="en-US" sz="2800" b="1" dirty="0">
                <a:ea typeface="+mn-lt"/>
                <a:cs typeface="+mn-lt"/>
              </a:rPr>
              <a:t> </a:t>
            </a:r>
            <a:r>
              <a:rPr lang="en-US" sz="2800" b="1" dirty="0" err="1">
                <a:ea typeface="+mn-lt"/>
                <a:cs typeface="+mn-lt"/>
              </a:rPr>
              <a:t>produktach</a:t>
            </a:r>
            <a:r>
              <a:rPr lang="en-US" sz="2800" b="1" dirty="0">
                <a:ea typeface="+mn-lt"/>
                <a:cs typeface="+mn-lt"/>
              </a:rPr>
              <a:t>.</a:t>
            </a:r>
            <a:endParaRPr lang="en-US" sz="2800" b="1" dirty="0">
              <a:cs typeface="Arial"/>
            </a:endParaRPr>
          </a:p>
          <a:p>
            <a:pPr marL="285750" indent="-285750">
              <a:buFont typeface="Courier New"/>
              <a:buChar char="o"/>
            </a:pPr>
            <a:endParaRPr lang="en-US" sz="800" b="1" dirty="0">
              <a:ea typeface="+mn-lt"/>
              <a:cs typeface="+mn-lt"/>
            </a:endParaRPr>
          </a:p>
          <a:p>
            <a:pPr marL="285750" indent="-285750" algn="just">
              <a:buFont typeface="Courier New"/>
              <a:buChar char="o"/>
            </a:pPr>
            <a:r>
              <a:rPr lang="en-US" sz="2800" b="1" dirty="0" err="1">
                <a:ea typeface="+mn-lt"/>
                <a:cs typeface="+mn-lt"/>
              </a:rPr>
              <a:t>Szacuje</a:t>
            </a:r>
            <a:r>
              <a:rPr lang="en-US" sz="2800" b="1" dirty="0">
                <a:ea typeface="+mn-lt"/>
                <a:cs typeface="+mn-lt"/>
              </a:rPr>
              <a:t> </a:t>
            </a:r>
            <a:r>
              <a:rPr lang="en-US" sz="2800" b="1" dirty="0" err="1">
                <a:ea typeface="+mn-lt"/>
                <a:cs typeface="+mn-lt"/>
              </a:rPr>
              <a:t>się</a:t>
            </a:r>
            <a:r>
              <a:rPr lang="en-US" sz="2800" b="1" dirty="0">
                <a:ea typeface="+mn-lt"/>
                <a:cs typeface="+mn-lt"/>
              </a:rPr>
              <a:t>, </a:t>
            </a:r>
            <a:r>
              <a:rPr lang="en-US" sz="2800" b="1" dirty="0" err="1">
                <a:ea typeface="+mn-lt"/>
                <a:cs typeface="+mn-lt"/>
              </a:rPr>
              <a:t>że</a:t>
            </a:r>
            <a:r>
              <a:rPr lang="en-US" sz="2800" b="1" dirty="0">
                <a:ea typeface="+mn-lt"/>
                <a:cs typeface="+mn-lt"/>
              </a:rPr>
              <a:t> </a:t>
            </a:r>
            <a:r>
              <a:rPr lang="en-US" sz="2800" b="1" dirty="0" err="1">
                <a:ea typeface="+mn-lt"/>
                <a:cs typeface="+mn-lt"/>
              </a:rPr>
              <a:t>rocznie</a:t>
            </a:r>
            <a:r>
              <a:rPr lang="en-US" sz="2800" b="1" dirty="0">
                <a:ea typeface="+mn-lt"/>
                <a:cs typeface="+mn-lt"/>
              </a:rPr>
              <a:t> w </a:t>
            </a:r>
            <a:r>
              <a:rPr lang="en-US" sz="2800" b="1" dirty="0" err="1">
                <a:ea typeface="+mn-lt"/>
                <a:cs typeface="+mn-lt"/>
              </a:rPr>
              <a:t>całej</a:t>
            </a:r>
            <a:r>
              <a:rPr lang="en-US" sz="2800" b="1" dirty="0">
                <a:ea typeface="+mn-lt"/>
                <a:cs typeface="+mn-lt"/>
              </a:rPr>
              <a:t> </a:t>
            </a:r>
            <a:r>
              <a:rPr lang="pl-PL" sz="2800" b="1" dirty="0" smtClean="0">
                <a:ea typeface="+mn-lt"/>
                <a:cs typeface="+mn-lt"/>
              </a:rPr>
              <a:t/>
            </a:r>
            <a:br>
              <a:rPr lang="pl-PL" sz="2800" b="1" dirty="0" smtClean="0">
                <a:ea typeface="+mn-lt"/>
                <a:cs typeface="+mn-lt"/>
              </a:rPr>
            </a:br>
            <a:r>
              <a:rPr lang="en-US" sz="2800" b="1" dirty="0" err="1" smtClean="0">
                <a:ea typeface="+mn-lt"/>
                <a:cs typeface="+mn-lt"/>
              </a:rPr>
              <a:t>Unii</a:t>
            </a:r>
            <a:r>
              <a:rPr lang="en-US" sz="2800" b="1" dirty="0" smtClean="0">
                <a:ea typeface="+mn-lt"/>
                <a:cs typeface="+mn-lt"/>
              </a:rPr>
              <a:t> </a:t>
            </a:r>
            <a:r>
              <a:rPr lang="en-US" sz="2800" b="1" dirty="0" err="1">
                <a:ea typeface="+mn-lt"/>
                <a:cs typeface="+mn-lt"/>
              </a:rPr>
              <a:t>powstaje</a:t>
            </a:r>
            <a:r>
              <a:rPr lang="en-US" sz="2800" b="1" dirty="0">
                <a:ea typeface="+mn-lt"/>
                <a:cs typeface="+mn-lt"/>
              </a:rPr>
              <a:t> </a:t>
            </a:r>
            <a:r>
              <a:rPr lang="en-US" sz="2800" b="1" dirty="0" err="1">
                <a:ea typeface="+mn-lt"/>
                <a:cs typeface="+mn-lt"/>
              </a:rPr>
              <a:t>średnio</a:t>
            </a:r>
            <a:r>
              <a:rPr lang="en-US" sz="2800" b="1" dirty="0">
                <a:ea typeface="+mn-lt"/>
                <a:cs typeface="+mn-lt"/>
              </a:rPr>
              <a:t> </a:t>
            </a:r>
            <a:r>
              <a:rPr lang="en-US" sz="2800" b="1" dirty="0" err="1">
                <a:ea typeface="+mn-lt"/>
                <a:cs typeface="+mn-lt"/>
              </a:rPr>
              <a:t>prawie</a:t>
            </a:r>
            <a:r>
              <a:rPr lang="en-US" sz="2800" b="1" dirty="0">
                <a:ea typeface="+mn-lt"/>
                <a:cs typeface="+mn-lt"/>
              </a:rPr>
              <a:t> </a:t>
            </a:r>
            <a:r>
              <a:rPr lang="pl-PL" sz="2800" b="1" dirty="0" smtClean="0">
                <a:ea typeface="+mn-lt"/>
                <a:cs typeface="+mn-lt"/>
              </a:rPr>
              <a:t/>
            </a:r>
            <a:br>
              <a:rPr lang="pl-PL" sz="2800" b="1" dirty="0" smtClean="0">
                <a:ea typeface="+mn-lt"/>
                <a:cs typeface="+mn-lt"/>
              </a:rPr>
            </a:br>
            <a:r>
              <a:rPr lang="en-US" sz="2800" b="1" dirty="0" smtClean="0">
                <a:ea typeface="+mn-lt"/>
                <a:cs typeface="+mn-lt"/>
              </a:rPr>
              <a:t>9,5 </a:t>
            </a:r>
            <a:r>
              <a:rPr lang="en-US" sz="2800" b="1" dirty="0" err="1">
                <a:ea typeface="+mn-lt"/>
                <a:cs typeface="+mn-lt"/>
              </a:rPr>
              <a:t>mln</a:t>
            </a:r>
            <a:r>
              <a:rPr lang="en-US" sz="2800" b="1" dirty="0">
                <a:ea typeface="+mn-lt"/>
                <a:cs typeface="+mn-lt"/>
              </a:rPr>
              <a:t> ton elektroodpadów, </a:t>
            </a:r>
            <a:r>
              <a:rPr lang="pl-PL" sz="2800" b="1" dirty="0" smtClean="0">
                <a:ea typeface="+mn-lt"/>
                <a:cs typeface="+mn-lt"/>
              </a:rPr>
              <a:t/>
            </a:r>
            <a:br>
              <a:rPr lang="pl-PL" sz="2800" b="1" dirty="0" smtClean="0">
                <a:ea typeface="+mn-lt"/>
                <a:cs typeface="+mn-lt"/>
              </a:rPr>
            </a:br>
            <a:r>
              <a:rPr lang="en-US" sz="2800" b="1" dirty="0" smtClean="0">
                <a:ea typeface="+mn-lt"/>
                <a:cs typeface="+mn-lt"/>
              </a:rPr>
              <a:t>z </a:t>
            </a:r>
            <a:r>
              <a:rPr lang="en-US" sz="2800" b="1" dirty="0">
                <a:ea typeface="+mn-lt"/>
                <a:cs typeface="+mn-lt"/>
              </a:rPr>
              <a:t>tego </a:t>
            </a:r>
            <a:r>
              <a:rPr lang="en-US" sz="2800" b="1" dirty="0" smtClean="0">
                <a:ea typeface="+mn-lt"/>
                <a:cs typeface="+mn-lt"/>
              </a:rPr>
              <a:t>ok</a:t>
            </a:r>
            <a:r>
              <a:rPr lang="en-US" sz="2800" b="1" dirty="0">
                <a:ea typeface="+mn-lt"/>
                <a:cs typeface="+mn-lt"/>
              </a:rPr>
              <a:t>. 3,6 </a:t>
            </a:r>
            <a:r>
              <a:rPr lang="en-US" sz="2800" b="1" dirty="0" err="1">
                <a:ea typeface="+mn-lt"/>
                <a:cs typeface="+mn-lt"/>
              </a:rPr>
              <a:t>mln</a:t>
            </a:r>
            <a:r>
              <a:rPr lang="en-US" sz="2800" b="1" dirty="0">
                <a:ea typeface="+mn-lt"/>
                <a:cs typeface="+mn-lt"/>
              </a:rPr>
              <a:t> ton jest zbieranych </a:t>
            </a:r>
            <a:r>
              <a:rPr lang="en-US" sz="2800" b="1" dirty="0" err="1" smtClean="0">
                <a:ea typeface="+mn-lt"/>
                <a:cs typeface="+mn-lt"/>
              </a:rPr>
              <a:t>i</a:t>
            </a:r>
            <a:r>
              <a:rPr lang="pl-PL" sz="2800" b="1" dirty="0" smtClean="0">
                <a:ea typeface="+mn-lt"/>
                <a:cs typeface="+mn-lt"/>
              </a:rPr>
              <a:t> </a:t>
            </a:r>
            <a:r>
              <a:rPr lang="en-US" sz="2800" b="1" dirty="0" smtClean="0">
                <a:ea typeface="+mn-lt"/>
                <a:cs typeface="+mn-lt"/>
              </a:rPr>
              <a:t>poddawanych</a:t>
            </a:r>
            <a:r>
              <a:rPr lang="en-US" sz="2800" b="1" dirty="0">
                <a:ea typeface="+mn-lt"/>
                <a:cs typeface="+mn-lt"/>
              </a:rPr>
              <a:t> recyklingowi.</a:t>
            </a:r>
            <a:endParaRPr lang="en-US" sz="2800" b="1" dirty="0"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50011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8950AD4C-6AF3-49F8-94E1-DBCAFB3947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osoba&#10;&#10;Opis wygenerowany automatycznie">
            <a:extLst>
              <a:ext uri="{FF2B5EF4-FFF2-40B4-BE49-F238E27FC236}">
                <a16:creationId xmlns="" xmlns:a16="http://schemas.microsoft.com/office/drawing/2014/main" id="{F9A3BE87-A6EA-4D4E-A0CF-A3BC0A9DC6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20213"/>
          <a:stretch/>
        </p:blipFill>
        <p:spPr>
          <a:xfrm>
            <a:off x="0" y="0"/>
            <a:ext cx="12553344" cy="748665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1C6D738A-1F14-49E7-8068-4FA6A3446A06}"/>
              </a:ext>
            </a:extLst>
          </p:cNvPr>
          <p:cNvSpPr txBox="1"/>
          <p:nvPr/>
        </p:nvSpPr>
        <p:spPr>
          <a:xfrm>
            <a:off x="270823" y="134291"/>
            <a:ext cx="17329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>
                <a:solidFill>
                  <a:srgbClr val="00B050"/>
                </a:solidFill>
              </a:rPr>
              <a:t>Źródła:</a:t>
            </a:r>
            <a:r>
              <a:rPr lang="pl-PL">
                <a:solidFill>
                  <a:srgbClr val="00B050"/>
                </a:solidFill>
                <a:ea typeface="Meiryo"/>
              </a:rPr>
              <a:t>​</a:t>
            </a:r>
            <a:endParaRPr lang="pl-PL">
              <a:solidFill>
                <a:srgbClr val="00B050"/>
              </a:solidFill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C7018AE7-F178-4B2C-B858-60712F4F4A25}"/>
              </a:ext>
            </a:extLst>
          </p:cNvPr>
          <p:cNvSpPr txBox="1"/>
          <p:nvPr/>
        </p:nvSpPr>
        <p:spPr>
          <a:xfrm>
            <a:off x="327973" y="387172"/>
            <a:ext cx="5242216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pl-PL" b="1" dirty="0">
                <a:solidFill>
                  <a:srgbClr val="00B050"/>
                </a:solidFill>
                <a:cs typeface="Arial"/>
              </a:rPr>
              <a:t>https://lekaro.pl</a:t>
            </a:r>
            <a:endParaRPr lang="pl-PL" b="1" dirty="0">
              <a:solidFill>
                <a:srgbClr val="00B050"/>
              </a:solidFill>
              <a:ea typeface="Meiryo"/>
              <a:cs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pl-PL" b="1" dirty="0">
                <a:solidFill>
                  <a:srgbClr val="00B050"/>
                </a:solidFill>
                <a:cs typeface="Arial"/>
              </a:rPr>
              <a:t>http://ozoopole.pzd.pl</a:t>
            </a:r>
            <a:endParaRPr lang="pl-PL" b="1" dirty="0">
              <a:solidFill>
                <a:srgbClr val="00B050"/>
              </a:solidFill>
              <a:ea typeface="Meiryo"/>
              <a:cs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pl-PL" b="1" dirty="0">
                <a:solidFill>
                  <a:srgbClr val="00B050"/>
                </a:solidFill>
                <a:cs typeface="Arial"/>
              </a:rPr>
              <a:t>https://segregujna5.um.warszawa.pl</a:t>
            </a:r>
            <a:endParaRPr lang="pl-PL" b="1" dirty="0">
              <a:solidFill>
                <a:srgbClr val="00B050"/>
              </a:solidFill>
              <a:ea typeface="Meiryo"/>
              <a:cs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pl-PL" b="1" dirty="0">
                <a:solidFill>
                  <a:srgbClr val="0070C0"/>
                </a:solidFill>
                <a:cs typeface="Arial"/>
              </a:rPr>
              <a:t>https://www.euro-recykling.pl </a:t>
            </a:r>
            <a:endParaRPr lang="pl-PL" b="1" dirty="0">
              <a:solidFill>
                <a:srgbClr val="0070C0"/>
              </a:solidFill>
              <a:ea typeface="Meiryo"/>
              <a:cs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pl-PL" b="1" dirty="0">
                <a:solidFill>
                  <a:srgbClr val="0070C0"/>
                </a:solidFill>
                <a:ea typeface="+mn-lt"/>
                <a:cs typeface="+mn-lt"/>
              </a:rPr>
              <a:t>https://www.stenarecycling.pl</a:t>
            </a:r>
            <a:endParaRPr lang="pl-PL" b="1" dirty="0">
              <a:solidFill>
                <a:srgbClr val="0070C0"/>
              </a:solidFill>
              <a:ea typeface="+mn-lt"/>
              <a:cs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pl-PL" b="1" dirty="0">
                <a:solidFill>
                  <a:srgbClr val="0070C0"/>
                </a:solidFill>
                <a:ea typeface="+mn-lt"/>
                <a:cs typeface="+mn-lt"/>
              </a:rPr>
              <a:t>https://www.front-music.pl</a:t>
            </a:r>
            <a:endParaRPr lang="pl-PL" b="1" dirty="0">
              <a:solidFill>
                <a:srgbClr val="0070C0"/>
              </a:solidFill>
              <a:ea typeface="Meiryo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24228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430127AE-B29E-4FDF-99D2-A2F1E7003F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8181FC64-B306-4821-98E2-780662EFC4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Obraz 5" descr="Obraz zawierający roślina, zielony, liść, warzywo&#10;&#10;Opis wygenerowany automatycznie">
            <a:extLst>
              <a:ext uri="{FF2B5EF4-FFF2-40B4-BE49-F238E27FC236}">
                <a16:creationId xmlns="" xmlns:a16="http://schemas.microsoft.com/office/drawing/2014/main" id="{1C34EFA6-41F7-444D-B28E-52C96371D3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5310" r="6940" b="1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5871FC61-DD4E-47D4-81FD-8A7E7D12B3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="" xmlns:a16="http://schemas.microsoft.com/office/drawing/2014/main" id="{8B598134-D292-43E6-9C55-1171980469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211834" y="0"/>
            <a:ext cx="4980168" cy="6858000"/>
          </a:xfrm>
          <a:custGeom>
            <a:avLst/>
            <a:gdLst>
              <a:gd name="connsiteX0" fmla="*/ 1623023 w 4901771"/>
              <a:gd name="connsiteY0" fmla="*/ 0 h 6858000"/>
              <a:gd name="connsiteX1" fmla="*/ 2716256 w 4901771"/>
              <a:gd name="connsiteY1" fmla="*/ 0 h 6858000"/>
              <a:gd name="connsiteX2" fmla="*/ 3496422 w 4901771"/>
              <a:gd name="connsiteY2" fmla="*/ 0 h 6858000"/>
              <a:gd name="connsiteX3" fmla="*/ 4544484 w 4901771"/>
              <a:gd name="connsiteY3" fmla="*/ 0 h 6858000"/>
              <a:gd name="connsiteX4" fmla="*/ 4710787 w 4901771"/>
              <a:gd name="connsiteY4" fmla="*/ 0 h 6858000"/>
              <a:gd name="connsiteX5" fmla="*/ 4901771 w 4901771"/>
              <a:gd name="connsiteY5" fmla="*/ 0 h 6858000"/>
              <a:gd name="connsiteX6" fmla="*/ 4901771 w 4901771"/>
              <a:gd name="connsiteY6" fmla="*/ 6858000 h 6858000"/>
              <a:gd name="connsiteX7" fmla="*/ 4710787 w 4901771"/>
              <a:gd name="connsiteY7" fmla="*/ 6858000 h 6858000"/>
              <a:gd name="connsiteX8" fmla="*/ 4544484 w 4901771"/>
              <a:gd name="connsiteY8" fmla="*/ 6858000 h 6858000"/>
              <a:gd name="connsiteX9" fmla="*/ 3496422 w 4901771"/>
              <a:gd name="connsiteY9" fmla="*/ 6858000 h 6858000"/>
              <a:gd name="connsiteX10" fmla="*/ 2716256 w 4901771"/>
              <a:gd name="connsiteY10" fmla="*/ 6858000 h 6858000"/>
              <a:gd name="connsiteX11" fmla="*/ 2502754 w 4901771"/>
              <a:gd name="connsiteY11" fmla="*/ 6858000 h 6858000"/>
              <a:gd name="connsiteX12" fmla="*/ 2390998 w 4901771"/>
              <a:gd name="connsiteY12" fmla="*/ 6780599 h 6858000"/>
              <a:gd name="connsiteX13" fmla="*/ 1874350 w 4901771"/>
              <a:gd name="connsiteY13" fmla="*/ 6374814 h 6858000"/>
              <a:gd name="connsiteX14" fmla="*/ 0 w 4901771"/>
              <a:gd name="connsiteY14" fmla="*/ 3621656 h 6858000"/>
              <a:gd name="connsiteX15" fmla="*/ 1600899 w 4901771"/>
              <a:gd name="connsiteY15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829A1E2C-5AC8-40FC-99E9-832069D397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A0C8BCEF-B827-472F-865E-9C1FF7351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793" y="1045596"/>
            <a:ext cx="3401333" cy="1089445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2000" dirty="0">
                <a:ea typeface="Meiryo"/>
              </a:rPr>
              <a:t>Przygotowali: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="" xmlns:a16="http://schemas.microsoft.com/office/drawing/2014/main" id="{731FF2E5-164E-4C6A-A8C7-972F734463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34792" y="2225962"/>
            <a:ext cx="3345674" cy="2479388"/>
          </a:xfrm>
        </p:spPr>
        <p:txBody>
          <a:bodyPr vert="horz" lIns="109728" tIns="109728" rIns="109728" bIns="91440" rtlCol="0" anchor="t">
            <a:normAutofit/>
          </a:bodyPr>
          <a:lstStyle/>
          <a:p>
            <a:pPr>
              <a:spcBef>
                <a:spcPts val="930"/>
              </a:spcBef>
            </a:pPr>
            <a:r>
              <a:rPr lang="en-US" sz="2000" b="1" dirty="0" err="1">
                <a:solidFill>
                  <a:schemeClr val="tx1"/>
                </a:solidFill>
                <a:latin typeface="Arial Black"/>
                <a:ea typeface="Meiryo"/>
                <a:cs typeface="Calibri"/>
              </a:rPr>
              <a:t>Maciej</a:t>
            </a:r>
            <a:r>
              <a:rPr lang="en-US" sz="2000" b="1" dirty="0">
                <a:solidFill>
                  <a:schemeClr val="tx1"/>
                </a:solidFill>
                <a:latin typeface="Arial Black"/>
                <a:ea typeface="Meiryo"/>
                <a:cs typeface="Calibri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 Black"/>
                <a:ea typeface="Meiryo"/>
                <a:cs typeface="Calibri"/>
              </a:rPr>
              <a:t>Kaleta</a:t>
            </a:r>
            <a:endParaRPr lang="en-US" sz="2000" b="1" dirty="0">
              <a:solidFill>
                <a:schemeClr val="tx1"/>
              </a:solidFill>
              <a:latin typeface="Arial Black"/>
              <a:ea typeface="Meiryo"/>
              <a:cs typeface="Calibri"/>
            </a:endParaRPr>
          </a:p>
          <a:p>
            <a:pPr>
              <a:spcBef>
                <a:spcPts val="930"/>
              </a:spcBef>
            </a:pPr>
            <a:r>
              <a:rPr lang="en-US" sz="2000" b="1" dirty="0">
                <a:solidFill>
                  <a:schemeClr val="tx1"/>
                </a:solidFill>
                <a:latin typeface="Arial Black"/>
                <a:ea typeface="Meiryo"/>
                <a:cs typeface="Calibri"/>
              </a:rPr>
              <a:t>Mateusz </a:t>
            </a:r>
            <a:r>
              <a:rPr lang="en-US" sz="2000" b="1" dirty="0" err="1">
                <a:solidFill>
                  <a:schemeClr val="tx1"/>
                </a:solidFill>
                <a:latin typeface="Arial Black"/>
                <a:ea typeface="Meiryo"/>
                <a:cs typeface="Calibri"/>
              </a:rPr>
              <a:t>Głąb</a:t>
            </a:r>
            <a:endParaRPr lang="en-US" sz="2000" b="1" dirty="0">
              <a:solidFill>
                <a:schemeClr val="tx1"/>
              </a:solidFill>
              <a:latin typeface="Arial Black"/>
              <a:ea typeface="Meiryo"/>
              <a:cs typeface="Calibri"/>
            </a:endParaRPr>
          </a:p>
          <a:p>
            <a:pPr>
              <a:spcBef>
                <a:spcPts val="930"/>
              </a:spcBef>
            </a:pPr>
            <a:r>
              <a:rPr lang="en-US" sz="2000" b="1" dirty="0" err="1">
                <a:solidFill>
                  <a:schemeClr val="tx1"/>
                </a:solidFill>
                <a:latin typeface="Arial Black"/>
                <a:ea typeface="Meiryo"/>
                <a:cs typeface="Calibri"/>
              </a:rPr>
              <a:t>Oliwer</a:t>
            </a:r>
            <a:r>
              <a:rPr lang="en-US" sz="2000" b="1" dirty="0">
                <a:solidFill>
                  <a:schemeClr val="tx1"/>
                </a:solidFill>
                <a:latin typeface="Arial Black"/>
                <a:ea typeface="Meiryo"/>
                <a:cs typeface="Calibri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 Black"/>
                <a:ea typeface="Meiryo"/>
                <a:cs typeface="Calibri"/>
              </a:rPr>
              <a:t>Zieliński</a:t>
            </a:r>
            <a:endParaRPr lang="en-US" sz="2000" b="1" dirty="0">
              <a:solidFill>
                <a:schemeClr val="tx1"/>
              </a:solidFill>
              <a:latin typeface="Arial Black"/>
              <a:ea typeface="Meiryo"/>
              <a:cs typeface="Calibri"/>
            </a:endParaRPr>
          </a:p>
          <a:p>
            <a:pPr>
              <a:spcBef>
                <a:spcPts val="930"/>
              </a:spcBef>
            </a:pPr>
            <a:r>
              <a:rPr lang="en-US" sz="2000" b="1" dirty="0" err="1">
                <a:solidFill>
                  <a:schemeClr val="tx1"/>
                </a:solidFill>
                <a:latin typeface="Arial Black"/>
                <a:ea typeface="Meiryo"/>
                <a:cs typeface="Calibri"/>
              </a:rPr>
              <a:t>Bartosz</a:t>
            </a:r>
            <a:r>
              <a:rPr lang="en-US" sz="2000" b="1" dirty="0">
                <a:solidFill>
                  <a:schemeClr val="tx1"/>
                </a:solidFill>
                <a:latin typeface="Arial Black"/>
                <a:ea typeface="Meiryo"/>
                <a:cs typeface="Calibri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 Black"/>
                <a:ea typeface="Meiryo"/>
                <a:cs typeface="Calibri"/>
              </a:rPr>
              <a:t>Woźniczka</a:t>
            </a:r>
            <a:endParaRPr lang="pl-PL" sz="2000" b="1" dirty="0" smtClean="0">
              <a:solidFill>
                <a:schemeClr val="tx1"/>
              </a:solidFill>
              <a:latin typeface="Arial Black"/>
              <a:ea typeface="Meiryo"/>
              <a:cs typeface="Calibri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="" xmlns:a16="http://schemas.microsoft.com/office/drawing/2014/main" id="{246EBE01-00C7-46C1-BA2E-F51AD189FCD4}"/>
              </a:ext>
            </a:extLst>
          </p:cNvPr>
          <p:cNvSpPr txBox="1"/>
          <p:nvPr/>
        </p:nvSpPr>
        <p:spPr>
          <a:xfrm>
            <a:off x="2340007" y="123962"/>
            <a:ext cx="3847123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400" b="1">
                <a:latin typeface="Arial Black"/>
                <a:cs typeface="Aharoni"/>
              </a:rPr>
              <a:t>Dziękujemy</a:t>
            </a:r>
            <a:r>
              <a:rPr lang="pl-PL" sz="2400" b="1">
                <a:latin typeface="Arial Black"/>
              </a:rPr>
              <a:t> za uwagę</a:t>
            </a:r>
            <a:endParaRPr lang="pl-PL"/>
          </a:p>
        </p:txBody>
      </p:sp>
      <p:sp>
        <p:nvSpPr>
          <p:cNvPr id="11" name="Tytuł 1">
            <a:extLst>
              <a:ext uri="{FF2B5EF4-FFF2-40B4-BE49-F238E27FC236}">
                <a16:creationId xmlns="" xmlns:a16="http://schemas.microsoft.com/office/drawing/2014/main" id="{A0C8BCEF-B827-472F-865E-9C1FF7351B5C}"/>
              </a:ext>
            </a:extLst>
          </p:cNvPr>
          <p:cNvSpPr txBox="1">
            <a:spLocks/>
          </p:cNvSpPr>
          <p:nvPr/>
        </p:nvSpPr>
        <p:spPr>
          <a:xfrm>
            <a:off x="8790667" y="4874646"/>
            <a:ext cx="3401333" cy="1089445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15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Meiryo"/>
                <a:cs typeface="+mj-cs"/>
              </a:rPr>
              <a:t>           Klasa VI d</a:t>
            </a:r>
            <a:endParaRPr kumimoji="0" lang="en-US" sz="2000" b="1" i="0" u="none" strike="noStrike" kern="1200" cap="none" spc="15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Meiryo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337126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BABF7F24-7B43-41E3-9F7D-E44040014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63" y="117475"/>
            <a:ext cx="11944911" cy="664415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cs typeface="Calibri Light"/>
              </a:rPr>
              <a:t>Co można wrzucać do pojemnika </a:t>
            </a:r>
            <a:r>
              <a:rPr lang="pl-PL" b="1" dirty="0" smtClean="0">
                <a:cs typeface="Calibri Light"/>
              </a:rPr>
              <a:t>    i</a:t>
            </a:r>
            <a:endParaRPr lang="pl-PL" b="1" dirty="0">
              <a:cs typeface="Calibri Light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60D5768A-CE6C-4138-9D17-9863D553C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63" y="4005263"/>
            <a:ext cx="5975256" cy="270986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r>
              <a:rPr lang="pl-PL" sz="1700">
                <a:solidFill>
                  <a:srgbClr val="00B050"/>
                </a:solidFill>
                <a:cs typeface="Calibri"/>
              </a:rPr>
              <a:t>TAK:</a:t>
            </a:r>
            <a:r>
              <a:rPr lang="pl-PL" sz="1700" b="0">
                <a:cs typeface="Calibri"/>
              </a:rPr>
              <a:t> opakowania szklane, w szczególności puste butelki, słoiki, opakowania po kosmetykach, puste opakowania po lekach.</a:t>
            </a:r>
            <a:endParaRPr lang="pl-PL" sz="1700">
              <a:cs typeface="Calibri"/>
            </a:endParaRPr>
          </a:p>
          <a:p>
            <a:pPr algn="just"/>
            <a:endParaRPr lang="pl-PL" sz="1700" b="0">
              <a:solidFill>
                <a:srgbClr val="000000"/>
              </a:solidFill>
              <a:cs typeface="Calibri"/>
            </a:endParaRPr>
          </a:p>
          <a:p>
            <a:pPr algn="just"/>
            <a:r>
              <a:rPr lang="pl-PL" sz="1700">
                <a:solidFill>
                  <a:srgbClr val="FF0000"/>
                </a:solidFill>
                <a:cs typeface="Calibri"/>
              </a:rPr>
              <a:t>NIE:</a:t>
            </a:r>
            <a:r>
              <a:rPr lang="pl-PL" sz="1700" b="0">
                <a:cs typeface="Calibri"/>
              </a:rPr>
              <a:t> szkło stołowe, ceramika, wyroby ze szkła żaroodpornego, szkło okienne, lustra, szyby, żarówki, świetlówki, porcelana.</a:t>
            </a:r>
          </a:p>
        </p:txBody>
      </p:sp>
      <p:pic>
        <p:nvPicPr>
          <p:cNvPr id="7" name="Obraz 7">
            <a:extLst>
              <a:ext uri="{FF2B5EF4-FFF2-40B4-BE49-F238E27FC236}">
                <a16:creationId xmlns="" xmlns:a16="http://schemas.microsoft.com/office/drawing/2014/main" id="{B1A5091A-2412-4409-B946-692A10C9C7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41518" y="697006"/>
            <a:ext cx="6030452" cy="3779838"/>
          </a:xfrm>
        </p:spPr>
      </p:pic>
      <p:sp>
        <p:nvSpPr>
          <p:cNvPr id="5" name="Symbol zastępczy tekstu 4">
            <a:extLst>
              <a:ext uri="{FF2B5EF4-FFF2-40B4-BE49-F238E27FC236}">
                <a16:creationId xmlns="" xmlns:a16="http://schemas.microsoft.com/office/drawing/2014/main" id="{573641C6-A69D-46EF-9CDC-5FB80B3095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3235" y="848004"/>
            <a:ext cx="5887478" cy="1657071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pl-PL">
                <a:solidFill>
                  <a:srgbClr val="00B050"/>
                </a:solidFill>
                <a:ea typeface="+mn-lt"/>
                <a:cs typeface="+mn-lt"/>
              </a:rPr>
              <a:t>TAK:</a:t>
            </a:r>
            <a:r>
              <a:rPr lang="pl-PL" b="0">
                <a:ea typeface="+mn-lt"/>
                <a:cs typeface="+mn-lt"/>
              </a:rPr>
              <a:t> odpadki warzywne i owocowe, skorupki jaj, fusy po    kawie, zwiędłe kwiaty oraz rośliny doniczkowe, resztki jedzenia bez mięsa, kości oraz tłuszczów zwierzęcych.</a:t>
            </a:r>
          </a:p>
          <a:p>
            <a:pPr algn="just"/>
            <a:endParaRPr lang="pl-PL" b="0">
              <a:solidFill>
                <a:srgbClr val="000000"/>
              </a:solidFill>
              <a:ea typeface="+mn-lt"/>
              <a:cs typeface="+mn-lt"/>
            </a:endParaRPr>
          </a:p>
          <a:p>
            <a:pPr algn="just"/>
            <a:r>
              <a:rPr lang="pl-PL">
                <a:solidFill>
                  <a:srgbClr val="FF0000"/>
                </a:solidFill>
                <a:ea typeface="+mn-lt"/>
                <a:cs typeface="+mn-lt"/>
              </a:rPr>
              <a:t>NIE:</a:t>
            </a:r>
            <a:r>
              <a:rPr lang="pl-PL" b="0">
                <a:ea typeface="+mn-lt"/>
                <a:cs typeface="+mn-lt"/>
              </a:rPr>
              <a:t> resztki mięsa, kości oraz tłuszcze zwierzęce, olej jadalny, ziemia i kamienie, odchody zwierząt.</a:t>
            </a:r>
          </a:p>
        </p:txBody>
      </p:sp>
      <p:pic>
        <p:nvPicPr>
          <p:cNvPr id="9" name="Obraz 9" descr="Obraz zawierający żywność, owoce, przekąski, zawierający&#10;&#10;Opis wygenerowany automatycznie">
            <a:extLst>
              <a:ext uri="{FF2B5EF4-FFF2-40B4-BE49-F238E27FC236}">
                <a16:creationId xmlns="" xmlns:a16="http://schemas.microsoft.com/office/drawing/2014/main" id="{FDA6E97C-E1C2-4531-B065-F9BEDE71BD9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203219" y="2515530"/>
            <a:ext cx="5883614" cy="4113213"/>
          </a:xfrm>
        </p:spPr>
      </p:pic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95F54741-E7DF-4BB1-B75E-DA9BE5DB19FD}"/>
              </a:ext>
            </a:extLst>
          </p:cNvPr>
          <p:cNvSpPr txBox="1"/>
          <p:nvPr/>
        </p:nvSpPr>
        <p:spPr>
          <a:xfrm>
            <a:off x="142875" y="576739"/>
            <a:ext cx="160972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sz="4000" b="1">
                <a:solidFill>
                  <a:srgbClr val="00B050"/>
                </a:solidFill>
                <a:cs typeface="Calibri"/>
              </a:rPr>
              <a:t>SZKŁO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CBEA38AB-E28D-475F-9790-CC1875976077}"/>
              </a:ext>
            </a:extLst>
          </p:cNvPr>
          <p:cNvSpPr txBox="1"/>
          <p:nvPr/>
        </p:nvSpPr>
        <p:spPr>
          <a:xfrm>
            <a:off x="9371479" y="6035685"/>
            <a:ext cx="278018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4000" b="1">
                <a:solidFill>
                  <a:srgbClr val="735702"/>
                </a:solidFill>
                <a:cs typeface="Calibri"/>
              </a:rPr>
              <a:t>BIOODPADY</a:t>
            </a:r>
          </a:p>
        </p:txBody>
      </p:sp>
      <p:pic>
        <p:nvPicPr>
          <p:cNvPr id="11" name="Obraz 11">
            <a:extLst>
              <a:ext uri="{FF2B5EF4-FFF2-40B4-BE49-F238E27FC236}">
                <a16:creationId xmlns="" xmlns:a16="http://schemas.microsoft.com/office/drawing/2014/main" id="{1CBA313A-AB9C-402F-836C-511B5F4527D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75770" y="0"/>
            <a:ext cx="575485" cy="685800"/>
          </a:xfrm>
          <a:prstGeom prst="rect">
            <a:avLst/>
          </a:prstGeom>
        </p:spPr>
      </p:pic>
      <p:pic>
        <p:nvPicPr>
          <p:cNvPr id="12" name="Obraz 12">
            <a:extLst>
              <a:ext uri="{FF2B5EF4-FFF2-40B4-BE49-F238E27FC236}">
                <a16:creationId xmlns="" xmlns:a16="http://schemas.microsoft.com/office/drawing/2014/main" id="{54DDD4E5-7788-4439-9A78-90DCAE7072F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620732" y="5480244"/>
            <a:ext cx="473463" cy="562440"/>
          </a:xfrm>
          <a:prstGeom prst="rect">
            <a:avLst/>
          </a:prstGeom>
        </p:spPr>
      </p:pic>
      <p:pic>
        <p:nvPicPr>
          <p:cNvPr id="13" name="Obraz 13">
            <a:extLst>
              <a:ext uri="{FF2B5EF4-FFF2-40B4-BE49-F238E27FC236}">
                <a16:creationId xmlns="" xmlns:a16="http://schemas.microsoft.com/office/drawing/2014/main" id="{CC6D9DA3-FB6F-48CC-B6F7-F5D517B72E4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0660" y="1177964"/>
            <a:ext cx="315022" cy="580561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="" xmlns:a16="http://schemas.microsoft.com/office/drawing/2014/main" id="{0F9272D8-CEB9-487A-A450-A09DD5D0AB4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912504" y="0"/>
            <a:ext cx="355445" cy="6841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1070745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900347C5-86EB-4F49-93C9-9F42B6D71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84175"/>
            <a:ext cx="10515600" cy="477838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ea typeface="+mj-lt"/>
                <a:cs typeface="+mj-lt"/>
              </a:rPr>
              <a:t>    Co </a:t>
            </a:r>
            <a:r>
              <a:rPr lang="pl-PL" b="1" dirty="0">
                <a:ea typeface="+mj-lt"/>
                <a:cs typeface="+mj-lt"/>
              </a:rPr>
              <a:t>można wrzucać do </a:t>
            </a:r>
            <a:r>
              <a:rPr lang="pl-PL" b="1" dirty="0" smtClean="0">
                <a:ea typeface="+mj-lt"/>
                <a:cs typeface="+mj-lt"/>
              </a:rPr>
              <a:t>pojemnika         i  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96550C9F-388D-4F6F-94EA-18F0FF6A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4330" y="883305"/>
            <a:ext cx="5803245" cy="15410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just"/>
            <a:r>
              <a:rPr lang="pl-PL" sz="1700">
                <a:solidFill>
                  <a:srgbClr val="00B050"/>
                </a:solidFill>
                <a:ea typeface="+mn-lt"/>
                <a:cs typeface="+mn-lt"/>
              </a:rPr>
              <a:t>TAK:</a:t>
            </a:r>
            <a:r>
              <a:rPr lang="pl-PL" sz="1700" b="0">
                <a:ea typeface="+mn-lt"/>
                <a:cs typeface="+mn-lt"/>
              </a:rPr>
              <a:t> przeterminowane leki wraz z opakowaniami oraz termometry rtęciowe oddajemy do wyznaczonych aptek. Listę takich aptek można znaleźć w internecie.</a:t>
            </a:r>
            <a:endParaRPr lang="pl-PL">
              <a:cs typeface="Calibri"/>
            </a:endParaRPr>
          </a:p>
        </p:txBody>
      </p:sp>
      <p:pic>
        <p:nvPicPr>
          <p:cNvPr id="7" name="Obraz 7">
            <a:extLst>
              <a:ext uri="{FF2B5EF4-FFF2-40B4-BE49-F238E27FC236}">
                <a16:creationId xmlns="" xmlns:a16="http://schemas.microsoft.com/office/drawing/2014/main" id="{67AEEF59-E323-4ADA-ADE7-C4DFC7EBFA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94330" y="2414029"/>
            <a:ext cx="5857033" cy="4279057"/>
          </a:xfrm>
        </p:spPr>
      </p:pic>
      <p:sp>
        <p:nvSpPr>
          <p:cNvPr id="5" name="Symbol zastępczy tekstu 4">
            <a:extLst>
              <a:ext uri="{FF2B5EF4-FFF2-40B4-BE49-F238E27FC236}">
                <a16:creationId xmlns="" xmlns:a16="http://schemas.microsoft.com/office/drawing/2014/main" id="{356D4CB1-7D94-4FCC-BD8E-B3EC21627A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5401516"/>
            <a:ext cx="5846575" cy="12811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just"/>
            <a:r>
              <a:rPr lang="pl-PL" sz="1700">
                <a:solidFill>
                  <a:srgbClr val="00B050"/>
                </a:solidFill>
                <a:ea typeface="+mn-lt"/>
                <a:cs typeface="+mn-lt"/>
              </a:rPr>
              <a:t>TAK:</a:t>
            </a:r>
            <a:r>
              <a:rPr lang="pl-PL" sz="1700">
                <a:ea typeface="+mn-lt"/>
                <a:cs typeface="+mn-lt"/>
              </a:rPr>
              <a:t> </a:t>
            </a:r>
            <a:r>
              <a:rPr lang="pl-PL" sz="1700" b="0">
                <a:ea typeface="+mn-lt"/>
                <a:cs typeface="+mn-lt"/>
              </a:rPr>
              <a:t>zużyte bateria i akumulatory zanieść do punktu zbiórki baterii i akumulatorów.</a:t>
            </a:r>
            <a:endParaRPr lang="pl-PL">
              <a:cs typeface="Calibri" panose="020F0502020204030204"/>
            </a:endParaRPr>
          </a:p>
        </p:txBody>
      </p:sp>
      <p:pic>
        <p:nvPicPr>
          <p:cNvPr id="8" name="Obraz 8" descr="Obraz zawierający wewnątrz, kilka&#10;&#10;Opis wygenerowany automatycznie">
            <a:extLst>
              <a:ext uri="{FF2B5EF4-FFF2-40B4-BE49-F238E27FC236}">
                <a16:creationId xmlns="" xmlns:a16="http://schemas.microsoft.com/office/drawing/2014/main" id="{240BFA6A-7445-40ED-9E41-AC61CB18FE1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146100" y="1213646"/>
            <a:ext cx="5871882" cy="4178672"/>
          </a:xfrm>
        </p:spPr>
      </p:pic>
      <p:sp>
        <p:nvSpPr>
          <p:cNvPr id="9" name="pole tekstowe 8">
            <a:extLst>
              <a:ext uri="{FF2B5EF4-FFF2-40B4-BE49-F238E27FC236}">
                <a16:creationId xmlns="" xmlns:a16="http://schemas.microsoft.com/office/drawing/2014/main" id="{14E82D85-F212-4F3E-8211-A0897FB20559}"/>
              </a:ext>
            </a:extLst>
          </p:cNvPr>
          <p:cNvSpPr txBox="1"/>
          <p:nvPr/>
        </p:nvSpPr>
        <p:spPr>
          <a:xfrm>
            <a:off x="286871" y="2420471"/>
            <a:ext cx="247425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sz="4000" b="1">
                <a:solidFill>
                  <a:srgbClr val="C00000"/>
                </a:solidFill>
                <a:cs typeface="Calibri"/>
              </a:rPr>
              <a:t>LEKI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AC0871BB-2C68-4458-9444-E55982044198}"/>
              </a:ext>
            </a:extLst>
          </p:cNvPr>
          <p:cNvSpPr txBox="1"/>
          <p:nvPr/>
        </p:nvSpPr>
        <p:spPr>
          <a:xfrm>
            <a:off x="6248400" y="4693810"/>
            <a:ext cx="577326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4000" b="1">
                <a:solidFill>
                  <a:srgbClr val="EB832F"/>
                </a:solidFill>
                <a:cs typeface="Calibri"/>
              </a:rPr>
              <a:t>BATERIE I AKUMULATORY</a:t>
            </a:r>
            <a:endParaRPr lang="pl-PL" b="1">
              <a:solidFill>
                <a:srgbClr val="EB832F"/>
              </a:solidFill>
            </a:endParaRPr>
          </a:p>
        </p:txBody>
      </p:sp>
      <p:pic>
        <p:nvPicPr>
          <p:cNvPr id="4" name="Obraz 5">
            <a:extLst>
              <a:ext uri="{FF2B5EF4-FFF2-40B4-BE49-F238E27FC236}">
                <a16:creationId xmlns="" xmlns:a16="http://schemas.microsoft.com/office/drawing/2014/main" id="{60A2A58A-A551-4610-A17C-6241DA9AC0E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72650" y="0"/>
            <a:ext cx="753635" cy="827281"/>
          </a:xfrm>
          <a:prstGeom prst="rect">
            <a:avLst/>
          </a:prstGeom>
        </p:spPr>
      </p:pic>
      <p:pic>
        <p:nvPicPr>
          <p:cNvPr id="6" name="Obraz 10">
            <a:extLst>
              <a:ext uri="{FF2B5EF4-FFF2-40B4-BE49-F238E27FC236}">
                <a16:creationId xmlns="" xmlns:a16="http://schemas.microsoft.com/office/drawing/2014/main" id="{237D3C2F-DE92-4323-A28D-CDB48528C1D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565" y="3132331"/>
            <a:ext cx="350335" cy="379607"/>
          </a:xfrm>
          <a:prstGeom prst="rect">
            <a:avLst/>
          </a:prstGeom>
        </p:spPr>
      </p:pic>
      <p:pic>
        <p:nvPicPr>
          <p:cNvPr id="11" name="Obraz 11">
            <a:extLst>
              <a:ext uri="{FF2B5EF4-FFF2-40B4-BE49-F238E27FC236}">
                <a16:creationId xmlns="" xmlns:a16="http://schemas.microsoft.com/office/drawing/2014/main" id="{592B5369-6F82-4E9D-B07D-FAFC8E7ACF7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75215" y="0"/>
            <a:ext cx="640971" cy="967518"/>
          </a:xfrm>
          <a:prstGeom prst="rect">
            <a:avLst/>
          </a:prstGeom>
        </p:spPr>
      </p:pic>
      <p:pic>
        <p:nvPicPr>
          <p:cNvPr id="12" name="Obraz 12">
            <a:extLst>
              <a:ext uri="{FF2B5EF4-FFF2-40B4-BE49-F238E27FC236}">
                <a16:creationId xmlns="" xmlns:a16="http://schemas.microsoft.com/office/drawing/2014/main" id="{6686842E-49C2-4113-BA7E-21C1A2BB32A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84783" y="4293916"/>
            <a:ext cx="365435" cy="5189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442073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Rectangle 208">
            <a:extLst>
              <a:ext uri="{FF2B5EF4-FFF2-40B4-BE49-F238E27FC236}">
                <a16:creationId xmlns="" xmlns:a16="http://schemas.microsoft.com/office/drawing/2014/main" id="{247A131F-D5DE-41A5-B4CF-4F345319B4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11" name="Freeform: Shape 210">
            <a:extLst>
              <a:ext uri="{FF2B5EF4-FFF2-40B4-BE49-F238E27FC236}">
                <a16:creationId xmlns="" xmlns:a16="http://schemas.microsoft.com/office/drawing/2014/main" id="{3AF4666D-BD98-40A5-A75F-478B982010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213" name="Freeform: Shape 212">
            <a:extLst>
              <a:ext uri="{FF2B5EF4-FFF2-40B4-BE49-F238E27FC236}">
                <a16:creationId xmlns="" xmlns:a16="http://schemas.microsoft.com/office/drawing/2014/main" id="{68680585-71F9-4721-A998-4974171D2E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215" name="Freeform: Shape 214">
            <a:extLst>
              <a:ext uri="{FF2B5EF4-FFF2-40B4-BE49-F238E27FC236}">
                <a16:creationId xmlns="" xmlns:a16="http://schemas.microsoft.com/office/drawing/2014/main" id="{12BC95C2-2EEC-4F59-ABA8-660B0D059C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17" name="Graphic 141">
            <a:extLst>
              <a:ext uri="{FF2B5EF4-FFF2-40B4-BE49-F238E27FC236}">
                <a16:creationId xmlns="" xmlns:a16="http://schemas.microsoft.com/office/drawing/2014/main" id="{03E9870D-4BBA-43AF-8D44-BBADF020CF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218" name="Freeform: Shape 217">
              <a:extLst>
                <a:ext uri="{FF2B5EF4-FFF2-40B4-BE49-F238E27FC236}">
                  <a16:creationId xmlns="" xmlns:a16="http://schemas.microsoft.com/office/drawing/2014/main" id="{34BC5055-C77D-43CD-BB1D-A77B6779CDA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="" xmlns:a16="http://schemas.microsoft.com/office/drawing/2014/main" id="{DB12D0B8-9385-489A-85AE-3D14AD0BA2F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="" xmlns:a16="http://schemas.microsoft.com/office/drawing/2014/main" id="{D158A14A-147E-4130-A5E2-38FD84B181A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="" xmlns:a16="http://schemas.microsoft.com/office/drawing/2014/main" id="{75B8B1EB-5E2B-472C-AE60-2EC5961F16F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="" xmlns:a16="http://schemas.microsoft.com/office/drawing/2014/main" id="{B4F5BD77-58D7-4B61-A666-1B4139A63A2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="" xmlns:a16="http://schemas.microsoft.com/office/drawing/2014/main" id="{F5CBEC6B-EDB6-40B8-8771-E5AF41B8D69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="" xmlns:a16="http://schemas.microsoft.com/office/drawing/2014/main" id="{91BD0EE8-AA47-4044-9251-9F5A4B82012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26" name="Graphic 157">
            <a:extLst>
              <a:ext uri="{FF2B5EF4-FFF2-40B4-BE49-F238E27FC236}">
                <a16:creationId xmlns="" xmlns:a16="http://schemas.microsoft.com/office/drawing/2014/main" id="{C3279E8D-2BAA-4CB1-834B-09FADD54DE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27" name="Freeform: Shape 226">
              <a:extLst>
                <a:ext uri="{FF2B5EF4-FFF2-40B4-BE49-F238E27FC236}">
                  <a16:creationId xmlns="" xmlns:a16="http://schemas.microsoft.com/office/drawing/2014/main" id="{3456F18E-4F61-486D-9CD6-65B30372C53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="" xmlns:a16="http://schemas.microsoft.com/office/drawing/2014/main" id="{318DDF45-08F0-46B6-A0B7-133735C94F4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="" xmlns:a16="http://schemas.microsoft.com/office/drawing/2014/main" id="{B9D0CC0F-710D-43F4-BC86-76376742013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="" xmlns:a16="http://schemas.microsoft.com/office/drawing/2014/main" id="{6FB36AB6-CB81-495A-8A33-C0BCE67D6F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="" xmlns:a16="http://schemas.microsoft.com/office/drawing/2014/main" id="{1993F7E6-ABF6-482D-BEA5-B4E607DDB43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="" xmlns:a16="http://schemas.microsoft.com/office/drawing/2014/main" id="{DCA0B097-C21A-40B4-95E4-2FFA9697F82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="" xmlns:a16="http://schemas.microsoft.com/office/drawing/2014/main" id="{AB2AF0F5-7EAA-4BAB-8DE2-D84E124170F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235" name="Rectangle 234">
            <a:extLst>
              <a:ext uri="{FF2B5EF4-FFF2-40B4-BE49-F238E27FC236}">
                <a16:creationId xmlns="" xmlns:a16="http://schemas.microsoft.com/office/drawing/2014/main" id="{8651CFA9-6065-4243-AC48-858E359780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37" name="Rectangle 236">
            <a:extLst>
              <a:ext uri="{FF2B5EF4-FFF2-40B4-BE49-F238E27FC236}">
                <a16:creationId xmlns="" xmlns:a16="http://schemas.microsoft.com/office/drawing/2014/main" id="{37962AE0-6A1C-4B76-9D52-10E5E6D7D3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2" name="Obraz 2">
            <a:extLst>
              <a:ext uri="{FF2B5EF4-FFF2-40B4-BE49-F238E27FC236}">
                <a16:creationId xmlns="" xmlns:a16="http://schemas.microsoft.com/office/drawing/2014/main" id="{C0AD61B4-B84F-4493-BF4E-6CC159F8681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4630" y="409791"/>
            <a:ext cx="3503375" cy="2870368"/>
          </a:xfrm>
          <a:prstGeom prst="rect">
            <a:avLst/>
          </a:prstGeom>
        </p:spPr>
      </p:pic>
      <p:grpSp>
        <p:nvGrpSpPr>
          <p:cNvPr id="239" name="Top left">
            <a:extLst>
              <a:ext uri="{FF2B5EF4-FFF2-40B4-BE49-F238E27FC236}">
                <a16:creationId xmlns="" xmlns:a16="http://schemas.microsoft.com/office/drawing/2014/main" id="{F6785776-5380-4891-92F9-7E965405EA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240" name="Freeform: Shape 239">
              <a:extLst>
                <a:ext uri="{FF2B5EF4-FFF2-40B4-BE49-F238E27FC236}">
                  <a16:creationId xmlns="" xmlns:a16="http://schemas.microsoft.com/office/drawing/2014/main" id="{B62FF0DC-AB9A-47B6-A3E3-50661A6A69B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="" xmlns:a16="http://schemas.microsoft.com/office/drawing/2014/main" id="{464E7EDC-972E-4904-AD00-FCB3F1B1DE0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="" xmlns:a16="http://schemas.microsoft.com/office/drawing/2014/main" id="{36BE9A75-EA0A-4A47-A15A-CA2280316F8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="" xmlns:a16="http://schemas.microsoft.com/office/drawing/2014/main" id="{77BA64F1-EDB6-4D28-A265-4DEE27A79D2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="" xmlns:a16="http://schemas.microsoft.com/office/drawing/2014/main" id="{D22904EE-264F-49B5-A80D-02E49864FA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="" xmlns:a16="http://schemas.microsoft.com/office/drawing/2014/main" id="{7BD241DC-3CBC-4571-B1E5-19131F3CD0B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="" xmlns:a16="http://schemas.microsoft.com/office/drawing/2014/main" id="{DB0FE7B9-DE0B-4C9B-B0C3-D8197EBEC8E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="" xmlns:a16="http://schemas.microsoft.com/office/drawing/2014/main" id="{F648925F-5098-470F-B243-BB8D5FB740F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68" name="Obraz 268" descr="Obraz zawierający wewnątrz, półka, nierdzewne, kilka&#10;&#10;Opis wygenerowany automatycznie">
            <a:extLst>
              <a:ext uri="{FF2B5EF4-FFF2-40B4-BE49-F238E27FC236}">
                <a16:creationId xmlns="" xmlns:a16="http://schemas.microsoft.com/office/drawing/2014/main" id="{48C04C06-CBD3-480C-B943-1C23F4A6732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93130" y="492020"/>
            <a:ext cx="3504565" cy="2781304"/>
          </a:xfrm>
          <a:prstGeom prst="rect">
            <a:avLst/>
          </a:prstGeom>
        </p:spPr>
      </p:pic>
      <p:grpSp>
        <p:nvGrpSpPr>
          <p:cNvPr id="249" name="Bottom Right">
            <a:extLst>
              <a:ext uri="{FF2B5EF4-FFF2-40B4-BE49-F238E27FC236}">
                <a16:creationId xmlns="" xmlns:a16="http://schemas.microsoft.com/office/drawing/2014/main" id="{406EA929-3846-47F7-B510-0F74DED1387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50" name="Graphic 157">
              <a:extLst>
                <a:ext uri="{FF2B5EF4-FFF2-40B4-BE49-F238E27FC236}">
                  <a16:creationId xmlns="" xmlns:a16="http://schemas.microsoft.com/office/drawing/2014/main" id="{AC582042-A5DE-4B79-863E-632DD281D5B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52" name="Freeform: Shape 251">
                <a:extLst>
                  <a:ext uri="{FF2B5EF4-FFF2-40B4-BE49-F238E27FC236}">
                    <a16:creationId xmlns="" xmlns:a16="http://schemas.microsoft.com/office/drawing/2014/main" id="{5C7B6153-B6F9-4593-A064-038D2E9A0EF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="" xmlns:a16="http://schemas.microsoft.com/office/drawing/2014/main" id="{4BC9B344-E8CA-4B36-93EA-CE467C4E6DB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="" xmlns:a16="http://schemas.microsoft.com/office/drawing/2014/main" id="{FE5A1811-8048-4A41-83DB-1E4F05D590A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="" xmlns:a16="http://schemas.microsoft.com/office/drawing/2014/main" id="{E3CD8CCD-8B68-426F-90F2-39819E6F485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="" xmlns:a16="http://schemas.microsoft.com/office/drawing/2014/main" id="{4A98B6D9-6366-47E8-A502-189B10A935B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="" xmlns:a16="http://schemas.microsoft.com/office/drawing/2014/main" id="{7464D5A2-BA36-4ADC-A7C4-C9D00A7CDB0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="" xmlns:a16="http://schemas.microsoft.com/office/drawing/2014/main" id="{69F7FAC9-62A9-4276-8CE6-6F85D61D7DE0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1" name="Freeform: Shape 250">
              <a:extLst>
                <a:ext uri="{FF2B5EF4-FFF2-40B4-BE49-F238E27FC236}">
                  <a16:creationId xmlns="" xmlns:a16="http://schemas.microsoft.com/office/drawing/2014/main" id="{A1D97B8F-6E5C-495D-9DC2-05D26A0166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" name="pole tekstowe 18">
            <a:extLst>
              <a:ext uri="{FF2B5EF4-FFF2-40B4-BE49-F238E27FC236}">
                <a16:creationId xmlns="" xmlns:a16="http://schemas.microsoft.com/office/drawing/2014/main" id="{88D01F8C-4AC1-4ACD-8066-DB5C054B8BDF}"/>
              </a:ext>
            </a:extLst>
          </p:cNvPr>
          <p:cNvSpPr txBox="1"/>
          <p:nvPr/>
        </p:nvSpPr>
        <p:spPr>
          <a:xfrm>
            <a:off x="535156" y="4026456"/>
            <a:ext cx="4227344" cy="25237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000" b="1" dirty="0">
                <a:solidFill>
                  <a:srgbClr val="00B050"/>
                </a:solidFill>
                <a:latin typeface="Calibri"/>
                <a:ea typeface="+mn-lt"/>
                <a:cs typeface="+mn-lt"/>
              </a:rPr>
              <a:t>TAK:</a:t>
            </a:r>
            <a:r>
              <a:rPr lang="pl-PL" sz="2000" b="1" dirty="0">
                <a:latin typeface="Calibri"/>
                <a:ea typeface="+mn-lt"/>
                <a:cs typeface="+mn-lt"/>
              </a:rPr>
              <a:t> czyste opakowania z papieru </a:t>
            </a:r>
            <a:r>
              <a:rPr lang="pl-PL" sz="2000" b="1" dirty="0" smtClean="0">
                <a:latin typeface="Calibri"/>
                <a:ea typeface="+mn-lt"/>
                <a:cs typeface="+mn-lt"/>
              </a:rPr>
              <a:t/>
            </a:r>
            <a:br>
              <a:rPr lang="pl-PL" sz="2000" b="1" dirty="0" smtClean="0">
                <a:latin typeface="Calibri"/>
                <a:ea typeface="+mn-lt"/>
                <a:cs typeface="+mn-lt"/>
              </a:rPr>
            </a:br>
            <a:r>
              <a:rPr lang="pl-PL" sz="2000" b="1" dirty="0" smtClean="0">
                <a:latin typeface="Calibri"/>
                <a:ea typeface="+mn-lt"/>
                <a:cs typeface="+mn-lt"/>
              </a:rPr>
              <a:t>i </a:t>
            </a:r>
            <a:r>
              <a:rPr lang="pl-PL" sz="2000" b="1" dirty="0">
                <a:latin typeface="Calibri"/>
                <a:ea typeface="+mn-lt"/>
                <a:cs typeface="+mn-lt"/>
              </a:rPr>
              <a:t>tektury, gazety, czasopisma i ulotki, kartony, zeszyty, papier biurowy.</a:t>
            </a:r>
            <a:endParaRPr lang="pl-PL" sz="2000" b="1" dirty="0">
              <a:latin typeface="Calibri"/>
              <a:cs typeface="Calibri"/>
            </a:endParaRPr>
          </a:p>
          <a:p>
            <a:endParaRPr lang="pl-PL" sz="2000" b="1" dirty="0">
              <a:latin typeface="Calibri"/>
              <a:ea typeface="+mn-lt"/>
              <a:cs typeface="+mn-lt"/>
            </a:endParaRPr>
          </a:p>
          <a:p>
            <a:r>
              <a:rPr lang="pl-PL" sz="2000" b="1" dirty="0">
                <a:solidFill>
                  <a:srgbClr val="FF0000"/>
                </a:solidFill>
                <a:latin typeface="Calibri"/>
                <a:ea typeface="+mn-lt"/>
                <a:cs typeface="+mn-lt"/>
              </a:rPr>
              <a:t>NIE:</a:t>
            </a:r>
            <a:r>
              <a:rPr lang="pl-PL" sz="2000" b="1" dirty="0">
                <a:latin typeface="Calibri"/>
                <a:ea typeface="+mn-lt"/>
                <a:cs typeface="+mn-lt"/>
              </a:rPr>
              <a:t> zatłuszczone opakowania </a:t>
            </a:r>
            <a:r>
              <a:rPr lang="pl-PL" sz="2000" b="1" dirty="0" smtClean="0">
                <a:latin typeface="Calibri"/>
                <a:ea typeface="+mn-lt"/>
                <a:cs typeface="+mn-lt"/>
              </a:rPr>
              <a:t/>
            </a:r>
            <a:br>
              <a:rPr lang="pl-PL" sz="2000" b="1" dirty="0" smtClean="0">
                <a:latin typeface="Calibri"/>
                <a:ea typeface="+mn-lt"/>
                <a:cs typeface="+mn-lt"/>
              </a:rPr>
            </a:br>
            <a:r>
              <a:rPr lang="pl-PL" sz="2000" b="1" dirty="0" smtClean="0">
                <a:latin typeface="Calibri"/>
                <a:ea typeface="+mn-lt"/>
                <a:cs typeface="+mn-lt"/>
              </a:rPr>
              <a:t>z </a:t>
            </a:r>
            <a:r>
              <a:rPr lang="pl-PL" sz="2000" b="1" dirty="0">
                <a:latin typeface="Calibri"/>
                <a:ea typeface="+mn-lt"/>
                <a:cs typeface="+mn-lt"/>
              </a:rPr>
              <a:t>papieru, zużyte ręczniki papierowe </a:t>
            </a:r>
            <a:r>
              <a:rPr lang="pl-PL" sz="2000" b="1" dirty="0" smtClean="0">
                <a:latin typeface="Calibri"/>
                <a:ea typeface="+mn-lt"/>
                <a:cs typeface="+mn-lt"/>
              </a:rPr>
              <a:t/>
            </a:r>
            <a:br>
              <a:rPr lang="pl-PL" sz="2000" b="1" dirty="0" smtClean="0">
                <a:latin typeface="Calibri"/>
                <a:ea typeface="+mn-lt"/>
                <a:cs typeface="+mn-lt"/>
              </a:rPr>
            </a:br>
            <a:r>
              <a:rPr lang="pl-PL" sz="2000" b="1" dirty="0" smtClean="0">
                <a:latin typeface="Calibri"/>
                <a:ea typeface="+mn-lt"/>
                <a:cs typeface="+mn-lt"/>
              </a:rPr>
              <a:t>i </a:t>
            </a:r>
            <a:r>
              <a:rPr lang="pl-PL" sz="2000" b="1" dirty="0">
                <a:latin typeface="Calibri"/>
                <a:ea typeface="+mn-lt"/>
                <a:cs typeface="+mn-lt"/>
              </a:rPr>
              <a:t>chusteczki.</a:t>
            </a:r>
            <a:endParaRPr lang="pl-PL" sz="2000" b="1" dirty="0">
              <a:latin typeface="Calibri"/>
              <a:cs typeface="Calibri"/>
            </a:endParaRPr>
          </a:p>
          <a:p>
            <a:pPr algn="l"/>
            <a:endParaRPr lang="pl-PL" dirty="0">
              <a:cs typeface="Arial"/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="" xmlns:a16="http://schemas.microsoft.com/office/drawing/2014/main" id="{8EB4C1FE-F6ED-4A09-AC34-99936DB60349}"/>
              </a:ext>
            </a:extLst>
          </p:cNvPr>
          <p:cNvSpPr txBox="1"/>
          <p:nvPr/>
        </p:nvSpPr>
        <p:spPr>
          <a:xfrm>
            <a:off x="5181901" y="3872567"/>
            <a:ext cx="7010099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Calibri"/>
                <a:cs typeface="Calibri"/>
              </a:rPr>
              <a:t>TAK:</a:t>
            </a:r>
            <a:r>
              <a:rPr lang="en-US" sz="2000" b="1" dirty="0">
                <a:latin typeface="Calibri"/>
                <a:cs typeface="Calibri"/>
              </a:rPr>
              <a:t> </a:t>
            </a:r>
            <a:r>
              <a:rPr lang="en-US" sz="2000" b="1" dirty="0" err="1">
                <a:latin typeface="Calibri"/>
                <a:cs typeface="Calibri"/>
              </a:rPr>
              <a:t>puste</a:t>
            </a:r>
            <a:r>
              <a:rPr lang="en-US" sz="2000" b="1" dirty="0">
                <a:latin typeface="Calibri"/>
                <a:cs typeface="Calibri"/>
              </a:rPr>
              <a:t>, </a:t>
            </a:r>
            <a:r>
              <a:rPr lang="en-US" sz="2000" b="1" dirty="0" err="1">
                <a:latin typeface="Calibri"/>
                <a:cs typeface="Calibri"/>
              </a:rPr>
              <a:t>zgniecione</a:t>
            </a:r>
            <a:r>
              <a:rPr lang="en-US" sz="2000" b="1" dirty="0">
                <a:latin typeface="Calibri"/>
                <a:cs typeface="Calibri"/>
              </a:rPr>
              <a:t> </a:t>
            </a:r>
            <a:r>
              <a:rPr lang="en-US" sz="2000" b="1" dirty="0" err="1">
                <a:latin typeface="Calibri"/>
                <a:cs typeface="Calibri"/>
              </a:rPr>
              <a:t>butelki</a:t>
            </a:r>
            <a:r>
              <a:rPr lang="en-US" sz="2000" b="1" dirty="0">
                <a:latin typeface="Calibri"/>
                <a:cs typeface="Calibri"/>
              </a:rPr>
              <a:t> </a:t>
            </a:r>
            <a:r>
              <a:rPr lang="en-US" sz="2000" b="1" dirty="0" err="1">
                <a:latin typeface="Calibri"/>
                <a:cs typeface="Calibri"/>
              </a:rPr>
              <a:t>plastikowe</a:t>
            </a:r>
            <a:r>
              <a:rPr lang="en-US" sz="2000" b="1" dirty="0">
                <a:latin typeface="Calibri"/>
                <a:cs typeface="Calibri"/>
              </a:rPr>
              <a:t>, </a:t>
            </a:r>
            <a:r>
              <a:rPr lang="en-US" sz="2000" b="1" dirty="0" err="1">
                <a:latin typeface="Calibri"/>
                <a:cs typeface="Calibri"/>
              </a:rPr>
              <a:t>zakrętki</a:t>
            </a:r>
            <a:r>
              <a:rPr lang="en-US" sz="2000" b="1" dirty="0">
                <a:latin typeface="Calibri"/>
                <a:cs typeface="Calibri"/>
              </a:rPr>
              <a:t> </a:t>
            </a:r>
            <a:r>
              <a:rPr lang="en-US" sz="2000" b="1" dirty="0" err="1">
                <a:latin typeface="Calibri"/>
                <a:cs typeface="Calibri"/>
              </a:rPr>
              <a:t>od</a:t>
            </a:r>
            <a:r>
              <a:rPr lang="en-US" sz="2000" b="1" dirty="0">
                <a:latin typeface="Calibri"/>
                <a:cs typeface="Calibri"/>
              </a:rPr>
              <a:t> </a:t>
            </a:r>
            <a:r>
              <a:rPr lang="en-US" sz="2000" b="1" dirty="0" err="1">
                <a:latin typeface="Calibri"/>
                <a:cs typeface="Calibri"/>
              </a:rPr>
              <a:t>butelek</a:t>
            </a:r>
            <a:r>
              <a:rPr lang="en-US" sz="2000" b="1" dirty="0">
                <a:latin typeface="Calibri"/>
                <a:cs typeface="Calibri"/>
              </a:rPr>
              <a:t> </a:t>
            </a:r>
            <a:r>
              <a:rPr lang="pl-PL" sz="2000" b="1" dirty="0" smtClean="0">
                <a:latin typeface="Calibri"/>
                <a:cs typeface="Calibri"/>
              </a:rPr>
              <a:t/>
            </a:r>
            <a:br>
              <a:rPr lang="pl-PL" sz="2000" b="1" dirty="0" smtClean="0">
                <a:latin typeface="Calibri"/>
                <a:cs typeface="Calibri"/>
              </a:rPr>
            </a:br>
            <a:r>
              <a:rPr lang="en-US" sz="2000" b="1" dirty="0" err="1" smtClean="0">
                <a:latin typeface="Calibri"/>
                <a:cs typeface="Calibri"/>
              </a:rPr>
              <a:t>i</a:t>
            </a:r>
            <a:r>
              <a:rPr lang="en-US" sz="2000" b="1" dirty="0" smtClean="0">
                <a:latin typeface="Calibri"/>
                <a:cs typeface="Calibri"/>
              </a:rPr>
              <a:t> </a:t>
            </a:r>
            <a:r>
              <a:rPr lang="en-US" sz="2000" b="1" dirty="0" err="1">
                <a:latin typeface="Calibri"/>
                <a:cs typeface="Calibri"/>
              </a:rPr>
              <a:t>słoików</a:t>
            </a:r>
            <a:r>
              <a:rPr lang="en-US" sz="2000" b="1" dirty="0">
                <a:latin typeface="Calibri"/>
                <a:cs typeface="Calibri"/>
              </a:rPr>
              <a:t>, </a:t>
            </a:r>
            <a:r>
              <a:rPr lang="en-US" sz="2000" b="1" dirty="0" err="1">
                <a:latin typeface="Calibri"/>
                <a:cs typeface="Calibri"/>
              </a:rPr>
              <a:t>plastikowe</a:t>
            </a:r>
            <a:r>
              <a:rPr lang="en-US" sz="2000" b="1" dirty="0">
                <a:latin typeface="Calibri"/>
                <a:cs typeface="Calibri"/>
              </a:rPr>
              <a:t> </a:t>
            </a:r>
            <a:r>
              <a:rPr lang="en-US" sz="2000" b="1" dirty="0" err="1">
                <a:latin typeface="Calibri"/>
                <a:cs typeface="Calibri"/>
              </a:rPr>
              <a:t>opakowania</a:t>
            </a:r>
            <a:r>
              <a:rPr lang="en-US" sz="2000" b="1" dirty="0">
                <a:latin typeface="Calibri"/>
                <a:cs typeface="Calibri"/>
              </a:rPr>
              <a:t>, </a:t>
            </a:r>
            <a:r>
              <a:rPr lang="en-US" sz="2000" b="1" dirty="0" err="1">
                <a:latin typeface="Calibri"/>
                <a:cs typeface="Calibri"/>
              </a:rPr>
              <a:t>torebki</a:t>
            </a:r>
            <a:r>
              <a:rPr lang="en-US" sz="2000" b="1" dirty="0">
                <a:latin typeface="Calibri"/>
                <a:cs typeface="Calibri"/>
              </a:rPr>
              <a:t>, </a:t>
            </a:r>
            <a:r>
              <a:rPr lang="en-US" sz="2000" b="1" dirty="0" err="1">
                <a:latin typeface="Calibri"/>
                <a:cs typeface="Calibri"/>
              </a:rPr>
              <a:t>worki</a:t>
            </a:r>
            <a:r>
              <a:rPr lang="en-US" sz="2000" b="1" dirty="0">
                <a:latin typeface="Calibri"/>
                <a:cs typeface="Calibri"/>
              </a:rPr>
              <a:t> </a:t>
            </a:r>
            <a:r>
              <a:rPr lang="en-US" sz="2000" b="1" dirty="0" err="1">
                <a:latin typeface="Calibri"/>
                <a:cs typeface="Calibri"/>
              </a:rPr>
              <a:t>foliowe</a:t>
            </a:r>
            <a:r>
              <a:rPr lang="en-US" sz="2000" b="1" dirty="0">
                <a:latin typeface="Calibri"/>
                <a:cs typeface="Calibri"/>
              </a:rPr>
              <a:t>, </a:t>
            </a:r>
            <a:r>
              <a:rPr lang="en-US" sz="2000" b="1" dirty="0" err="1">
                <a:latin typeface="Calibri"/>
                <a:cs typeface="Calibri"/>
              </a:rPr>
              <a:t>kartony</a:t>
            </a:r>
            <a:r>
              <a:rPr lang="en-US" sz="2000" b="1" dirty="0">
                <a:latin typeface="Calibri"/>
                <a:cs typeface="Calibri"/>
              </a:rPr>
              <a:t> </a:t>
            </a:r>
            <a:r>
              <a:rPr lang="en-US" sz="2000" b="1" dirty="0" err="1">
                <a:latin typeface="Calibri"/>
                <a:cs typeface="Calibri"/>
              </a:rPr>
              <a:t>po</a:t>
            </a:r>
            <a:r>
              <a:rPr lang="en-US" sz="2000" b="1" dirty="0">
                <a:latin typeface="Calibri"/>
                <a:cs typeface="Calibri"/>
              </a:rPr>
              <a:t> </a:t>
            </a:r>
            <a:r>
              <a:rPr lang="en-US" sz="2000" b="1" dirty="0" err="1">
                <a:latin typeface="Calibri"/>
                <a:cs typeface="Calibri"/>
              </a:rPr>
              <a:t>sokach</a:t>
            </a:r>
            <a:r>
              <a:rPr lang="en-US" sz="2000" b="1" dirty="0">
                <a:latin typeface="Calibri"/>
                <a:cs typeface="Calibri"/>
              </a:rPr>
              <a:t> </a:t>
            </a:r>
            <a:r>
              <a:rPr lang="en-US" sz="2000" b="1" dirty="0" err="1">
                <a:latin typeface="Calibri"/>
                <a:cs typeface="Calibri"/>
              </a:rPr>
              <a:t>i</a:t>
            </a:r>
            <a:r>
              <a:rPr lang="en-US" sz="2000" b="1" dirty="0">
                <a:latin typeface="Calibri"/>
                <a:cs typeface="Calibri"/>
              </a:rPr>
              <a:t> </a:t>
            </a:r>
            <a:r>
              <a:rPr lang="en-US" sz="2000" b="1" dirty="0" err="1">
                <a:latin typeface="Calibri"/>
                <a:cs typeface="Calibri"/>
              </a:rPr>
              <a:t>mleku</a:t>
            </a:r>
            <a:r>
              <a:rPr lang="en-US" sz="2000" b="1" dirty="0">
                <a:latin typeface="Calibri"/>
                <a:cs typeface="Calibri"/>
              </a:rPr>
              <a:t> (</a:t>
            </a:r>
            <a:r>
              <a:rPr lang="en-US" sz="2000" b="1" dirty="0" err="1">
                <a:latin typeface="Calibri"/>
                <a:cs typeface="Calibri"/>
              </a:rPr>
              <a:t>tzw</a:t>
            </a:r>
            <a:r>
              <a:rPr lang="en-US" sz="2000" b="1" dirty="0">
                <a:latin typeface="Calibri"/>
                <a:cs typeface="Calibri"/>
              </a:rPr>
              <a:t>. </a:t>
            </a:r>
            <a:r>
              <a:rPr lang="en-US" sz="2000" b="1" dirty="0" err="1">
                <a:latin typeface="Calibri"/>
                <a:cs typeface="Calibri"/>
              </a:rPr>
              <a:t>tetrapaki</a:t>
            </a:r>
            <a:r>
              <a:rPr lang="en-US" sz="2000" b="1" dirty="0">
                <a:latin typeface="Calibri"/>
                <a:cs typeface="Calibri"/>
              </a:rPr>
              <a:t>), </a:t>
            </a:r>
            <a:r>
              <a:rPr lang="en-US" sz="2000" b="1" dirty="0" err="1">
                <a:latin typeface="Calibri"/>
                <a:cs typeface="Calibri"/>
              </a:rPr>
              <a:t>zgniecione</a:t>
            </a:r>
            <a:r>
              <a:rPr lang="en-US" sz="2000" b="1" dirty="0">
                <a:latin typeface="Calibri"/>
                <a:cs typeface="Calibri"/>
              </a:rPr>
              <a:t> </a:t>
            </a:r>
            <a:r>
              <a:rPr lang="en-US" sz="2000" b="1" dirty="0" err="1">
                <a:latin typeface="Calibri"/>
                <a:cs typeface="Calibri"/>
              </a:rPr>
              <a:t>puszki</a:t>
            </a:r>
            <a:r>
              <a:rPr lang="en-US" sz="2000" b="1" dirty="0">
                <a:latin typeface="Calibri"/>
                <a:cs typeface="Calibri"/>
              </a:rPr>
              <a:t> </a:t>
            </a:r>
            <a:r>
              <a:rPr lang="en-US" sz="2000" b="1" dirty="0" err="1">
                <a:latin typeface="Calibri"/>
                <a:cs typeface="Calibri"/>
              </a:rPr>
              <a:t>po</a:t>
            </a:r>
            <a:r>
              <a:rPr lang="en-US" sz="2000" b="1" dirty="0">
                <a:latin typeface="Calibri"/>
                <a:cs typeface="Calibri"/>
              </a:rPr>
              <a:t> </a:t>
            </a:r>
            <a:r>
              <a:rPr lang="en-US" sz="2000" b="1" dirty="0" err="1">
                <a:latin typeface="Calibri"/>
                <a:cs typeface="Calibri"/>
              </a:rPr>
              <a:t>napojach</a:t>
            </a:r>
            <a:r>
              <a:rPr lang="en-US" sz="2000" b="1" dirty="0">
                <a:latin typeface="Calibri"/>
                <a:cs typeface="Calibri"/>
              </a:rPr>
              <a:t> </a:t>
            </a:r>
            <a:r>
              <a:rPr lang="en-US" sz="2000" b="1" dirty="0" err="1" smtClean="0">
                <a:latin typeface="Calibri"/>
                <a:cs typeface="Calibri"/>
              </a:rPr>
              <a:t>i</a:t>
            </a:r>
            <a:r>
              <a:rPr lang="en-US" sz="2000" b="1" dirty="0" smtClean="0">
                <a:latin typeface="Calibri"/>
                <a:cs typeface="Calibri"/>
              </a:rPr>
              <a:t> </a:t>
            </a:r>
            <a:r>
              <a:rPr lang="en-US" sz="2000" b="1" dirty="0" err="1">
                <a:latin typeface="Calibri"/>
                <a:cs typeface="Calibri"/>
              </a:rPr>
              <a:t>żywności</a:t>
            </a:r>
            <a:r>
              <a:rPr lang="en-US" sz="2000" b="1" dirty="0">
                <a:latin typeface="Calibri"/>
                <a:cs typeface="Calibri"/>
              </a:rPr>
              <a:t>.</a:t>
            </a:r>
          </a:p>
          <a:p>
            <a:endParaRPr lang="en-US" sz="800" b="1" dirty="0">
              <a:latin typeface="Calibri"/>
              <a:cs typeface="Calibri"/>
            </a:endParaRPr>
          </a:p>
          <a:p>
            <a:r>
              <a:rPr lang="en-US" sz="2000" b="1" dirty="0">
                <a:solidFill>
                  <a:srgbClr val="FF0000"/>
                </a:solidFill>
                <a:latin typeface="Calibri"/>
                <a:cs typeface="Calibri"/>
              </a:rPr>
              <a:t>NIE:</a:t>
            </a:r>
            <a:r>
              <a:rPr lang="en-US" sz="2000" b="1" dirty="0">
                <a:latin typeface="Calibri"/>
                <a:cs typeface="Calibri"/>
              </a:rPr>
              <a:t> </a:t>
            </a:r>
            <a:r>
              <a:rPr lang="en-US" sz="2000" b="1" dirty="0" err="1">
                <a:latin typeface="Calibri"/>
                <a:cs typeface="Calibri"/>
              </a:rPr>
              <a:t>zużyte</a:t>
            </a:r>
            <a:r>
              <a:rPr lang="en-US" sz="2000" b="1" dirty="0">
                <a:latin typeface="Calibri"/>
                <a:cs typeface="Calibri"/>
              </a:rPr>
              <a:t> </a:t>
            </a:r>
            <a:r>
              <a:rPr lang="en-US" sz="2000" b="1" dirty="0" err="1">
                <a:latin typeface="Calibri"/>
                <a:cs typeface="Calibri"/>
              </a:rPr>
              <a:t>baterie</a:t>
            </a:r>
            <a:r>
              <a:rPr lang="en-US" sz="2000" b="1" dirty="0">
                <a:latin typeface="Calibri"/>
                <a:cs typeface="Calibri"/>
              </a:rPr>
              <a:t> </a:t>
            </a:r>
            <a:r>
              <a:rPr lang="en-US" sz="2000" b="1" dirty="0" err="1">
                <a:latin typeface="Calibri"/>
                <a:cs typeface="Calibri"/>
              </a:rPr>
              <a:t>i</a:t>
            </a:r>
            <a:r>
              <a:rPr lang="en-US" sz="2000" b="1" dirty="0">
                <a:latin typeface="Calibri"/>
                <a:cs typeface="Calibri"/>
              </a:rPr>
              <a:t> </a:t>
            </a:r>
            <a:r>
              <a:rPr lang="en-US" sz="2000" b="1" dirty="0" err="1">
                <a:latin typeface="Calibri"/>
                <a:cs typeface="Calibri"/>
              </a:rPr>
              <a:t>akumulatory</a:t>
            </a:r>
            <a:r>
              <a:rPr lang="en-US" sz="2000" b="1" dirty="0">
                <a:latin typeface="Calibri"/>
                <a:cs typeface="Calibri"/>
              </a:rPr>
              <a:t>, </a:t>
            </a:r>
            <a:r>
              <a:rPr lang="en-US" sz="2000" b="1" dirty="0" err="1">
                <a:latin typeface="Calibri"/>
                <a:cs typeface="Calibri"/>
              </a:rPr>
              <a:t>sprzęt</a:t>
            </a:r>
            <a:r>
              <a:rPr lang="en-US" sz="2000" b="1" dirty="0">
                <a:latin typeface="Calibri"/>
                <a:cs typeface="Calibri"/>
              </a:rPr>
              <a:t> </a:t>
            </a:r>
            <a:r>
              <a:rPr lang="en-US" sz="2000" b="1" dirty="0" err="1">
                <a:latin typeface="Calibri"/>
                <a:cs typeface="Calibri"/>
              </a:rPr>
              <a:t>elektryczny</a:t>
            </a:r>
            <a:r>
              <a:rPr lang="en-US" sz="2000" b="1" dirty="0">
                <a:latin typeface="Calibri"/>
                <a:cs typeface="Calibri"/>
              </a:rPr>
              <a:t> </a:t>
            </a:r>
            <a:r>
              <a:rPr lang="en-US" sz="2000" b="1" dirty="0" err="1">
                <a:latin typeface="Calibri"/>
                <a:cs typeface="Calibri"/>
              </a:rPr>
              <a:t>oraz</a:t>
            </a:r>
            <a:r>
              <a:rPr lang="en-US" sz="2000" b="1" dirty="0">
                <a:latin typeface="Calibri"/>
                <a:cs typeface="Calibri"/>
              </a:rPr>
              <a:t> </a:t>
            </a:r>
            <a:r>
              <a:rPr lang="en-US" sz="2000" b="1" dirty="0" err="1">
                <a:latin typeface="Calibri"/>
                <a:cs typeface="Calibri"/>
              </a:rPr>
              <a:t>elektroniczny</a:t>
            </a:r>
            <a:r>
              <a:rPr lang="en-US" sz="2000" b="1" dirty="0">
                <a:latin typeface="Calibri"/>
                <a:cs typeface="Calibri"/>
              </a:rPr>
              <a:t>, </a:t>
            </a:r>
            <a:r>
              <a:rPr lang="en-US" sz="2000" b="1" dirty="0" err="1">
                <a:latin typeface="Calibri"/>
                <a:cs typeface="Calibri"/>
              </a:rPr>
              <a:t>puszki</a:t>
            </a:r>
            <a:r>
              <a:rPr lang="en-US" sz="2000" b="1" dirty="0">
                <a:latin typeface="Calibri"/>
                <a:cs typeface="Calibri"/>
              </a:rPr>
              <a:t> </a:t>
            </a:r>
            <a:r>
              <a:rPr lang="en-US" sz="2000" b="1" dirty="0" err="1">
                <a:latin typeface="Calibri"/>
                <a:cs typeface="Calibri"/>
              </a:rPr>
              <a:t>i</a:t>
            </a:r>
            <a:r>
              <a:rPr lang="en-US" sz="2000" b="1" dirty="0">
                <a:latin typeface="Calibri"/>
                <a:cs typeface="Calibri"/>
              </a:rPr>
              <a:t> </a:t>
            </a:r>
            <a:r>
              <a:rPr lang="en-US" sz="2000" b="1" dirty="0" err="1">
                <a:latin typeface="Calibri"/>
                <a:cs typeface="Calibri"/>
              </a:rPr>
              <a:t>pojemniki</a:t>
            </a:r>
            <a:r>
              <a:rPr lang="en-US" sz="2000" b="1" dirty="0">
                <a:latin typeface="Calibri"/>
                <a:cs typeface="Calibri"/>
              </a:rPr>
              <a:t> </a:t>
            </a:r>
            <a:r>
              <a:rPr lang="en-US" sz="2000" b="1" dirty="0" err="1">
                <a:latin typeface="Calibri"/>
                <a:cs typeface="Calibri"/>
              </a:rPr>
              <a:t>po</a:t>
            </a:r>
            <a:r>
              <a:rPr lang="en-US" sz="2000" b="1" dirty="0">
                <a:latin typeface="Calibri"/>
                <a:cs typeface="Calibri"/>
              </a:rPr>
              <a:t> </a:t>
            </a:r>
            <a:r>
              <a:rPr lang="en-US" sz="2000" b="1" dirty="0" err="1">
                <a:latin typeface="Calibri"/>
                <a:cs typeface="Calibri"/>
              </a:rPr>
              <a:t>farbach</a:t>
            </a:r>
            <a:r>
              <a:rPr lang="en-US" sz="2000" b="1" dirty="0">
                <a:latin typeface="Calibri"/>
                <a:cs typeface="Calibri"/>
              </a:rPr>
              <a:t>, </a:t>
            </a:r>
            <a:r>
              <a:rPr lang="en-US" sz="2000" b="1" dirty="0" err="1">
                <a:latin typeface="Calibri"/>
                <a:cs typeface="Calibri"/>
              </a:rPr>
              <a:t>butelki</a:t>
            </a:r>
            <a:r>
              <a:rPr lang="en-US" sz="2000" b="1" dirty="0">
                <a:latin typeface="Calibri"/>
                <a:cs typeface="Calibri"/>
              </a:rPr>
              <a:t> </a:t>
            </a:r>
            <a:r>
              <a:rPr lang="en-US" sz="2000" b="1" dirty="0" err="1">
                <a:latin typeface="Calibri"/>
                <a:cs typeface="Calibri"/>
              </a:rPr>
              <a:t>po</a:t>
            </a:r>
            <a:r>
              <a:rPr lang="en-US" sz="2000" b="1" dirty="0">
                <a:latin typeface="Calibri"/>
                <a:cs typeface="Calibri"/>
              </a:rPr>
              <a:t> </a:t>
            </a:r>
            <a:r>
              <a:rPr lang="en-US" sz="2000" b="1" dirty="0" err="1">
                <a:latin typeface="Calibri"/>
                <a:cs typeface="Calibri"/>
              </a:rPr>
              <a:t>olejach</a:t>
            </a:r>
            <a:r>
              <a:rPr lang="en-US" sz="2000" b="1" dirty="0">
                <a:latin typeface="Calibri"/>
                <a:cs typeface="Calibri"/>
              </a:rPr>
              <a:t> </a:t>
            </a:r>
            <a:r>
              <a:rPr lang="en-US" sz="2000" b="1" dirty="0" err="1">
                <a:latin typeface="Calibri"/>
                <a:cs typeface="Calibri"/>
              </a:rPr>
              <a:t>samochodowych</a:t>
            </a:r>
            <a:r>
              <a:rPr lang="en-US" sz="2000" b="1" dirty="0">
                <a:latin typeface="Calibri"/>
                <a:cs typeface="Calibri"/>
              </a:rPr>
              <a:t>, </a:t>
            </a:r>
            <a:r>
              <a:rPr lang="en-US" sz="2000" b="1" dirty="0" err="1">
                <a:latin typeface="Calibri"/>
                <a:cs typeface="Calibri"/>
              </a:rPr>
              <a:t>opakowania</a:t>
            </a:r>
            <a:r>
              <a:rPr lang="en-US" sz="2000" b="1" dirty="0">
                <a:latin typeface="Calibri"/>
                <a:cs typeface="Calibri"/>
              </a:rPr>
              <a:t> </a:t>
            </a:r>
            <a:r>
              <a:rPr lang="en-US" sz="2000" b="1" dirty="0" err="1">
                <a:latin typeface="Calibri"/>
                <a:cs typeface="Calibri"/>
              </a:rPr>
              <a:t>po</a:t>
            </a:r>
            <a:r>
              <a:rPr lang="en-US" sz="2000" b="1" dirty="0">
                <a:latin typeface="Calibri"/>
                <a:cs typeface="Calibri"/>
              </a:rPr>
              <a:t> </a:t>
            </a:r>
            <a:r>
              <a:rPr lang="en-US" sz="2000" b="1" dirty="0" err="1">
                <a:latin typeface="Calibri"/>
                <a:cs typeface="Calibri"/>
              </a:rPr>
              <a:t>olejach</a:t>
            </a:r>
            <a:r>
              <a:rPr lang="en-US" sz="2000" b="1" dirty="0">
                <a:latin typeface="Calibri"/>
                <a:cs typeface="Calibri"/>
              </a:rPr>
              <a:t> </a:t>
            </a:r>
            <a:r>
              <a:rPr lang="en-US" sz="2000" b="1" dirty="0" err="1">
                <a:latin typeface="Calibri"/>
                <a:cs typeface="Calibri"/>
              </a:rPr>
              <a:t>silnikowych</a:t>
            </a:r>
            <a:r>
              <a:rPr lang="en-US" sz="2000" b="1" dirty="0">
                <a:latin typeface="Calibri"/>
                <a:cs typeface="Calibri"/>
              </a:rPr>
              <a:t>, </a:t>
            </a:r>
            <a:r>
              <a:rPr lang="en-US" sz="2000" b="1" dirty="0" err="1">
                <a:latin typeface="Calibri"/>
                <a:cs typeface="Calibri"/>
              </a:rPr>
              <a:t>zatłuszczony</a:t>
            </a:r>
            <a:r>
              <a:rPr lang="en-US" sz="2000" b="1" dirty="0">
                <a:latin typeface="Calibri"/>
                <a:cs typeface="Calibri"/>
              </a:rPr>
              <a:t> </a:t>
            </a:r>
            <a:r>
              <a:rPr lang="en-US" sz="2000" b="1" dirty="0" err="1">
                <a:latin typeface="Calibri"/>
                <a:cs typeface="Calibri"/>
              </a:rPr>
              <a:t>pojemniki</a:t>
            </a:r>
            <a:r>
              <a:rPr lang="en-US" sz="2000" b="1" dirty="0">
                <a:latin typeface="Calibri"/>
                <a:cs typeface="Calibri"/>
              </a:rPr>
              <a:t> </a:t>
            </a:r>
            <a:r>
              <a:rPr lang="en-US" sz="2000" b="1" dirty="0" err="1">
                <a:latin typeface="Calibri"/>
                <a:cs typeface="Calibri"/>
              </a:rPr>
              <a:t>po</a:t>
            </a:r>
            <a:r>
              <a:rPr lang="en-US" sz="2000" b="1" dirty="0">
                <a:latin typeface="Calibri"/>
                <a:cs typeface="Calibri"/>
              </a:rPr>
              <a:t> </a:t>
            </a:r>
            <a:r>
              <a:rPr lang="en-US" sz="2000" b="1" dirty="0" err="1">
                <a:latin typeface="Calibri"/>
                <a:cs typeface="Calibri"/>
              </a:rPr>
              <a:t>żywności</a:t>
            </a:r>
            <a:r>
              <a:rPr lang="en-US" sz="2000" b="1" dirty="0">
                <a:latin typeface="Calibri"/>
                <a:cs typeface="Calibri"/>
              </a:rPr>
              <a:t>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493F9937-347C-45FA-871B-838D2A90E88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58320" y="895455"/>
            <a:ext cx="3062036" cy="2229709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0493A21A-23FF-41F2-A945-C35AE2CE220B}"/>
              </a:ext>
            </a:extLst>
          </p:cNvPr>
          <p:cNvSpPr txBox="1"/>
          <p:nvPr/>
        </p:nvSpPr>
        <p:spPr>
          <a:xfrm>
            <a:off x="5049143" y="3225019"/>
            <a:ext cx="714285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4000" b="1" dirty="0">
                <a:solidFill>
                  <a:srgbClr val="EDED1A"/>
                </a:solidFill>
                <a:latin typeface="Calibri"/>
                <a:cs typeface="Arial"/>
              </a:rPr>
              <a:t>METALE I TWORZYWA SZTUCZNE</a:t>
            </a:r>
            <a:endParaRPr lang="pl-PL" sz="4000" b="1" dirty="0">
              <a:solidFill>
                <a:srgbClr val="EDED1A"/>
              </a:solidFill>
              <a:latin typeface="Calibri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607E06AD-9426-406C-A334-593034C3BEA4}"/>
              </a:ext>
            </a:extLst>
          </p:cNvPr>
          <p:cNvSpPr txBox="1"/>
          <p:nvPr/>
        </p:nvSpPr>
        <p:spPr>
          <a:xfrm>
            <a:off x="313247" y="3177936"/>
            <a:ext cx="27432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4000" b="1" dirty="0">
                <a:solidFill>
                  <a:srgbClr val="0070C0"/>
                </a:solidFill>
                <a:latin typeface="Calibri"/>
                <a:cs typeface="Arial"/>
              </a:rPr>
              <a:t>PAPIER</a:t>
            </a:r>
            <a:endParaRPr lang="pl-PL" sz="4000" dirty="0">
              <a:solidFill>
                <a:srgbClr val="0070C0"/>
              </a:solidFill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83734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="" xmlns:a16="http://schemas.microsoft.com/office/drawing/2014/main" id="{94195E5D-8FBF-4928-B9E9-94FB6E9A7A5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8855" y="1003393"/>
            <a:ext cx="5024827" cy="4138880"/>
          </a:xfrm>
          <a:prstGeom prst="rect">
            <a:avLst/>
          </a:prstGeom>
        </p:spPr>
      </p:pic>
      <p:pic>
        <p:nvPicPr>
          <p:cNvPr id="3" name="Obraz 3" descr="Obraz zawierający podłoże, bałagan, meble, śmieci&#10;&#10;Opis wygenerowany automatycznie">
            <a:extLst>
              <a:ext uri="{FF2B5EF4-FFF2-40B4-BE49-F238E27FC236}">
                <a16:creationId xmlns="" xmlns:a16="http://schemas.microsoft.com/office/drawing/2014/main" id="{B6AAF710-7F91-485E-BA74-085A5977C58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08724" y="872025"/>
            <a:ext cx="5581619" cy="231297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507307E4-9E34-4A3B-93AD-41F5857CEDFE}"/>
              </a:ext>
            </a:extLst>
          </p:cNvPr>
          <p:cNvSpPr txBox="1"/>
          <p:nvPr/>
        </p:nvSpPr>
        <p:spPr>
          <a:xfrm>
            <a:off x="6213859" y="79766"/>
            <a:ext cx="522842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4000" b="1">
                <a:solidFill>
                  <a:srgbClr val="FFC000"/>
                </a:solidFill>
                <a:cs typeface="Arial"/>
              </a:rPr>
              <a:t>GABARYTY</a:t>
            </a:r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7C6C19C4-26FC-486A-B1BE-FA9E0E56CF7D}"/>
              </a:ext>
            </a:extLst>
          </p:cNvPr>
          <p:cNvSpPr txBox="1"/>
          <p:nvPr/>
        </p:nvSpPr>
        <p:spPr>
          <a:xfrm>
            <a:off x="400958" y="252143"/>
            <a:ext cx="50299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4000" b="1">
                <a:solidFill>
                  <a:schemeClr val="accent6">
                    <a:lumMod val="75000"/>
                  </a:schemeClr>
                </a:solidFill>
                <a:cs typeface="Arial"/>
              </a:rPr>
              <a:t>ELEKTROŚMIECI</a:t>
            </a:r>
            <a:endParaRPr lang="pl-PL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333E9D8A-D202-43F8-9795-07AE7D464671}"/>
              </a:ext>
            </a:extLst>
          </p:cNvPr>
          <p:cNvSpPr txBox="1"/>
          <p:nvPr/>
        </p:nvSpPr>
        <p:spPr>
          <a:xfrm>
            <a:off x="5139546" y="289667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endParaRPr lang="pl-PL">
              <a:cs typeface="Arial"/>
            </a:endParaRPr>
          </a:p>
        </p:txBody>
      </p:sp>
      <p:sp>
        <p:nvSpPr>
          <p:cNvPr id="9" name="Tytuł 8">
            <a:extLst>
              <a:ext uri="{FF2B5EF4-FFF2-40B4-BE49-F238E27FC236}">
                <a16:creationId xmlns="" xmlns:a16="http://schemas.microsoft.com/office/drawing/2014/main" id="{75D34A81-737A-4FF3-912C-796F3BA68D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4549" y="3326205"/>
            <a:ext cx="5924551" cy="327825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r>
              <a:rPr lang="pl-PL" sz="2000" b="1" dirty="0">
                <a:solidFill>
                  <a:srgbClr val="00B050"/>
                </a:solidFill>
                <a:latin typeface="Calibri"/>
                <a:ea typeface="+mj-lt"/>
                <a:cs typeface="+mj-lt"/>
              </a:rPr>
              <a:t>TAK:</a:t>
            </a:r>
            <a:r>
              <a:rPr lang="pl-PL" sz="2000" b="1" dirty="0">
                <a:latin typeface="Calibri"/>
                <a:ea typeface="+mj-lt"/>
                <a:cs typeface="+mj-lt"/>
              </a:rPr>
              <a:t> stare meble (także rozłożone na części) oraz wyroby tapicerskie (np. fotele, wersalki, pufy), materace, zabawki </a:t>
            </a:r>
            <a:r>
              <a:rPr lang="pl-PL" sz="2000" b="1" dirty="0" smtClean="0">
                <a:latin typeface="Calibri"/>
                <a:ea typeface="+mj-lt"/>
                <a:cs typeface="+mj-lt"/>
              </a:rPr>
              <a:t>dużych rozmiarów.</a:t>
            </a:r>
            <a:br>
              <a:rPr lang="pl-PL" sz="2000" b="1" dirty="0" smtClean="0">
                <a:latin typeface="Calibri"/>
                <a:ea typeface="+mj-lt"/>
                <a:cs typeface="+mj-lt"/>
              </a:rPr>
            </a:br>
            <a:r>
              <a:rPr lang="pl-PL" sz="2000" b="1" dirty="0" smtClean="0">
                <a:latin typeface="Calibri"/>
                <a:ea typeface="+mj-lt"/>
                <a:cs typeface="+mj-lt"/>
              </a:rPr>
              <a:t/>
            </a:r>
            <a:br>
              <a:rPr lang="pl-PL" sz="2000" b="1" dirty="0" smtClean="0">
                <a:latin typeface="Calibri"/>
                <a:ea typeface="+mj-lt"/>
                <a:cs typeface="+mj-lt"/>
              </a:rPr>
            </a:br>
            <a:r>
              <a:rPr lang="pl-PL" sz="2000" b="1" dirty="0" smtClean="0">
                <a:solidFill>
                  <a:srgbClr val="FF0000"/>
                </a:solidFill>
                <a:latin typeface="Calibri"/>
                <a:ea typeface="+mj-lt"/>
                <a:cs typeface="+mj-lt"/>
              </a:rPr>
              <a:t>NIE</a:t>
            </a:r>
            <a:r>
              <a:rPr lang="pl-PL" sz="2000" b="1" dirty="0">
                <a:solidFill>
                  <a:srgbClr val="FF0000"/>
                </a:solidFill>
                <a:latin typeface="Calibri"/>
                <a:ea typeface="+mj-lt"/>
                <a:cs typeface="+mj-lt"/>
              </a:rPr>
              <a:t>: </a:t>
            </a:r>
            <a:r>
              <a:rPr lang="pl-PL" sz="2000" b="1" dirty="0">
                <a:latin typeface="Calibri"/>
                <a:ea typeface="+mj-lt"/>
                <a:cs typeface="+mj-lt"/>
              </a:rPr>
              <a:t>sprzęt elektryczny oraz elektroniczny (np.: stare pralki, lodówki), materiały i odpady budowlane, remontowe, wanny, umywalki, grzejniki, muszle toaletowe, ramy okienne, drzwi, niesprasowane, duże kartony, opony </a:t>
            </a:r>
            <a:r>
              <a:rPr lang="pl-PL" sz="2000" b="1" dirty="0" smtClean="0">
                <a:latin typeface="Calibri"/>
                <a:ea typeface="+mj-lt"/>
                <a:cs typeface="+mj-lt"/>
              </a:rPr>
              <a:t>samochodowe. </a:t>
            </a:r>
            <a:r>
              <a:rPr lang="pl-PL" sz="2000" b="1" dirty="0" smtClean="0">
                <a:latin typeface="Calibri"/>
                <a:ea typeface="+mj-lt"/>
                <a:cs typeface="Calibri"/>
              </a:rPr>
              <a:t>Zapytaj </a:t>
            </a:r>
            <a:r>
              <a:rPr lang="pl-PL" sz="2000" b="1" dirty="0">
                <a:latin typeface="Calibri"/>
                <a:ea typeface="+mj-lt"/>
                <a:cs typeface="Calibri"/>
              </a:rPr>
              <a:t>swojego administratora, gdzie znajdziesz miejsce przeznaczone do gromadzenia odpadów wielkogabarytowych.</a:t>
            </a:r>
            <a:endParaRPr lang="pl-PL" sz="2000" b="1" dirty="0">
              <a:ea typeface="+mj-lt"/>
              <a:cs typeface="+mj-lt"/>
            </a:endParaRPr>
          </a:p>
        </p:txBody>
      </p:sp>
      <p:sp>
        <p:nvSpPr>
          <p:cNvPr id="13" name="Symbol zastępczy tekstu 12">
            <a:extLst>
              <a:ext uri="{FF2B5EF4-FFF2-40B4-BE49-F238E27FC236}">
                <a16:creationId xmlns="" xmlns:a16="http://schemas.microsoft.com/office/drawing/2014/main" id="{4200569B-54F9-43CD-A669-D0FE8E14B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952" y="5441965"/>
            <a:ext cx="5027223" cy="11609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just"/>
            <a:r>
              <a:rPr lang="pl-PL" sz="2000" b="1" dirty="0">
                <a:solidFill>
                  <a:srgbClr val="00B050"/>
                </a:solidFill>
                <a:latin typeface="Calibri"/>
                <a:ea typeface="+mn-lt"/>
                <a:cs typeface="+mn-lt"/>
              </a:rPr>
              <a:t>TAK: </a:t>
            </a:r>
            <a:r>
              <a:rPr lang="pl-PL" sz="2000" b="1" dirty="0">
                <a:latin typeface="Calibri"/>
                <a:ea typeface="+mn-lt"/>
                <a:cs typeface="+mn-lt"/>
              </a:rPr>
              <a:t>Zużyty sprzęt elektryczny oraz elektroniczny zanieść do punktu zbiórki zużytego elektrycznego i elektronicznego.</a:t>
            </a:r>
            <a:endParaRPr lang="pl-PL" sz="2000" b="1" dirty="0"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11544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47A131F-D5DE-41A5-B4CF-4F345319B4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3AF4666D-BD98-40A5-A75F-478B982010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68680585-71F9-4721-A998-4974171D2E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12BC95C2-2EEC-4F59-ABA8-660B0D059C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6" name="Graphic 141">
            <a:extLst>
              <a:ext uri="{FF2B5EF4-FFF2-40B4-BE49-F238E27FC236}">
                <a16:creationId xmlns="" xmlns:a16="http://schemas.microsoft.com/office/drawing/2014/main" id="{03E9870D-4BBA-43AF-8D44-BBADF020CF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34BC5055-C77D-43CD-BB1D-A77B6779CDA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DB12D0B8-9385-489A-85AE-3D14AD0BA2F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D158A14A-147E-4130-A5E2-38FD84B181A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75B8B1EB-5E2B-472C-AE60-2EC5961F16F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B4F5BD77-58D7-4B61-A666-1B4139A63A2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F5CBEC6B-EDB6-40B8-8771-E5AF41B8D69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91BD0EE8-AA47-4044-9251-9F5A4B82012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5" name="Graphic 157">
            <a:extLst>
              <a:ext uri="{FF2B5EF4-FFF2-40B4-BE49-F238E27FC236}">
                <a16:creationId xmlns="" xmlns:a16="http://schemas.microsoft.com/office/drawing/2014/main" id="{C3279E8D-2BAA-4CB1-834B-09FADD54DE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3456F18E-4F61-486D-9CD6-65B30372C53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18DDF45-08F0-46B6-A0B7-133735C94F4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B9D0CC0F-710D-43F4-BC86-76376742013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6FB36AB6-CB81-495A-8A33-C0BCE67D6F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1993F7E6-ABF6-482D-BEA5-B4E607DDB43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DCA0B097-C21A-40B4-95E4-2FFA9697F82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AB2AF0F5-7EAA-4BAB-8DE2-D84E124170F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4" name="Rectangle 33">
            <a:extLst>
              <a:ext uri="{FF2B5EF4-FFF2-40B4-BE49-F238E27FC236}">
                <a16:creationId xmlns="" xmlns:a16="http://schemas.microsoft.com/office/drawing/2014/main" id="{8651CFA9-6065-4243-AC48-858E359780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37962AE0-6A1C-4B76-9D52-10E5E6D7D3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16E12301-1C96-4D15-9838-D5B894B223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2" descr="Obraz zawierający plastikowy&#10;&#10;Opis wygenerowany automatycznie">
            <a:extLst>
              <a:ext uri="{FF2B5EF4-FFF2-40B4-BE49-F238E27FC236}">
                <a16:creationId xmlns="" xmlns:a16="http://schemas.microsoft.com/office/drawing/2014/main" id="{95DA41F9-C8E4-49ED-A847-6FB856AEF8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60000"/>
          </a:blip>
          <a:srcRect t="11334" r="-1" b="4392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40" name="Top Left">
            <a:extLst>
              <a:ext uri="{FF2B5EF4-FFF2-40B4-BE49-F238E27FC236}">
                <a16:creationId xmlns="" xmlns:a16="http://schemas.microsoft.com/office/drawing/2014/main" id="{D7A5FD75-4B35-4162-9304-5694912558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A5107DF9-40C8-458E-82E1-523137E7A98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5BD83295-4F37-4B80-AF77-1798FB80C50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65888C74-4F56-4347-8944-E676A3C8967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A69429CD-28C1-4DC7-84AD-4421A0AC8E4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762D63CF-41E9-4561-A945-E199ABE7541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0C95C339-F16B-492F-903D-A6855F56E1D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E85BC65A-0C9A-45A6-B18B-5E020CE9831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Bottom Right">
            <a:extLst>
              <a:ext uri="{FF2B5EF4-FFF2-40B4-BE49-F238E27FC236}">
                <a16:creationId xmlns="" xmlns:a16="http://schemas.microsoft.com/office/drawing/2014/main" id="{34676384-D846-461C-B8F3-BDB849B4A4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0" name="Graphic 157">
              <a:extLst>
                <a:ext uri="{FF2B5EF4-FFF2-40B4-BE49-F238E27FC236}">
                  <a16:creationId xmlns="" xmlns:a16="http://schemas.microsoft.com/office/drawing/2014/main" id="{50480E57-05E0-42B6-8693-191B4E9CF5F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2" name="Freeform: Shape 51">
                <a:extLst>
                  <a:ext uri="{FF2B5EF4-FFF2-40B4-BE49-F238E27FC236}">
                    <a16:creationId xmlns="" xmlns:a16="http://schemas.microsoft.com/office/drawing/2014/main" id="{1C989BD5-54F6-4747-83F1-81FCAEDAD80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="" xmlns:a16="http://schemas.microsoft.com/office/drawing/2014/main" id="{6D7EE029-E135-4899-AC49-78D6946CDAD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="" xmlns:a16="http://schemas.microsoft.com/office/drawing/2014/main" id="{4C9494D7-A3EA-4A41-8910-6B6FE95E59B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="" xmlns:a16="http://schemas.microsoft.com/office/drawing/2014/main" id="{89E7F2B7-DEB2-4B2A-99F9-10622D09E13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="" xmlns:a16="http://schemas.microsoft.com/office/drawing/2014/main" id="{9DACD4DB-BAF5-43DD-8CC8-4200A16D662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="" xmlns:a16="http://schemas.microsoft.com/office/drawing/2014/main" id="{6532D7D7-91B4-4F7C-B38E-5BBD5F3B42D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="" xmlns:a16="http://schemas.microsoft.com/office/drawing/2014/main" id="{2B7428A0-A810-46D6-9CC7-2475B2DF6EE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9C4A0E07-B9C5-49FB-B94A-B28D740C745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pole tekstowe 2">
            <a:extLst>
              <a:ext uri="{FF2B5EF4-FFF2-40B4-BE49-F238E27FC236}">
                <a16:creationId xmlns="" xmlns:a16="http://schemas.microsoft.com/office/drawing/2014/main" id="{B20B11C4-1B42-487F-9DF6-1B981D5708A5}"/>
              </a:ext>
            </a:extLst>
          </p:cNvPr>
          <p:cNvSpPr txBox="1"/>
          <p:nvPr/>
        </p:nvSpPr>
        <p:spPr>
          <a:xfrm>
            <a:off x="4770335" y="93187"/>
            <a:ext cx="7372760" cy="661034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Font typeface="Courier New"/>
              <a:buChar char="o"/>
            </a:pP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Nie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myjemy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opakowań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słoików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innych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odpadów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lang="pl-PL" dirty="0"/>
          </a:p>
          <a:p>
            <a:pPr marL="57150" indent="-28575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Font typeface="Courier New" panose="020B0504020202020204" pitchFamily="34" charset="0"/>
              <a:buChar char="o"/>
            </a:pP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Opróżniamy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opakowania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z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resztek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zawartości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. </a:t>
            </a:r>
          </a:p>
          <a:p>
            <a:pPr marL="57150" indent="-28575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Font typeface="Courier New" panose="020B0504020202020204" pitchFamily="34" charset="0"/>
              <a:buChar char="o"/>
            </a:pP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Odrywamy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wieczka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od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pojemników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. </a:t>
            </a:r>
          </a:p>
          <a:p>
            <a:pPr marL="57150" indent="-28575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Font typeface="Courier New" panose="020B0504020202020204" pitchFamily="34" charset="0"/>
              <a:buChar char="o"/>
            </a:pP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Puszki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butelki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plastikowe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kartony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oraz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inne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odpady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pl-PL" sz="2400" b="1" dirty="0" smtClean="0">
                <a:solidFill>
                  <a:srgbClr val="FFFFFF"/>
                </a:solidFill>
                <a:latin typeface="Calibri"/>
                <a:cs typeface="Calibri"/>
              </a:rPr>
              <a:t/>
            </a:r>
            <a:br>
              <a:rPr lang="pl-PL" sz="2400" b="1" dirty="0" smtClean="0">
                <a:solidFill>
                  <a:srgbClr val="FFFFFF"/>
                </a:solidFill>
                <a:latin typeface="Calibri"/>
                <a:cs typeface="Calibri"/>
              </a:rPr>
            </a:br>
            <a:r>
              <a:rPr lang="pl-PL" sz="2400" b="1" dirty="0" smtClean="0">
                <a:solidFill>
                  <a:srgbClr val="FFFFFF"/>
                </a:solidFill>
                <a:latin typeface="Calibri"/>
                <a:cs typeface="Calibri"/>
              </a:rPr>
              <a:t>    </a:t>
            </a:r>
            <a:r>
              <a:rPr lang="en-US" sz="2400" b="1" dirty="0" err="1" smtClean="0">
                <a:solidFill>
                  <a:srgbClr val="FFFFFF"/>
                </a:solidFill>
                <a:latin typeface="Calibri"/>
                <a:cs typeface="Calibri"/>
              </a:rPr>
              <a:t>zgniatamy</a:t>
            </a:r>
            <a:r>
              <a:rPr lang="en-US" sz="2400" b="1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przed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wyrzuceniem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. </a:t>
            </a:r>
          </a:p>
          <a:p>
            <a:pPr marL="57150" indent="-28575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Font typeface="Courier New" panose="020B0504020202020204" pitchFamily="34" charset="0"/>
              <a:buChar char="o"/>
            </a:pP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Korki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z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butelek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plastikowych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po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zgnieceniu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ponownie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pl-PL" sz="2400" b="1" dirty="0" smtClean="0">
                <a:solidFill>
                  <a:srgbClr val="FFFFFF"/>
                </a:solidFill>
                <a:latin typeface="Calibri"/>
                <a:cs typeface="Calibri"/>
              </a:rPr>
              <a:t/>
            </a:r>
            <a:br>
              <a:rPr lang="pl-PL" sz="2400" b="1" dirty="0" smtClean="0">
                <a:solidFill>
                  <a:srgbClr val="FFFFFF"/>
                </a:solidFill>
                <a:latin typeface="Calibri"/>
                <a:cs typeface="Calibri"/>
              </a:rPr>
            </a:br>
            <a:r>
              <a:rPr lang="pl-PL" sz="2400" b="1" dirty="0" smtClean="0">
                <a:solidFill>
                  <a:srgbClr val="FFFFFF"/>
                </a:solidFill>
                <a:latin typeface="Calibri"/>
                <a:cs typeface="Calibri"/>
              </a:rPr>
              <a:t>    </a:t>
            </a:r>
            <a:r>
              <a:rPr lang="en-US" sz="2400" b="1" dirty="0" err="1" smtClean="0">
                <a:solidFill>
                  <a:srgbClr val="FFFFFF"/>
                </a:solidFill>
                <a:latin typeface="Calibri"/>
                <a:cs typeface="Calibri"/>
              </a:rPr>
              <a:t>nakręcamy</a:t>
            </a:r>
            <a:r>
              <a:rPr lang="en-US" sz="2400" b="1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lekko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). </a:t>
            </a:r>
          </a:p>
          <a:p>
            <a:pPr marL="57150" indent="-28575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Font typeface="Courier New" panose="020B0504020202020204" pitchFamily="34" charset="0"/>
              <a:buChar char="o"/>
            </a:pP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Do BIO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nie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wyrzucamy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mięsa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nabiału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tylko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resztki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pl-PL" sz="2400" b="1" dirty="0" smtClean="0">
                <a:solidFill>
                  <a:srgbClr val="FFFFFF"/>
                </a:solidFill>
                <a:latin typeface="Calibri"/>
                <a:cs typeface="Calibri"/>
              </a:rPr>
              <a:t/>
            </a:r>
            <a:br>
              <a:rPr lang="pl-PL" sz="2400" b="1" dirty="0" smtClean="0">
                <a:solidFill>
                  <a:srgbClr val="FFFFFF"/>
                </a:solidFill>
                <a:latin typeface="Calibri"/>
                <a:cs typeface="Calibri"/>
              </a:rPr>
            </a:br>
            <a:r>
              <a:rPr lang="pl-PL" sz="2400" b="1" dirty="0" smtClean="0">
                <a:solidFill>
                  <a:srgbClr val="FFFFFF"/>
                </a:solidFill>
                <a:latin typeface="Calibri"/>
                <a:cs typeface="Calibri"/>
              </a:rPr>
              <a:t>    </a:t>
            </a:r>
            <a:r>
              <a:rPr lang="en-US" sz="2400" b="1" dirty="0" err="1" smtClean="0">
                <a:solidFill>
                  <a:srgbClr val="FFFFFF"/>
                </a:solidFill>
                <a:latin typeface="Calibri"/>
                <a:cs typeface="Calibri"/>
              </a:rPr>
              <a:t>roślinne</a:t>
            </a:r>
            <a:r>
              <a:rPr lang="en-US" sz="2400" b="1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skorupki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jajek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. </a:t>
            </a:r>
          </a:p>
          <a:p>
            <a:pPr marL="57150" indent="-28575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Font typeface="Courier New" panose="020B0504020202020204" pitchFamily="34" charset="0"/>
              <a:buChar char="o"/>
            </a:pP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Odpady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Bio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wyrzucamy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luzem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albo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w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torbach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pl-PL" sz="2400" b="1" dirty="0" smtClean="0">
                <a:solidFill>
                  <a:srgbClr val="FFFFFF"/>
                </a:solidFill>
                <a:latin typeface="Calibri"/>
                <a:cs typeface="Calibri"/>
              </a:rPr>
              <a:t/>
            </a:r>
            <a:br>
              <a:rPr lang="pl-PL" sz="2400" b="1" dirty="0" smtClean="0">
                <a:solidFill>
                  <a:srgbClr val="FFFFFF"/>
                </a:solidFill>
                <a:latin typeface="Calibri"/>
                <a:cs typeface="Calibri"/>
              </a:rPr>
            </a:br>
            <a:r>
              <a:rPr lang="pl-PL" sz="2400" b="1" dirty="0" smtClean="0">
                <a:solidFill>
                  <a:srgbClr val="FFFFFF"/>
                </a:solidFill>
                <a:latin typeface="Calibri"/>
                <a:cs typeface="Calibri"/>
              </a:rPr>
              <a:t>    </a:t>
            </a:r>
            <a:r>
              <a:rPr lang="en-US" sz="2400" b="1" dirty="0" err="1" smtClean="0">
                <a:solidFill>
                  <a:srgbClr val="FFFFFF"/>
                </a:solidFill>
                <a:latin typeface="Calibri"/>
                <a:cs typeface="Calibri"/>
              </a:rPr>
              <a:t>papierowych</a:t>
            </a:r>
            <a:r>
              <a:rPr lang="en-US" sz="2400" b="1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lub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innych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oznaczonych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jako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ulegające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pl-PL" sz="2400" b="1" dirty="0" smtClean="0">
                <a:solidFill>
                  <a:srgbClr val="FFFFFF"/>
                </a:solidFill>
                <a:latin typeface="Calibri"/>
                <a:cs typeface="Calibri"/>
              </a:rPr>
              <a:t/>
            </a:r>
            <a:br>
              <a:rPr lang="pl-PL" sz="2400" b="1" dirty="0" smtClean="0">
                <a:solidFill>
                  <a:srgbClr val="FFFFFF"/>
                </a:solidFill>
                <a:latin typeface="Calibri"/>
                <a:cs typeface="Calibri"/>
              </a:rPr>
            </a:br>
            <a:r>
              <a:rPr lang="pl-PL" sz="2400" b="1" dirty="0" smtClean="0">
                <a:solidFill>
                  <a:srgbClr val="FFFFFF"/>
                </a:solidFill>
                <a:latin typeface="Calibri"/>
                <a:cs typeface="Calibri"/>
              </a:rPr>
              <a:t>    </a:t>
            </a:r>
            <a:r>
              <a:rPr lang="en-US" sz="2400" b="1" dirty="0" err="1" smtClean="0">
                <a:solidFill>
                  <a:srgbClr val="FFFFFF"/>
                </a:solidFill>
                <a:latin typeface="Calibri"/>
                <a:cs typeface="Calibri"/>
              </a:rPr>
              <a:t>kompostowaniu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. </a:t>
            </a:r>
          </a:p>
          <a:p>
            <a:pPr marL="57150" indent="-28575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Font typeface="Courier New" panose="020B0504020202020204" pitchFamily="34" charset="0"/>
              <a:buChar char="o"/>
            </a:pP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Segregujemy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tylko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czysty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papier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brudny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zatłuszczony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pl-PL" sz="2400" b="1" dirty="0" smtClean="0">
                <a:solidFill>
                  <a:srgbClr val="FFFFFF"/>
                </a:solidFill>
                <a:latin typeface="Calibri"/>
                <a:cs typeface="Calibri"/>
              </a:rPr>
              <a:t/>
            </a:r>
            <a:br>
              <a:rPr lang="pl-PL" sz="2400" b="1" dirty="0" smtClean="0">
                <a:solidFill>
                  <a:srgbClr val="FFFFFF"/>
                </a:solidFill>
                <a:latin typeface="Calibri"/>
                <a:cs typeface="Calibri"/>
              </a:rPr>
            </a:br>
            <a:r>
              <a:rPr lang="pl-PL" sz="2400" b="1" dirty="0" smtClean="0">
                <a:solidFill>
                  <a:srgbClr val="FFFFFF"/>
                </a:solidFill>
                <a:latin typeface="Calibri"/>
                <a:cs typeface="Calibri"/>
              </a:rPr>
              <a:t>    </a:t>
            </a:r>
            <a:r>
              <a:rPr lang="en-US" sz="2400" b="1" dirty="0" err="1" smtClean="0">
                <a:solidFill>
                  <a:srgbClr val="FFFFFF"/>
                </a:solidFill>
                <a:latin typeface="Calibri"/>
                <a:cs typeface="Calibri"/>
              </a:rPr>
              <a:t>trafia</a:t>
            </a:r>
            <a:r>
              <a:rPr lang="en-US" sz="2400" b="1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do ZMIESZANYCH. 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Font typeface="Avenir Next LT Pro" panose="020B0504020202020204" pitchFamily="34" charset="0"/>
              <a:buChar char="+"/>
            </a:pPr>
            <a:endParaRPr lang="en-US" sz="17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501459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9">
            <a:extLst>
              <a:ext uri="{FF2B5EF4-FFF2-40B4-BE49-F238E27FC236}">
                <a16:creationId xmlns="" xmlns:a16="http://schemas.microsoft.com/office/drawing/2014/main" id="{57845966-6EFC-468A-9CC7-BAB4B95854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4D5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11">
            <a:extLst>
              <a:ext uri="{FF2B5EF4-FFF2-40B4-BE49-F238E27FC236}">
                <a16:creationId xmlns="" xmlns:a16="http://schemas.microsoft.com/office/drawing/2014/main" id="{75554383-98AF-4A47-BB65-705FAAA4BE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Freeform: Shape 13">
            <a:extLst>
              <a:ext uri="{FF2B5EF4-FFF2-40B4-BE49-F238E27FC236}">
                <a16:creationId xmlns="" xmlns:a16="http://schemas.microsoft.com/office/drawing/2014/main" id="{ADAD1991-FFD1-4E94-ABAB-7560D33008E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Obraz 2" descr="Obraz zawierający tekst&#10;&#10;Opis wygenerowany automatycznie">
            <a:extLst>
              <a:ext uri="{FF2B5EF4-FFF2-40B4-BE49-F238E27FC236}">
                <a16:creationId xmlns="" xmlns:a16="http://schemas.microsoft.com/office/drawing/2014/main" id="{F79D85A8-2244-4F7B-9C76-9620554AEAD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83781" y="1447801"/>
            <a:ext cx="5964970" cy="4071092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="" xmlns:a16="http://schemas.microsoft.com/office/drawing/2014/main" id="{F164F7CF-2816-49D6-905F-81C3D80D3E3E}"/>
              </a:ext>
            </a:extLst>
          </p:cNvPr>
          <p:cNvSpPr txBox="1"/>
          <p:nvPr/>
        </p:nvSpPr>
        <p:spPr>
          <a:xfrm>
            <a:off x="132863" y="64478"/>
            <a:ext cx="413042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4000" b="1">
                <a:solidFill>
                  <a:srgbClr val="EB832F"/>
                </a:solidFill>
              </a:rPr>
              <a:t>Czy wiesz, że..?</a:t>
            </a:r>
          </a:p>
        </p:txBody>
      </p:sp>
    </p:spTree>
    <p:extLst>
      <p:ext uri="{BB962C8B-B14F-4D97-AF65-F5344CB8AC3E}">
        <p14:creationId xmlns="" xmlns:p14="http://schemas.microsoft.com/office/powerpoint/2010/main" val="394315762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Górny widok ziemi z obszaru zewnętrznego">
            <a:extLst>
              <a:ext uri="{FF2B5EF4-FFF2-40B4-BE49-F238E27FC236}">
                <a16:creationId xmlns="" xmlns:a16="http://schemas.microsoft.com/office/drawing/2014/main" id="{842D93C4-0805-43AD-AA6A-3BD118196A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</a:blip>
          <a:srcRect r="25"/>
          <a:stretch/>
        </p:blipFill>
        <p:spPr>
          <a:xfrm>
            <a:off x="20" y="11"/>
            <a:ext cx="12188930" cy="685799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669440"/>
            <a:ext cx="9144000" cy="3063240"/>
          </a:xfrm>
        </p:spPr>
        <p:txBody>
          <a:bodyPr>
            <a:normAutofit/>
          </a:bodyPr>
          <a:lstStyle/>
          <a:p>
            <a:pPr algn="ctr"/>
            <a:r>
              <a:rPr lang="pl-PL" sz="10800" dirty="0">
                <a:solidFill>
                  <a:srgbClr val="F0F7FF"/>
                </a:solidFill>
                <a:ea typeface="Meiryo"/>
              </a:rPr>
              <a:t>Recykling</a:t>
            </a:r>
            <a:r>
              <a:rPr lang="pl-PL" sz="10800" dirty="0">
                <a:ea typeface="Meiryo"/>
              </a:rPr>
              <a:t> </a:t>
            </a:r>
            <a:endParaRPr lang="pl-PL" sz="108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7048" y="5097662"/>
            <a:ext cx="8938847" cy="10379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pl-PL" sz="3200" dirty="0">
                <a:solidFill>
                  <a:srgbClr val="F0F7FF"/>
                </a:solidFill>
              </a:rPr>
              <a:t>Ratuje Nasz Świat</a:t>
            </a:r>
          </a:p>
        </p:txBody>
      </p:sp>
    </p:spTree>
    <p:extLst>
      <p:ext uri="{BB962C8B-B14F-4D97-AF65-F5344CB8AC3E}">
        <p14:creationId xmlns="" xmlns:p14="http://schemas.microsoft.com/office/powerpoint/2010/main" val="650317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AC9DCE20-A971-4C63-93CE-71DD1D845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853673"/>
            <a:ext cx="4023360" cy="5004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>
                <a:solidFill>
                  <a:srgbClr val="F0D41F"/>
                </a:solidFill>
                <a:latin typeface="Bernard MT Condensed"/>
              </a:rPr>
              <a:t>RECYKLING PAPIERU</a:t>
            </a:r>
          </a:p>
        </p:txBody>
      </p:sp>
      <p:pic>
        <p:nvPicPr>
          <p:cNvPr id="5" name="Obraz 5" descr="Obraz zawierający tekst&#10;&#10;Opis wygenerowany automatycznie">
            <a:extLst>
              <a:ext uri="{FF2B5EF4-FFF2-40B4-BE49-F238E27FC236}">
                <a16:creationId xmlns="" xmlns:a16="http://schemas.microsoft.com/office/drawing/2014/main" id="{2D098E79-BBC1-41EA-80E7-888048AFD47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alphaModFix amt="40000"/>
          </a:blip>
          <a:srcRect l="40698" r="3747"/>
          <a:stretch/>
        </p:blipFill>
        <p:spPr>
          <a:xfrm>
            <a:off x="20" y="2101"/>
            <a:ext cx="12191979" cy="6857990"/>
          </a:xfrm>
          <a:prstGeom prst="rect">
            <a:avLst/>
          </a:prstGeom>
        </p:spPr>
      </p:pic>
      <p:sp>
        <p:nvSpPr>
          <p:cNvPr id="4" name="Symbol zastępczy zawartości 3">
            <a:extLst>
              <a:ext uri="{FF2B5EF4-FFF2-40B4-BE49-F238E27FC236}">
                <a16:creationId xmlns="" xmlns:a16="http://schemas.microsoft.com/office/drawing/2014/main" id="{369FE4E5-61BD-4FBB-ACEE-69FFF180E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9083" y="853673"/>
            <a:ext cx="5715000" cy="5004794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  <a:p>
            <a:endParaRPr lang="en-US"/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767CE80F-3B05-4656-AB7E-F9390E28EA93}"/>
              </a:ext>
            </a:extLst>
          </p:cNvPr>
          <p:cNvSpPr txBox="1"/>
          <p:nvPr/>
        </p:nvSpPr>
        <p:spPr>
          <a:xfrm>
            <a:off x="5485470" y="764024"/>
            <a:ext cx="5843621" cy="58169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ourier New"/>
              <a:buChar char="o"/>
            </a:pPr>
            <a:endParaRPr lang="pl-PL" dirty="0"/>
          </a:p>
          <a:p>
            <a:pPr marL="285750" indent="-285750">
              <a:buFont typeface="Courier New"/>
              <a:buChar char="o"/>
            </a:pPr>
            <a:r>
              <a:rPr lang="pl-PL" sz="2400" b="1" dirty="0" smtClean="0">
                <a:solidFill>
                  <a:srgbClr val="F0D41F"/>
                </a:solidFill>
              </a:rPr>
              <a:t>obecnie </a:t>
            </a:r>
            <a:r>
              <a:rPr lang="pl-PL" sz="2400" b="1" dirty="0">
                <a:solidFill>
                  <a:srgbClr val="F0D41F"/>
                </a:solidFill>
              </a:rPr>
              <a:t>makulatura stanowi 32% ogólnej produkcji papieru</a:t>
            </a:r>
          </a:p>
          <a:p>
            <a:pPr marL="285750" indent="-285750">
              <a:buFont typeface="Courier New"/>
              <a:buChar char="o"/>
            </a:pPr>
            <a:endParaRPr lang="pl-PL" sz="2400" b="1" dirty="0">
              <a:solidFill>
                <a:srgbClr val="F0D41F"/>
              </a:solidFill>
            </a:endParaRPr>
          </a:p>
          <a:p>
            <a:pPr marL="285750" indent="-285750">
              <a:buFont typeface="Courier New"/>
              <a:buChar char="o"/>
            </a:pPr>
            <a:r>
              <a:rPr lang="pl-PL" sz="2400" b="1" dirty="0">
                <a:solidFill>
                  <a:srgbClr val="F0D41F"/>
                </a:solidFill>
              </a:rPr>
              <a:t>z makulatury można wyprodukować:</a:t>
            </a:r>
          </a:p>
          <a:p>
            <a:r>
              <a:rPr lang="pl-PL" sz="2400" b="1" dirty="0">
                <a:solidFill>
                  <a:srgbClr val="F0D41F"/>
                </a:solidFill>
              </a:rPr>
              <a:t>     - zeszyty</a:t>
            </a:r>
          </a:p>
          <a:p>
            <a:r>
              <a:rPr lang="pl-PL" sz="2400" b="1" dirty="0">
                <a:solidFill>
                  <a:srgbClr val="F0D41F"/>
                </a:solidFill>
              </a:rPr>
              <a:t>     - gazety</a:t>
            </a:r>
          </a:p>
          <a:p>
            <a:r>
              <a:rPr lang="pl-PL" sz="2400" b="1" dirty="0">
                <a:solidFill>
                  <a:srgbClr val="F0D41F"/>
                </a:solidFill>
              </a:rPr>
              <a:t>     - kartki na ksero</a:t>
            </a:r>
          </a:p>
          <a:p>
            <a:r>
              <a:rPr lang="pl-PL" sz="2400" b="1" dirty="0">
                <a:solidFill>
                  <a:srgbClr val="F0D41F"/>
                </a:solidFill>
              </a:rPr>
              <a:t>     - koperty</a:t>
            </a:r>
          </a:p>
          <a:p>
            <a:r>
              <a:rPr lang="pl-PL" sz="2400" b="1" dirty="0">
                <a:solidFill>
                  <a:srgbClr val="F0D41F"/>
                </a:solidFill>
              </a:rPr>
              <a:t>     - książki</a:t>
            </a:r>
          </a:p>
          <a:p>
            <a:r>
              <a:rPr lang="pl-PL" sz="2400" b="1" dirty="0">
                <a:solidFill>
                  <a:srgbClr val="F0D41F"/>
                </a:solidFill>
              </a:rPr>
              <a:t>     - kartony</a:t>
            </a:r>
          </a:p>
          <a:p>
            <a:r>
              <a:rPr lang="pl-PL" sz="2400" b="1" dirty="0">
                <a:solidFill>
                  <a:srgbClr val="F0D41F"/>
                </a:solidFill>
              </a:rPr>
              <a:t>     - papier do pakowania</a:t>
            </a:r>
          </a:p>
          <a:p>
            <a:r>
              <a:rPr lang="pl-PL" sz="2400" b="1" dirty="0">
                <a:solidFill>
                  <a:srgbClr val="F0D41F"/>
                </a:solidFill>
              </a:rPr>
              <a:t>     - a nawet obudowy do długopisów i wiele </a:t>
            </a:r>
            <a:r>
              <a:rPr lang="pl-PL" sz="2400" b="1" dirty="0" smtClean="0">
                <a:solidFill>
                  <a:srgbClr val="F0D41F"/>
                </a:solidFill>
              </a:rPr>
              <a:t/>
            </a:r>
            <a:br>
              <a:rPr lang="pl-PL" sz="2400" b="1" dirty="0" smtClean="0">
                <a:solidFill>
                  <a:srgbClr val="F0D41F"/>
                </a:solidFill>
              </a:rPr>
            </a:br>
            <a:r>
              <a:rPr lang="pl-PL" sz="2400" b="1" dirty="0" smtClean="0">
                <a:solidFill>
                  <a:srgbClr val="F0D41F"/>
                </a:solidFill>
              </a:rPr>
              <a:t>       innych</a:t>
            </a:r>
            <a:endParaRPr lang="pl-PL" sz="2400" b="1" dirty="0">
              <a:solidFill>
                <a:srgbClr val="F0D41F"/>
              </a:solidFill>
            </a:endParaRPr>
          </a:p>
          <a:p>
            <a:r>
              <a:rPr lang="pl-PL" sz="2400" dirty="0">
                <a:solidFill>
                  <a:srgbClr val="F0D41F"/>
                </a:solidFill>
              </a:rPr>
              <a:t>     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17737817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ketchLinesVTI">
  <a:themeElements>
    <a:clrScheme name="AnalogousFromRegularSeedRightStep">
      <a:dk1>
        <a:srgbClr val="000000"/>
      </a:dk1>
      <a:lt1>
        <a:srgbClr val="FFFFFF"/>
      </a:lt1>
      <a:dk2>
        <a:srgbClr val="1B252F"/>
      </a:dk2>
      <a:lt2>
        <a:srgbClr val="F3F1F0"/>
      </a:lt2>
      <a:accent1>
        <a:srgbClr val="22B1C0"/>
      </a:accent1>
      <a:accent2>
        <a:srgbClr val="1774D5"/>
      </a:accent2>
      <a:accent3>
        <a:srgbClr val="2937E7"/>
      </a:accent3>
      <a:accent4>
        <a:srgbClr val="6122D7"/>
      </a:accent4>
      <a:accent5>
        <a:srgbClr val="BA29E7"/>
      </a:accent5>
      <a:accent6>
        <a:srgbClr val="D517B3"/>
      </a:accent6>
      <a:hlink>
        <a:srgbClr val="BF4B3F"/>
      </a:hlink>
      <a:folHlink>
        <a:srgbClr val="7F7F7F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ketchLinesVTI" id="{8C0B0F05-C8D0-4078-9615-83E590287484}" vid="{43A7BC57-C1E3-4EE6-BDBC-5422DD574AF2}"/>
    </a:ext>
  </a:extLst>
</a:theme>
</file>

<file path=ppt/theme/theme3.xml><?xml version="1.0" encoding="utf-8"?>
<a:theme xmlns:a="http://schemas.openxmlformats.org/drawingml/2006/main" name="ExploreVTI">
  <a:themeElements>
    <a:clrScheme name="Custom 33">
      <a:dk1>
        <a:sysClr val="windowText" lastClr="000000"/>
      </a:dk1>
      <a:lt1>
        <a:sysClr val="window" lastClr="FFFFFF"/>
      </a:lt1>
      <a:dk2>
        <a:srgbClr val="201449"/>
      </a:dk2>
      <a:lt2>
        <a:srgbClr val="F3F0E9"/>
      </a:lt2>
      <a:accent1>
        <a:srgbClr val="E45221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954F72"/>
      </a:folHlink>
    </a:clrScheme>
    <a:fontScheme name="Custom 23">
      <a:majorFont>
        <a:latin typeface="Sagona Boo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ExploreVTI" id="{157DDAE2-BFCD-43FD-9602-E5EFEAD66DC3}" vid="{04B6EBF8-4645-4305-9753-050B4204785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256</Words>
  <Application>Microsoft Office PowerPoint</Application>
  <PresentationFormat>Niestandardowy</PresentationFormat>
  <Paragraphs>114</Paragraphs>
  <Slides>16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3</vt:i4>
      </vt:variant>
      <vt:variant>
        <vt:lpstr>Tytuły slajdów</vt:lpstr>
      </vt:variant>
      <vt:variant>
        <vt:i4>16</vt:i4>
      </vt:variant>
    </vt:vector>
  </HeadingPairs>
  <TitlesOfParts>
    <vt:vector size="19" baseType="lpstr">
      <vt:lpstr>Office Theme</vt:lpstr>
      <vt:lpstr>SketchLinesVTI</vt:lpstr>
      <vt:lpstr>ExploreVTI</vt:lpstr>
      <vt:lpstr>Segregacja Śmieci</vt:lpstr>
      <vt:lpstr>Co można wrzucać do pojemnika     i</vt:lpstr>
      <vt:lpstr>    Co można wrzucać do pojemnika         i  </vt:lpstr>
      <vt:lpstr>Slajd 4</vt:lpstr>
      <vt:lpstr>TAK: stare meble (także rozłożone na części) oraz wyroby tapicerskie (np. fotele, wersalki, pufy), materace, zabawki dużych rozmiarów.  NIE: sprzęt elektryczny oraz elektroniczny (np.: stare pralki, lodówki), materiały i odpady budowlane, remontowe, wanny, umywalki, grzejniki, muszle toaletowe, ramy okienne, drzwi, niesprasowane, duże kartony, opony samochodowe. Zapytaj swojego administratora, gdzie znajdziesz miejsce przeznaczone do gromadzenia odpadów wielkogabarytowych.</vt:lpstr>
      <vt:lpstr>Slajd 6</vt:lpstr>
      <vt:lpstr>Slajd 7</vt:lpstr>
      <vt:lpstr>Recykling </vt:lpstr>
      <vt:lpstr>RECYKLING PAPIERU</vt:lpstr>
      <vt:lpstr>Slajd 10</vt:lpstr>
      <vt:lpstr>Slajd 11</vt:lpstr>
      <vt:lpstr>Slajd 12</vt:lpstr>
      <vt:lpstr>Slajd 13</vt:lpstr>
      <vt:lpstr>Slajd 14</vt:lpstr>
      <vt:lpstr>Slajd 15</vt:lpstr>
      <vt:lpstr>Przygotowali: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Jola</dc:creator>
  <cp:lastModifiedBy>Jola</cp:lastModifiedBy>
  <cp:revision>40</cp:revision>
  <dcterms:created xsi:type="dcterms:W3CDTF">2021-02-25T13:31:12Z</dcterms:created>
  <dcterms:modified xsi:type="dcterms:W3CDTF">2021-02-28T19:45:43Z</dcterms:modified>
</cp:coreProperties>
</file>