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7" r:id="rId3"/>
    <p:sldId id="259" r:id="rId4"/>
    <p:sldId id="258" r:id="rId5"/>
    <p:sldId id="260" r:id="rId6"/>
    <p:sldId id="264" r:id="rId7"/>
    <p:sldId id="271" r:id="rId8"/>
    <p:sldId id="270" r:id="rId9"/>
    <p:sldId id="272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74C19F-70F3-2000-80E7-998763B1A13E}" v="48" dt="2021-04-24T18:29:56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170" y="-5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lat Aleksander" userId="S::pilat.aleksander@sp34kielcer.onmicrosoft.com::aa85274c-17c8-464e-bec3-aeffa092b7a3" providerId="AD" clId="Web-{8274C19F-70F3-2000-80E7-998763B1A13E}"/>
    <pc:docChg chg="modSld">
      <pc:chgData name="Pilat Aleksander" userId="S::pilat.aleksander@sp34kielcer.onmicrosoft.com::aa85274c-17c8-464e-bec3-aeffa092b7a3" providerId="AD" clId="Web-{8274C19F-70F3-2000-80E7-998763B1A13E}" dt="2021-04-24T18:29:56.654" v="47"/>
      <pc:docMkLst>
        <pc:docMk/>
      </pc:docMkLst>
      <pc:sldChg chg="modSp modAnim">
        <pc:chgData name="Pilat Aleksander" userId="S::pilat.aleksander@sp34kielcer.onmicrosoft.com::aa85274c-17c8-464e-bec3-aeffa092b7a3" providerId="AD" clId="Web-{8274C19F-70F3-2000-80E7-998763B1A13E}" dt="2021-04-24T18:29:20.778" v="40"/>
        <pc:sldMkLst>
          <pc:docMk/>
          <pc:sldMk cId="0" sldId="258"/>
        </pc:sldMkLst>
        <pc:spChg chg="mod">
          <ac:chgData name="Pilat Aleksander" userId="S::pilat.aleksander@sp34kielcer.onmicrosoft.com::aa85274c-17c8-464e-bec3-aeffa092b7a3" providerId="AD" clId="Web-{8274C19F-70F3-2000-80E7-998763B1A13E}" dt="2021-04-24T18:28:52.794" v="37" actId="14100"/>
          <ac:spMkLst>
            <pc:docMk/>
            <pc:sldMk cId="0" sldId="258"/>
            <ac:spMk id="4" creationId="{00000000-0000-0000-0000-000000000000}"/>
          </ac:spMkLst>
        </pc:spChg>
        <pc:picChg chg="mod">
          <ac:chgData name="Pilat Aleksander" userId="S::pilat.aleksander@sp34kielcer.onmicrosoft.com::aa85274c-17c8-464e-bec3-aeffa092b7a3" providerId="AD" clId="Web-{8274C19F-70F3-2000-80E7-998763B1A13E}" dt="2021-04-24T18:28:44.293" v="35" actId="14100"/>
          <ac:picMkLst>
            <pc:docMk/>
            <pc:sldMk cId="0" sldId="258"/>
            <ac:picMk id="5" creationId="{00000000-0000-0000-0000-000000000000}"/>
          </ac:picMkLst>
        </pc:picChg>
      </pc:sldChg>
      <pc:sldChg chg="addAnim delAnim modAnim">
        <pc:chgData name="Pilat Aleksander" userId="S::pilat.aleksander@sp34kielcer.onmicrosoft.com::aa85274c-17c8-464e-bec3-aeffa092b7a3" providerId="AD" clId="Web-{8274C19F-70F3-2000-80E7-998763B1A13E}" dt="2021-04-24T18:26:10.663" v="2"/>
        <pc:sldMkLst>
          <pc:docMk/>
          <pc:sldMk cId="0" sldId="264"/>
        </pc:sldMkLst>
      </pc:sldChg>
      <pc:sldChg chg="addAnim delAnim modAnim">
        <pc:chgData name="Pilat Aleksander" userId="S::pilat.aleksander@sp34kielcer.onmicrosoft.com::aa85274c-17c8-464e-bec3-aeffa092b7a3" providerId="AD" clId="Web-{8274C19F-70F3-2000-80E7-998763B1A13E}" dt="2021-04-24T18:27:29.524" v="33"/>
        <pc:sldMkLst>
          <pc:docMk/>
          <pc:sldMk cId="0" sldId="265"/>
        </pc:sldMkLst>
      </pc:sldChg>
      <pc:sldChg chg="addAnim delAnim modAnim">
        <pc:chgData name="Pilat Aleksander" userId="S::pilat.aleksander@sp34kielcer.onmicrosoft.com::aa85274c-17c8-464e-bec3-aeffa092b7a3" providerId="AD" clId="Web-{8274C19F-70F3-2000-80E7-998763B1A13E}" dt="2021-04-24T18:29:48.357" v="43"/>
        <pc:sldMkLst>
          <pc:docMk/>
          <pc:sldMk cId="0" sldId="266"/>
        </pc:sldMkLst>
      </pc:sldChg>
      <pc:sldChg chg="modSp addAnim delAnim modAnim">
        <pc:chgData name="Pilat Aleksander" userId="S::pilat.aleksander@sp34kielcer.onmicrosoft.com::aa85274c-17c8-464e-bec3-aeffa092b7a3" providerId="AD" clId="Web-{8274C19F-70F3-2000-80E7-998763B1A13E}" dt="2021-04-24T18:29:56.654" v="47"/>
        <pc:sldMkLst>
          <pc:docMk/>
          <pc:sldMk cId="0" sldId="269"/>
        </pc:sldMkLst>
        <pc:spChg chg="mod">
          <ac:chgData name="Pilat Aleksander" userId="S::pilat.aleksander@sp34kielcer.onmicrosoft.com::aa85274c-17c8-464e-bec3-aeffa092b7a3" providerId="AD" clId="Web-{8274C19F-70F3-2000-80E7-998763B1A13E}" dt="2021-04-24T18:29:53.310" v="44" actId="1076"/>
          <ac:spMkLst>
            <pc:docMk/>
            <pc:sldMk cId="0" sldId="269"/>
            <ac:spMk id="3" creationId="{00000000-0000-0000-0000-000000000000}"/>
          </ac:spMkLst>
        </pc:spChg>
      </pc:sldChg>
      <pc:sldChg chg="addAnim delAnim modAnim">
        <pc:chgData name="Pilat Aleksander" userId="S::pilat.aleksander@sp34kielcer.onmicrosoft.com::aa85274c-17c8-464e-bec3-aeffa092b7a3" providerId="AD" clId="Web-{8274C19F-70F3-2000-80E7-998763B1A13E}" dt="2021-04-24T18:26:29.257" v="11"/>
        <pc:sldMkLst>
          <pc:docMk/>
          <pc:sldMk cId="0" sldId="270"/>
        </pc:sldMkLst>
      </pc:sldChg>
      <pc:sldChg chg="addAnim delAnim modAnim">
        <pc:chgData name="Pilat Aleksander" userId="S::pilat.aleksander@sp34kielcer.onmicrosoft.com::aa85274c-17c8-464e-bec3-aeffa092b7a3" providerId="AD" clId="Web-{8274C19F-70F3-2000-80E7-998763B1A13E}" dt="2021-04-24T18:26:18.554" v="5"/>
        <pc:sldMkLst>
          <pc:docMk/>
          <pc:sldMk cId="0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pPr/>
              <a:t>2021-04-25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łtarz, malowanie&#10;&#10;Opis wygenerowany automatycznie"/>
          <p:cNvPicPr>
            <a:picLocks noChangeAspect="1"/>
          </p:cNvPicPr>
          <p:nvPr/>
        </p:nvPicPr>
        <p:blipFill rotWithShape="1">
          <a:blip r:embed="rId2" cstate="print"/>
          <a:srcRect l="8724" r="16165"/>
          <a:stretch>
            <a:fillRect/>
          </a:stretch>
        </p:blipFill>
        <p:spPr>
          <a:xfrm>
            <a:off x="-27517" y="0"/>
            <a:ext cx="12219517" cy="6873479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3492" y="2273981"/>
            <a:ext cx="9828125" cy="292030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2800" dirty="0">
                <a:latin typeface="Arial" panose="020B0604020202020204"/>
                <a:ea typeface="+mj-lt"/>
                <a:cs typeface="+mj-lt"/>
              </a:rPr>
              <a:t>"Rozpłynęła się już pieśń radosna. </a:t>
            </a:r>
            <a:br>
              <a:rPr lang="pl-PL" sz="2800" dirty="0">
                <a:latin typeface="Arial" panose="020B0604020202020204"/>
                <a:ea typeface="+mj-lt"/>
                <a:cs typeface="+mj-lt"/>
              </a:rPr>
            </a:br>
            <a:r>
              <a:rPr lang="pl-PL" sz="2800" dirty="0">
                <a:latin typeface="Arial" panose="020B0604020202020204"/>
                <a:ea typeface="+mj-lt"/>
                <a:cs typeface="+mj-lt"/>
              </a:rPr>
              <a:t>Głośnym echem po ojczystym kraju.</a:t>
            </a:r>
            <a:br>
              <a:rPr lang="pl-PL" sz="2800" dirty="0">
                <a:latin typeface="Arial" panose="020B0604020202020204"/>
                <a:ea typeface="+mj-lt"/>
                <a:cs typeface="+mj-lt"/>
              </a:rPr>
            </a:br>
            <a:r>
              <a:rPr lang="pl-PL" sz="2800" dirty="0">
                <a:latin typeface="Arial" panose="020B0604020202020204"/>
                <a:ea typeface="+mj-lt"/>
                <a:cs typeface="+mj-lt"/>
              </a:rPr>
              <a:t>Witaj, </a:t>
            </a:r>
            <a:r>
              <a:rPr lang="pl-PL" sz="2800" dirty="0" err="1">
                <a:latin typeface="Arial" panose="020B0604020202020204"/>
                <a:ea typeface="+mj-lt"/>
                <a:cs typeface="+mj-lt"/>
              </a:rPr>
              <a:t>witaj</a:t>
            </a:r>
            <a:r>
              <a:rPr lang="pl-PL" sz="2800" dirty="0">
                <a:latin typeface="Arial" panose="020B0604020202020204"/>
                <a:ea typeface="+mj-lt"/>
                <a:cs typeface="+mj-lt"/>
              </a:rPr>
              <a:t> Majowa Rocznico, </a:t>
            </a:r>
            <a:br>
              <a:rPr lang="pl-PL" sz="2800" dirty="0">
                <a:latin typeface="Arial" panose="020B0604020202020204"/>
                <a:ea typeface="+mj-lt"/>
                <a:cs typeface="+mj-lt"/>
              </a:rPr>
            </a:br>
            <a:r>
              <a:rPr lang="pl-PL" sz="2800" dirty="0">
                <a:latin typeface="Arial" panose="020B0604020202020204"/>
                <a:ea typeface="+mj-lt"/>
                <a:cs typeface="+mj-lt"/>
              </a:rPr>
              <a:t>Pamiętny Trzeci Maju" </a:t>
            </a:r>
            <a:r>
              <a:rPr lang="pl-PL" sz="2800" dirty="0" smtClean="0">
                <a:latin typeface="Arial" panose="020B0604020202020204"/>
                <a:ea typeface="+mj-lt"/>
                <a:cs typeface="+mj-lt"/>
              </a:rPr>
              <a:t/>
            </a:r>
            <a:br>
              <a:rPr lang="pl-PL" sz="2800" dirty="0" smtClean="0">
                <a:latin typeface="Arial" panose="020B0604020202020204"/>
                <a:ea typeface="+mj-lt"/>
                <a:cs typeface="+mj-lt"/>
              </a:rPr>
            </a:br>
            <a:r>
              <a:rPr lang="pl-PL" sz="2800" dirty="0" smtClean="0">
                <a:latin typeface="Arial" panose="020B0604020202020204"/>
                <a:ea typeface="+mj-lt"/>
                <a:cs typeface="+mj-lt"/>
              </a:rPr>
              <a:t>- </a:t>
            </a:r>
            <a:r>
              <a:rPr lang="pl-PL" sz="2800" dirty="0">
                <a:latin typeface="Arial" panose="020B0604020202020204"/>
                <a:ea typeface="+mj-lt"/>
                <a:cs typeface="+mj-lt"/>
              </a:rPr>
              <a:t>rocznica uchwalenia Konstytucji 3 Maja</a:t>
            </a:r>
          </a:p>
        </p:txBody>
      </p:sp>
      <p:sp>
        <p:nvSpPr>
          <p:cNvPr id="13" name="Rectangle: Rounded Corners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/>
          <p:cNvSpPr txBox="1"/>
          <p:nvPr/>
        </p:nvSpPr>
        <p:spPr>
          <a:xfrm>
            <a:off x="75076" y="5624286"/>
            <a:ext cx="54864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3200" b="1">
                <a:latin typeface="Arial" panose="020B0604020202020204"/>
                <a:cs typeface="Calibri" panose="020F0502020204030204"/>
              </a:rPr>
              <a:t>Przygotowała klasa 7F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9632" y="190100"/>
            <a:ext cx="10951028" cy="897392"/>
          </a:xfrm>
        </p:spPr>
        <p:txBody>
          <a:bodyPr/>
          <a:lstStyle/>
          <a:p>
            <a:r>
              <a:rPr lang="pl-PL" b="1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Konfederacja targowicka – upadek konstytucji</a:t>
            </a:r>
            <a:endParaRPr lang="pl-PL">
              <a:solidFill>
                <a:srgbClr val="00206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" name="Obraz 4" descr="Obraz zawierający zewnętrzne, koparka, transport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10369" y="1735978"/>
            <a:ext cx="3596596" cy="3596596"/>
          </a:xfrm>
        </p:spPr>
      </p:pic>
      <p:sp>
        <p:nvSpPr>
          <p:cNvPr id="5" name="pole tekstowe 4"/>
          <p:cNvSpPr txBox="1"/>
          <p:nvPr/>
        </p:nvSpPr>
        <p:spPr>
          <a:xfrm>
            <a:off x="124655" y="1185904"/>
            <a:ext cx="8157454" cy="54006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just"/>
            <a:r>
              <a:rPr lang="pl-PL" sz="2300" b="1">
                <a:ea typeface="+mn-lt"/>
                <a:cs typeface="+mn-lt"/>
              </a:rPr>
              <a:t>Konstytucja 3 Maja</a:t>
            </a:r>
            <a:r>
              <a:rPr lang="pl-PL" sz="2300">
                <a:ea typeface="+mn-lt"/>
                <a:cs typeface="+mn-lt"/>
              </a:rPr>
              <a:t> przetrwała jedynie </a:t>
            </a:r>
            <a:r>
              <a:rPr lang="pl-PL" sz="2300" b="1">
                <a:ea typeface="+mn-lt"/>
                <a:cs typeface="+mn-lt"/>
              </a:rPr>
              <a:t>14 miesięcy,</a:t>
            </a:r>
            <a:r>
              <a:rPr lang="pl-PL" sz="2300">
                <a:ea typeface="+mn-lt"/>
                <a:cs typeface="+mn-lt"/>
              </a:rPr>
              <a:t> gdyż zasady, które wprowadzała nie były akceptowane przez warstwę magnacką. To właśnie oni i szlachta zagrodowa stracili bardzo dużo przywilejów. W </a:t>
            </a:r>
            <a:r>
              <a:rPr lang="pl-PL" sz="2300" b="1">
                <a:ea typeface="+mn-lt"/>
                <a:cs typeface="+mn-lt"/>
              </a:rPr>
              <a:t>1792 roku 27 kwietnia</a:t>
            </a:r>
            <a:r>
              <a:rPr lang="pl-PL" sz="2300">
                <a:ea typeface="+mn-lt"/>
                <a:cs typeface="+mn-lt"/>
              </a:rPr>
              <a:t> w Petersburgu zawiązała się </a:t>
            </a:r>
            <a:r>
              <a:rPr lang="pl-PL" sz="2300" b="1">
                <a:ea typeface="+mn-lt"/>
                <a:cs typeface="+mn-lt"/>
              </a:rPr>
              <a:t>konfederacja  targowicką.</a:t>
            </a:r>
            <a:endParaRPr lang="pl-PL" sz="2300">
              <a:ea typeface="+mn-lt"/>
              <a:cs typeface="+mn-lt"/>
            </a:endParaRPr>
          </a:p>
          <a:p>
            <a:pPr algn="just"/>
            <a:endParaRPr lang="pl-PL" sz="2300" b="1">
              <a:ea typeface="+mn-lt"/>
              <a:cs typeface="+mn-lt"/>
            </a:endParaRPr>
          </a:p>
          <a:p>
            <a:pPr algn="just"/>
            <a:r>
              <a:rPr lang="pl-PL" sz="2300">
                <a:ea typeface="+mn-lt"/>
                <a:cs typeface="+mn-lt"/>
              </a:rPr>
              <a:t>Twórcy </a:t>
            </a:r>
            <a:r>
              <a:rPr lang="pl-PL" sz="2300" b="1">
                <a:ea typeface="+mn-lt"/>
                <a:cs typeface="+mn-lt"/>
              </a:rPr>
              <a:t>konfederacji targowickiej</a:t>
            </a:r>
            <a:r>
              <a:rPr lang="pl-PL" sz="2300">
                <a:ea typeface="+mn-lt"/>
                <a:cs typeface="+mn-lt"/>
              </a:rPr>
              <a:t> dążyli do podziału państwa na samodzielne prowincje. Zwrócili się o pomoc wojskową do  Rosji, </a:t>
            </a:r>
            <a:br>
              <a:rPr lang="pl-PL" sz="2300">
                <a:ea typeface="+mn-lt"/>
                <a:cs typeface="+mn-lt"/>
              </a:rPr>
            </a:br>
            <a:r>
              <a:rPr lang="pl-PL" sz="2300">
                <a:ea typeface="+mn-lt"/>
                <a:cs typeface="+mn-lt"/>
              </a:rPr>
              <a:t>a </a:t>
            </a:r>
            <a:r>
              <a:rPr lang="pl-PL" sz="2300" b="1">
                <a:ea typeface="+mn-lt"/>
                <a:cs typeface="+mn-lt"/>
              </a:rPr>
              <a:t>18 maja 1792 </a:t>
            </a:r>
            <a:r>
              <a:rPr lang="pl-PL" sz="2300">
                <a:ea typeface="+mn-lt"/>
                <a:cs typeface="+mn-lt"/>
              </a:rPr>
              <a:t>na Rzeczpospolitą uderzyła 100-tysięczna armia rosyjska – rozpoczęła się </a:t>
            </a:r>
            <a:r>
              <a:rPr lang="pl-PL" sz="2300" b="1">
                <a:ea typeface="+mn-lt"/>
                <a:cs typeface="+mn-lt"/>
              </a:rPr>
              <a:t>wojna polsko-rosyjska</a:t>
            </a:r>
            <a:r>
              <a:rPr lang="pl-PL" sz="2300">
                <a:ea typeface="+mn-lt"/>
                <a:cs typeface="+mn-lt"/>
              </a:rPr>
              <a:t>. Król Polski wystawił jedynie armię składającą się z 37 tysięcy rekrutów. Kilka bitew wygraliśmy, jednak gdy armia dotarła pod Warszawę król ogłosił kapitulację i przyłączył się do targowiczan, a nasza armia rozsypała się. Tak o to marzenie o wolności upadło na kolejne lata, gdyż wkrótce doszło do </a:t>
            </a:r>
            <a:r>
              <a:rPr lang="pl-PL" sz="2300" b="1">
                <a:ea typeface="+mn-lt"/>
                <a:cs typeface="+mn-lt"/>
              </a:rPr>
              <a:t>II rozbioru</a:t>
            </a:r>
            <a:r>
              <a:rPr lang="pl-PL" b="1">
                <a:ea typeface="+mn-lt"/>
                <a:cs typeface="+mn-lt"/>
              </a:rPr>
              <a:t> </a:t>
            </a:r>
            <a:r>
              <a:rPr lang="pl-PL" sz="2300" b="1">
                <a:ea typeface="+mn-lt"/>
                <a:cs typeface="+mn-lt"/>
              </a:rPr>
              <a:t>Polski</a:t>
            </a:r>
            <a:r>
              <a:rPr lang="pl-PL" sz="2300">
                <a:ea typeface="+mn-lt"/>
                <a:cs typeface="+mn-lt"/>
              </a:rPr>
              <a:t>.</a:t>
            </a:r>
            <a:endParaRPr lang="pl-PL" sz="2300">
              <a:cs typeface="Calibri" panose="020F0502020204030204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470366" y="5390350"/>
            <a:ext cx="36012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/>
              <a:t>Symboliczne wieszanie przywódców konfederacji targowickiej</a:t>
            </a:r>
            <a:endParaRPr lang="pl-PL">
              <a:cs typeface="Calibri" panose="020F0502020204030204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96354" y="49653"/>
            <a:ext cx="8200572" cy="1057049"/>
          </a:xfrm>
        </p:spPr>
        <p:txBody>
          <a:bodyPr/>
          <a:lstStyle/>
          <a:p>
            <a:pPr algn="ctr"/>
            <a:r>
              <a:rPr lang="pl-PL" b="1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Święto Narodowe Trzeciego Maja</a:t>
            </a:r>
            <a:endParaRPr lang="pl-PL">
              <a:solidFill>
                <a:srgbClr val="00206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" name="Obraz 4" descr="Obraz zawierający tekst, drzewo, znak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08956" y="1164845"/>
            <a:ext cx="3515888" cy="2268920"/>
          </a:xfrm>
        </p:spPr>
      </p:pic>
      <p:sp>
        <p:nvSpPr>
          <p:cNvPr id="5" name="pole tekstowe 4"/>
          <p:cNvSpPr txBox="1"/>
          <p:nvPr/>
        </p:nvSpPr>
        <p:spPr>
          <a:xfrm>
            <a:off x="99939" y="1162804"/>
            <a:ext cx="7947851" cy="2676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just"/>
            <a:r>
              <a:rPr lang="pl-PL" sz="2100" b="1">
                <a:ea typeface="+mn-lt"/>
                <a:cs typeface="+mn-lt"/>
              </a:rPr>
              <a:t>Święto Konstytucji 3 Maja</a:t>
            </a:r>
            <a:r>
              <a:rPr lang="pl-PL" sz="2100">
                <a:ea typeface="+mn-lt"/>
                <a:cs typeface="+mn-lt"/>
              </a:rPr>
              <a:t> uchwalono już w dwa dni po jej podpisaniu. Ze względu na kolejne rozbiory przywrócono je dopiero, gdy po I wojnie światowej, Polska odzyskała niepodległość. Przyszedł czas II wojny światowej, a w raz z nią okupacja niemiecka i radziecka. Wtedy również zakazano obchodów 3 majowych. W roku 1981 władza ludowa ponownie przywróciła święto konstytucji, a od </a:t>
            </a:r>
            <a:r>
              <a:rPr lang="pl-PL" sz="2100" b="1">
                <a:ea typeface="+mn-lt"/>
                <a:cs typeface="+mn-lt"/>
              </a:rPr>
              <a:t>1990 roku</a:t>
            </a:r>
            <a:r>
              <a:rPr lang="pl-PL" sz="2100">
                <a:ea typeface="+mn-lt"/>
                <a:cs typeface="+mn-lt"/>
              </a:rPr>
              <a:t> stało się świętem narodowym. Od roku 2007 obchodzone jest również jako święto narodowe Litwy.</a:t>
            </a:r>
            <a:endParaRPr lang="pl-PL" sz="2100">
              <a:cs typeface="Calibri" panose="020F0502020204030204"/>
            </a:endParaRPr>
          </a:p>
        </p:txBody>
      </p:sp>
      <p:pic>
        <p:nvPicPr>
          <p:cNvPr id="3" name="Obraz 5" descr="Obraz zawierający budynek, zewnętrzne, kamień, kwadrat&#10;&#10;Opis wygenerowany automatyczni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4609" y="4089933"/>
            <a:ext cx="3517152" cy="226244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1139" y="4089400"/>
            <a:ext cx="8084253" cy="2030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just"/>
            <a:r>
              <a:rPr lang="pl-PL" sz="2100">
                <a:cs typeface="Calibri" panose="020F0502020204030204"/>
              </a:rPr>
              <a:t>Przez lata </a:t>
            </a:r>
            <a:r>
              <a:rPr lang="pl-PL" sz="2100" b="1">
                <a:cs typeface="Calibri" panose="020F0502020204030204"/>
              </a:rPr>
              <a:t>Święto Konstytucji 3 Maja</a:t>
            </a:r>
            <a:r>
              <a:rPr lang="pl-PL" sz="2100">
                <a:cs typeface="Calibri" panose="020F0502020204030204"/>
              </a:rPr>
              <a:t> obchodzone były w bardzo podniosłej atmosferze i z należytym szacunkiem. Przed </a:t>
            </a:r>
            <a:r>
              <a:rPr lang="pl-PL" sz="2100" b="1">
                <a:cs typeface="Calibri" panose="020F0502020204030204"/>
              </a:rPr>
              <a:t>Grobem Nieznanego Żołnierza </a:t>
            </a:r>
            <a:r>
              <a:rPr lang="pl-PL" sz="2100">
                <a:cs typeface="Calibri" panose="020F0502020204030204"/>
              </a:rPr>
              <a:t>w Warszawie odbywają się defilady wojskowe, składanie wieńców i uroczysta odprawa warty. Również </a:t>
            </a:r>
            <a:br>
              <a:rPr lang="pl-PL" sz="2100">
                <a:cs typeface="Calibri" panose="020F0502020204030204"/>
              </a:rPr>
            </a:br>
            <a:r>
              <a:rPr lang="pl-PL" sz="2100">
                <a:cs typeface="Calibri" panose="020F0502020204030204"/>
              </a:rPr>
              <a:t>w innych mniejszych miastach nie zapomina się o obchodach tego święta organizując liczne uroczystości z udziałem władz miasta.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8747621" y="640843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>
                <a:cs typeface="Calibri" panose="020F0502020204030204"/>
              </a:rPr>
              <a:t>Grób Nieznanego Żołnierza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31299" y="311424"/>
            <a:ext cx="6803785" cy="783412"/>
          </a:xfrm>
        </p:spPr>
        <p:txBody>
          <a:bodyPr>
            <a:normAutofit fontScale="90000"/>
          </a:bodyPr>
          <a:lstStyle/>
          <a:p>
            <a:r>
              <a:rPr lang="pl-PL" b="1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Znaczenie Konstytucji 3 Maja</a:t>
            </a:r>
            <a:endParaRPr lang="pl-PL">
              <a:solidFill>
                <a:srgbClr val="002060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2032" y="1291569"/>
            <a:ext cx="7525231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400">
                <a:ea typeface="+mn-lt"/>
                <a:cs typeface="+mn-lt"/>
              </a:rPr>
              <a:t>Znaczenie Konstytucji 3 Maja było olbrzymie, choć jej działanie niestety krótkotrwałe. Wielką wartością było porozumienie pomiędzy królem a opozycją, która poparła reformy. Konstytucja była silnym impulsem, pobudzającym świadomość dużej części szlachty i mieszczan. Dzięki niej społeczeństwo wyszło z marazmu, pojawiły się nadzieje na reformy, na poprawę kondycji Rzeczypospolitej.  Przez lata konstytucja była uznawana przez społeczeństwo, jako zwieńczenie wszystkiego co dobre i oświecone w polskiej kulturze i historii. Do momentu uchwalenia Konstytucji 3 Maja słowem konstytucja określano wszystkie dotychczas uchwalone przez Sejm ustawy. Po roku 1791 termin konstytucja nabrał nowego znaczenia i odnosi się do </a:t>
            </a:r>
            <a:r>
              <a:rPr lang="pl-PL" sz="2400" b="1">
                <a:ea typeface="+mn-lt"/>
                <a:cs typeface="+mn-lt"/>
              </a:rPr>
              <a:t>podstawowego aktu prawnego – ustawy zasadniczej.</a:t>
            </a:r>
          </a:p>
        </p:txBody>
      </p:sp>
      <p:pic>
        <p:nvPicPr>
          <p:cNvPr id="4" name="Obraz 4" descr="Obraz zawierający tekst, budynek, tkanina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1276" y="1890943"/>
            <a:ext cx="4157133" cy="347367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868451" y="5415963"/>
            <a:ext cx="4158342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>
                <a:cs typeface="Calibri" panose="020F0502020204030204"/>
              </a:rPr>
              <a:t>Konstytucja 3 Maja – obraz Jana Matejki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3" grpId="2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69" y="403956"/>
            <a:ext cx="7280442" cy="36419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pl-PL" b="1">
                <a:latin typeface="Calibri" panose="020F0502020204030204"/>
                <a:ea typeface="+mn-lt"/>
                <a:cs typeface="+mn-lt"/>
              </a:rPr>
              <a:t>"</a:t>
            </a:r>
            <a:r>
              <a:rPr lang="pl-PL" b="1" i="1">
                <a:latin typeface="Calibri" panose="020F0502020204030204"/>
                <a:ea typeface="+mn-lt"/>
                <a:cs typeface="+mn-lt"/>
              </a:rPr>
              <a:t>Witaj majowa jutrzenko,
Świeć naszej polskiej krainie,
Uczcimy ciebie piosenką,
Która w całej Polsce słynie</a:t>
            </a:r>
            <a:endParaRPr lang="pl-PL" i="1">
              <a:cs typeface="Calibri" panose="020F0502020204030204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b="1" i="1">
                <a:latin typeface="Calibri" panose="020F0502020204030204"/>
                <a:ea typeface="+mn-lt"/>
                <a:cs typeface="+mn-lt"/>
              </a:rPr>
              <a:t>Witaj Maj, Trzeci Maj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pl-PL" b="1" i="1">
                <a:latin typeface="Calibri" panose="020F0502020204030204"/>
                <a:ea typeface="+mn-lt"/>
                <a:cs typeface="+mn-lt"/>
              </a:rPr>
              <a:t>Dla Polaków błogi raj".</a:t>
            </a:r>
          </a:p>
        </p:txBody>
      </p:sp>
      <p:pic>
        <p:nvPicPr>
          <p:cNvPr id="5" name="Obraz 5" descr="Obraz zawierający tekst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5086" y="406218"/>
            <a:ext cx="4804229" cy="330961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66915" y="4245430"/>
            <a:ext cx="11771085" cy="181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just"/>
            <a:r>
              <a:rPr lang="pl-PL" sz="2800"/>
              <a:t>Ta piosenka, którą z pewnością zna każdy Polak, została napisana przez Rajnolda Suchodolskiego, na pamiątkę ustanowienia pierwszej nowoczesnej konstytucji </a:t>
            </a:r>
            <a:r>
              <a:rPr lang="pl-PL" sz="2800">
                <a:cs typeface="Calibri" panose="020F0502020204030204"/>
              </a:rPr>
              <a:t/>
            </a:r>
            <a:br>
              <a:rPr lang="pl-PL" sz="2800">
                <a:cs typeface="Calibri" panose="020F0502020204030204"/>
              </a:rPr>
            </a:br>
            <a:r>
              <a:rPr lang="pl-PL" sz="2800"/>
              <a:t>w Europie, </a:t>
            </a:r>
            <a:r>
              <a:rPr lang="pl-PL" sz="2800" b="1"/>
              <a:t>Konstytucji 3 Maja</a:t>
            </a:r>
            <a:r>
              <a:rPr lang="pl-PL" sz="2800"/>
              <a:t>, którą postaramy się przybliżyć w naszej prezentacji.</a:t>
            </a:r>
            <a:endParaRPr lang="pl-PL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51962" y="597354"/>
            <a:ext cx="5232827" cy="826101"/>
          </a:xfrm>
        </p:spPr>
        <p:txBody>
          <a:bodyPr/>
          <a:lstStyle/>
          <a:p>
            <a:pPr algn="ctr"/>
            <a:r>
              <a:rPr lang="pl-PL" b="1">
                <a:solidFill>
                  <a:srgbClr val="002060"/>
                </a:solidFill>
                <a:latin typeface="Calibri" panose="020F0502020204030204"/>
                <a:ea typeface="+mj-lt"/>
                <a:cs typeface="+mj-lt"/>
              </a:rPr>
              <a:t>Konstytucja 3 Maja</a:t>
            </a:r>
            <a:endParaRPr lang="pl-PL">
              <a:solidFill>
                <a:srgbClr val="002060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>
          <a:xfrm>
            <a:off x="366486" y="1709510"/>
            <a:ext cx="7605487" cy="43368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>
                <a:ea typeface="+mn-lt"/>
                <a:cs typeface="+mn-lt"/>
              </a:rPr>
              <a:t>W dniu </a:t>
            </a:r>
            <a:r>
              <a:rPr lang="pl-PL" b="1">
                <a:ea typeface="+mn-lt"/>
                <a:cs typeface="+mn-lt"/>
              </a:rPr>
              <a:t>3 maja 1791 r.</a:t>
            </a:r>
            <a:r>
              <a:rPr lang="pl-PL">
                <a:ea typeface="+mn-lt"/>
                <a:cs typeface="+mn-lt"/>
              </a:rPr>
              <a:t> Warszawa wiwatowała. Po burzliwych obradach, sejm uchwalił konstytucję, która była </a:t>
            </a:r>
            <a:r>
              <a:rPr lang="pl-PL" b="1">
                <a:ea typeface="+mn-lt"/>
                <a:cs typeface="+mn-lt"/>
              </a:rPr>
              <a:t>pierwszym tego typu dokumentem </a:t>
            </a:r>
            <a:br>
              <a:rPr lang="pl-PL" b="1">
                <a:ea typeface="+mn-lt"/>
                <a:cs typeface="+mn-lt"/>
              </a:rPr>
            </a:br>
            <a:r>
              <a:rPr lang="pl-PL" b="1">
                <a:ea typeface="+mn-lt"/>
                <a:cs typeface="+mn-lt"/>
              </a:rPr>
              <a:t>w Europie i drugim po Stanach Zjednoczonych</a:t>
            </a:r>
            <a:r>
              <a:rPr lang="pl-PL">
                <a:ea typeface="+mn-lt"/>
                <a:cs typeface="+mn-lt"/>
              </a:rPr>
              <a:t>. 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>
                <a:ea typeface="+mn-lt"/>
                <a:cs typeface="+mn-lt"/>
              </a:rPr>
              <a:t>Ta </a:t>
            </a:r>
            <a:r>
              <a:rPr lang="pl-PL" b="1">
                <a:ea typeface="+mn-lt"/>
                <a:cs typeface="+mn-lt"/>
              </a:rPr>
              <a:t>ustawa zasadnicza</a:t>
            </a:r>
            <a:r>
              <a:rPr lang="pl-PL">
                <a:ea typeface="+mn-lt"/>
                <a:cs typeface="+mn-lt"/>
              </a:rPr>
              <a:t> została uchwalona dziewiętnaście lat po pierwszym rozbiorze </a:t>
            </a:r>
            <a:br>
              <a:rPr lang="pl-PL">
                <a:ea typeface="+mn-lt"/>
                <a:cs typeface="+mn-lt"/>
              </a:rPr>
            </a:br>
            <a:r>
              <a:rPr lang="pl-PL">
                <a:ea typeface="+mn-lt"/>
                <a:cs typeface="+mn-lt"/>
              </a:rPr>
              <a:t>i w czasach, kiedy w Polsce panował chaos wskutek rządów magnaterii. Konstytucja nazywana była </a:t>
            </a:r>
            <a:r>
              <a:rPr lang="pl-PL" b="1">
                <a:ea typeface="+mn-lt"/>
                <a:cs typeface="+mn-lt"/>
              </a:rPr>
              <a:t>ostatnią wolą i testamentem gasnącej ojczyzny.</a:t>
            </a:r>
            <a:endParaRPr lang="pl-PL" b="1">
              <a:cs typeface="Calibri" panose="020F0502020204030204"/>
            </a:endParaRPr>
          </a:p>
        </p:txBody>
      </p:sp>
      <p:pic>
        <p:nvPicPr>
          <p:cNvPr id="5" name="Obraz 5" descr="Obraz zawierający tekst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0177" y="449943"/>
            <a:ext cx="3743660" cy="580358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431946" y="6293224"/>
            <a:ext cx="36140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/>
              <a:t>Pierwsza strona Konstytucji 3 Maja</a:t>
            </a:r>
            <a:endParaRPr lang="pl-PL">
              <a:cs typeface="Calibri" panose="020F0502020204030204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 build="p"/>
      <p:bldP spid="3" grpId="2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10762" y="89782"/>
            <a:ext cx="4709886" cy="86110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b="1">
                <a:solidFill>
                  <a:srgbClr val="002060"/>
                </a:solidFill>
                <a:latin typeface="Calibri" panose="020F0502020204030204"/>
                <a:cs typeface="Calibri Light" panose="020F0302020204030204"/>
              </a:rPr>
              <a:t>Potrzeba przemian</a:t>
            </a:r>
            <a:endParaRPr lang="pl-PL" b="1">
              <a:solidFill>
                <a:srgbClr val="002060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06407" y="954768"/>
            <a:ext cx="8142514" cy="2108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10000"/>
              </a:lnSpc>
              <a:buNone/>
            </a:pPr>
            <a:r>
              <a:rPr lang="pl-PL" sz="2400">
                <a:solidFill>
                  <a:schemeClr val="tx1"/>
                </a:solidFill>
                <a:ea typeface="+mn-lt"/>
                <a:cs typeface="+mn-lt"/>
              </a:rPr>
              <a:t>  W połowie XVIII stulecia </a:t>
            </a:r>
            <a:r>
              <a:rPr lang="pl-PL" sz="2400" b="1">
                <a:solidFill>
                  <a:schemeClr val="tx1"/>
                </a:solidFill>
                <a:ea typeface="+mn-lt"/>
                <a:cs typeface="+mn-lt"/>
              </a:rPr>
              <a:t>Rzeczpospolita Obojga Narodów</a:t>
            </a:r>
            <a:r>
              <a:rPr lang="pl-PL" sz="2400">
                <a:solidFill>
                  <a:schemeClr val="tx1"/>
                </a:solidFill>
                <a:ea typeface="+mn-lt"/>
                <a:cs typeface="+mn-lt"/>
              </a:rPr>
              <a:t> nie była już potęgą o </a:t>
            </a:r>
            <a:r>
              <a:rPr lang="pl-PL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</a:rPr>
              <a:t>znaczeniu </a:t>
            </a:r>
            <a:r>
              <a:rPr lang="pl-PL" sz="2400">
                <a:solidFill>
                  <a:schemeClr val="tx1"/>
                </a:solidFill>
                <a:ea typeface="+mn-lt"/>
                <a:cs typeface="+mn-lt"/>
              </a:rPr>
              <a:t>europejskim. Miotana wewnętrznymi kryzysami coraz bardziej popadała w zależność od silniejszych sąsiadów. Prym wiodła </a:t>
            </a:r>
            <a:r>
              <a:rPr lang="pl-PL" sz="2400" b="1">
                <a:solidFill>
                  <a:schemeClr val="tx1"/>
                </a:solidFill>
                <a:ea typeface="+mn-lt"/>
                <a:cs typeface="+mn-lt"/>
              </a:rPr>
              <a:t>Rosja</a:t>
            </a:r>
            <a:r>
              <a:rPr lang="pl-PL" sz="2400">
                <a:solidFill>
                  <a:schemeClr val="tx1"/>
                </a:solidFill>
                <a:ea typeface="+mn-lt"/>
                <a:cs typeface="+mn-lt"/>
              </a:rPr>
              <a:t>, której wpływy stawały się coraz wyraźniejsze. </a:t>
            </a:r>
          </a:p>
        </p:txBody>
      </p:sp>
      <p:pic>
        <p:nvPicPr>
          <p:cNvPr id="7" name="Obraz 7" descr="Obraz zawierający mapa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6111" y="44049"/>
            <a:ext cx="3684069" cy="3439730"/>
          </a:xfrm>
          <a:prstGeom prst="rect">
            <a:avLst/>
          </a:prstGeom>
        </p:spPr>
      </p:pic>
      <p:pic>
        <p:nvPicPr>
          <p:cNvPr id="5" name="Obraz 5" descr="Obraz zawierający osoba, ściana, ubrany&#10;&#10;Opis wygenerowany automatyczni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967" y="3431037"/>
            <a:ext cx="3833477" cy="284106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98508" y="6316983"/>
            <a:ext cx="29536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/>
              <a:t>Stanisław August Poniatowski</a:t>
            </a:r>
            <a:endParaRPr lang="pl-PL">
              <a:cs typeface="Calibri" panose="020F0502020204030204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208761" y="3819740"/>
            <a:ext cx="7728856" cy="2676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just"/>
            <a:r>
              <a:rPr lang="pl-PL" sz="2400">
                <a:ea typeface="+mn-lt"/>
                <a:cs typeface="+mn-lt"/>
              </a:rPr>
              <a:t>W 1764 r. na polskim tronie zasiadł </a:t>
            </a:r>
            <a:r>
              <a:rPr lang="pl-PL" sz="2400" b="1">
                <a:ea typeface="+mn-lt"/>
                <a:cs typeface="+mn-lt"/>
              </a:rPr>
              <a:t>Stanisław August Poniatowski</a:t>
            </a:r>
            <a:r>
              <a:rPr lang="pl-PL" sz="2400">
                <a:ea typeface="+mn-lt"/>
                <a:cs typeface="+mn-lt"/>
              </a:rPr>
              <a:t>, któremu </a:t>
            </a:r>
            <a:r>
              <a:rPr lang="pl-PL" sz="2400" b="1">
                <a:ea typeface="+mn-lt"/>
                <a:cs typeface="+mn-lt"/>
              </a:rPr>
              <a:t>caryca Katarzyna II</a:t>
            </a:r>
            <a:r>
              <a:rPr lang="pl-PL" sz="2400">
                <a:ea typeface="+mn-lt"/>
                <a:cs typeface="+mn-lt"/>
              </a:rPr>
              <a:t>  pomogła </a:t>
            </a:r>
            <a:br>
              <a:rPr lang="pl-PL" sz="2400">
                <a:ea typeface="+mn-lt"/>
                <a:cs typeface="+mn-lt"/>
              </a:rPr>
            </a:br>
            <a:r>
              <a:rPr lang="pl-PL" sz="2400">
                <a:ea typeface="+mn-lt"/>
                <a:cs typeface="+mn-lt"/>
              </a:rPr>
              <a:t>w objęciu władzy. Od tego momentu caryca bezceremonialnie ingerowała w politykę wewnętrzną zachodniego sąsiada. Przejawem tego była m.in. </a:t>
            </a:r>
            <a:r>
              <a:rPr lang="pl-PL" sz="2400" b="1">
                <a:ea typeface="+mn-lt"/>
                <a:cs typeface="+mn-lt"/>
              </a:rPr>
              <a:t>Rada Nieustająca</a:t>
            </a:r>
            <a:r>
              <a:rPr lang="pl-PL" sz="2400">
                <a:ea typeface="+mn-lt"/>
                <a:cs typeface="+mn-lt"/>
              </a:rPr>
              <a:t>, organ władzy rządowo-administracyjnej </a:t>
            </a:r>
            <a:br>
              <a:rPr lang="pl-PL" sz="2400">
                <a:ea typeface="+mn-lt"/>
                <a:cs typeface="+mn-lt"/>
              </a:rPr>
            </a:br>
            <a:r>
              <a:rPr lang="pl-PL" sz="2400">
                <a:ea typeface="+mn-lt"/>
                <a:cs typeface="+mn-lt"/>
              </a:rPr>
              <a:t>w Polsce powołany z inicjatywy Katarzyny.</a:t>
            </a:r>
            <a:endParaRPr lang="pl-PL">
              <a:cs typeface="Calibri" panose="020F0502020204030204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291019" y="3482147"/>
            <a:ext cx="38381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>
                <a:cs typeface="Calibri" panose="020F0502020204030204"/>
              </a:rPr>
              <a:t>Rzeczpospolita na początku XVIII wieku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  <p:bldP spid="6" grpId="1"/>
      <p:bldP spid="8" grpId="0"/>
      <p:bldP spid="8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277" y="237881"/>
            <a:ext cx="4572000" cy="820790"/>
          </a:xfrm>
        </p:spPr>
        <p:txBody>
          <a:bodyPr>
            <a:normAutofit/>
          </a:bodyPr>
          <a:lstStyle/>
          <a:p>
            <a:r>
              <a:rPr lang="pl-PL" b="1">
                <a:solidFill>
                  <a:srgbClr val="002060"/>
                </a:solidFill>
                <a:latin typeface="Calibri" panose="020F0502020204030204"/>
                <a:cs typeface="Calibri Light" panose="020F0302020204030204"/>
              </a:rPr>
              <a:t>Szansa na zmiany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085" y="1209789"/>
            <a:ext cx="7132814" cy="55060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l-PL" sz="2400">
                <a:ea typeface="+mn-lt"/>
                <a:cs typeface="+mn-lt"/>
              </a:rPr>
              <a:t>Pod koniec lat 80 XVIII wieku król </a:t>
            </a:r>
            <a:r>
              <a:rPr lang="pl-PL" sz="2400" b="1">
                <a:ea typeface="+mn-lt"/>
                <a:cs typeface="+mn-lt"/>
              </a:rPr>
              <a:t>Stanisław August Poniatowski</a:t>
            </a:r>
            <a:r>
              <a:rPr lang="pl-PL" sz="2400">
                <a:ea typeface="+mn-lt"/>
                <a:cs typeface="+mn-lt"/>
              </a:rPr>
              <a:t> oraz </a:t>
            </a:r>
            <a:r>
              <a:rPr lang="pl-PL" sz="2400" b="1">
                <a:ea typeface="+mn-lt"/>
                <a:cs typeface="+mn-lt"/>
              </a:rPr>
              <a:t>obóz patriotyczny</a:t>
            </a:r>
            <a:r>
              <a:rPr lang="pl-PL" sz="2400">
                <a:ea typeface="+mn-lt"/>
                <a:cs typeface="+mn-lt"/>
              </a:rPr>
              <a:t> po raz kolejny podjęli próbę przeprowadzenia koniecznych reform. Na skutek trudnej sytuacji politycznej, caryca Rosji </a:t>
            </a:r>
            <a:r>
              <a:rPr lang="pl-PL" sz="2400" b="1">
                <a:ea typeface="+mn-lt"/>
                <a:cs typeface="+mn-lt"/>
              </a:rPr>
              <a:t>Katarzyna II</a:t>
            </a:r>
            <a:r>
              <a:rPr lang="pl-PL" sz="2400">
                <a:ea typeface="+mn-lt"/>
                <a:cs typeface="+mn-lt"/>
              </a:rPr>
              <a:t> zgodziła się na zwołanie sejmu zawiązanego pod laską konfederacji – (decyzje zapadały większością głosów.) Marszałkiem został </a:t>
            </a:r>
            <a:r>
              <a:rPr lang="pl-PL" sz="2400" b="1">
                <a:ea typeface="+mn-lt"/>
                <a:cs typeface="+mn-lt"/>
              </a:rPr>
              <a:t>Stanisław Małachowski</a:t>
            </a:r>
            <a:r>
              <a:rPr lang="pl-PL" sz="2400">
                <a:ea typeface="+mn-lt"/>
                <a:cs typeface="+mn-lt"/>
              </a:rPr>
              <a:t>, jeden z przywódców obozu reform. </a:t>
            </a:r>
            <a:r>
              <a:rPr lang="pl-PL" sz="2400" b="1">
                <a:ea typeface="+mn-lt"/>
                <a:cs typeface="+mn-lt"/>
              </a:rPr>
              <a:t>Jesienią 1790</a:t>
            </a:r>
            <a:r>
              <a:rPr lang="pl-PL" sz="2400">
                <a:ea typeface="+mn-lt"/>
                <a:cs typeface="+mn-lt"/>
              </a:rPr>
              <a:t> r. przeprowadzono nowe wybory do izby poselskiej, dzięki czemu obóz reform uzyskał przewagę. </a:t>
            </a:r>
            <a:r>
              <a:rPr lang="pl-PL" sz="2400" b="1">
                <a:ea typeface="+mn-lt"/>
                <a:cs typeface="+mn-lt"/>
              </a:rPr>
              <a:t>Od tego momentu sejm obradował w podwójnym składzie gdyż posłowie wybrani w 1788 r. nie opuścili obrad</a:t>
            </a:r>
            <a:r>
              <a:rPr lang="pl-PL" sz="2400">
                <a:ea typeface="+mn-lt"/>
                <a:cs typeface="+mn-lt"/>
              </a:rPr>
              <a:t>. </a:t>
            </a:r>
          </a:p>
          <a:p>
            <a:pPr marL="0" indent="0" algn="just">
              <a:buNone/>
            </a:pPr>
            <a:r>
              <a:rPr lang="pl-PL" sz="2400" b="1">
                <a:ea typeface="+mn-lt"/>
                <a:cs typeface="+mn-lt"/>
              </a:rPr>
              <a:t>Sejm ten do historii przeszedł jako Wielki,</a:t>
            </a:r>
            <a:r>
              <a:rPr lang="pl-PL" sz="2400">
                <a:ea typeface="+mn-lt"/>
                <a:cs typeface="+mn-lt"/>
              </a:rPr>
              <a:t> gdyż po pierwsze obradował ostatecznie w podwójnym składzie, po drugie uchwalił przełomowe dla historii Polski reformy.</a:t>
            </a:r>
          </a:p>
        </p:txBody>
      </p:sp>
      <p:pic>
        <p:nvPicPr>
          <p:cNvPr id="5" name="Obraz 5" descr="Obraz zawierający tłum, sala, widownia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9359" y="1606695"/>
            <a:ext cx="4804228" cy="334054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644333" y="5050070"/>
            <a:ext cx="40238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>
                <a:cs typeface="Calibri" panose="020F0502020204030204"/>
              </a:rPr>
              <a:t>Zaprzysiężenie posłów Sejmu Wielkiego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3" grpId="2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0727" y="153813"/>
            <a:ext cx="11241314" cy="911906"/>
          </a:xfrm>
        </p:spPr>
        <p:txBody>
          <a:bodyPr/>
          <a:lstStyle/>
          <a:p>
            <a:r>
              <a:rPr lang="pl-PL" b="1">
                <a:solidFill>
                  <a:srgbClr val="002060"/>
                </a:solidFill>
                <a:latin typeface="Calibri" panose="020F0502020204030204"/>
                <a:ea typeface="+mj-lt"/>
                <a:cs typeface="+mj-lt"/>
              </a:rPr>
              <a:t>Obozy polityczne w czasie Sejmu Wielkiego.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586" y="956946"/>
            <a:ext cx="8026402" cy="57677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2100" b="1">
                <a:ea typeface="+mn-lt"/>
                <a:cs typeface="+mn-lt"/>
              </a:rPr>
              <a:t>Podczas sejmu ścierały się między sobą trzy obozy polityczne</a:t>
            </a:r>
            <a:r>
              <a:rPr lang="pl-PL" sz="2100">
                <a:ea typeface="+mn-lt"/>
                <a:cs typeface="+mn-lt"/>
              </a:rPr>
              <a:t>:</a:t>
            </a:r>
            <a:endParaRPr lang="pl-PL" sz="2100">
              <a:cs typeface="Calibri" panose="020F0502020204030204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2100">
                <a:ea typeface="+mn-lt"/>
                <a:cs typeface="+mn-lt"/>
              </a:rPr>
              <a:t>- </a:t>
            </a:r>
            <a:r>
              <a:rPr lang="pl-PL" sz="2100" b="1">
                <a:ea typeface="+mn-lt"/>
                <a:cs typeface="+mn-lt"/>
              </a:rPr>
              <a:t>obóz hetmański</a:t>
            </a:r>
            <a:r>
              <a:rPr lang="pl-PL" sz="2100">
                <a:ea typeface="+mn-lt"/>
                <a:cs typeface="+mn-lt"/>
              </a:rPr>
              <a:t> – na jego czele stali magnaci: </a:t>
            </a:r>
            <a:r>
              <a:rPr lang="pl-PL" sz="2100" b="1">
                <a:ea typeface="+mn-lt"/>
                <a:cs typeface="+mn-lt"/>
              </a:rPr>
              <a:t>Franciszek Ksawery Branicki, Szczęsny Potocki i Seweryn Rzewuski.</a:t>
            </a:r>
            <a:r>
              <a:rPr lang="pl-PL" sz="2100">
                <a:ea typeface="+mn-lt"/>
                <a:cs typeface="+mn-lt"/>
              </a:rPr>
              <a:t> Chcieli utrzymania dotychczasowego porządku i byli przeciwni jakimkolwiek reformom. Mieli poparcie ambasadora Rosji.</a:t>
            </a:r>
            <a:endParaRPr lang="pl-PL" sz="2100">
              <a:cs typeface="Calibri" panose="020F0502020204030204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2100">
                <a:ea typeface="+mn-lt"/>
                <a:cs typeface="+mn-lt"/>
              </a:rPr>
              <a:t>- </a:t>
            </a:r>
            <a:r>
              <a:rPr lang="pl-PL" sz="2100" b="1">
                <a:ea typeface="+mn-lt"/>
                <a:cs typeface="+mn-lt"/>
              </a:rPr>
              <a:t>obóz dworski</a:t>
            </a:r>
            <a:r>
              <a:rPr lang="pl-PL" sz="2100">
                <a:ea typeface="+mn-lt"/>
                <a:cs typeface="+mn-lt"/>
              </a:rPr>
              <a:t> – było skupione wokół króla. Na jego czele stał prymas </a:t>
            </a:r>
            <a:r>
              <a:rPr lang="pl-PL" sz="2100" b="1">
                <a:ea typeface="+mn-lt"/>
                <a:cs typeface="+mn-lt"/>
              </a:rPr>
              <a:t>Michał Poniatowski oraz kanclerz Jacek Małachowski</a:t>
            </a:r>
            <a:r>
              <a:rPr lang="pl-PL" sz="2100">
                <a:ea typeface="+mn-lt"/>
                <a:cs typeface="+mn-lt"/>
              </a:rPr>
              <a:t>. Dążyli do przeprowadzenia reform w oparciu o Rosję, pragnęli umocnienia władzy wykonawczej  królewskiej.</a:t>
            </a:r>
            <a:endParaRPr lang="pl-PL" sz="2100">
              <a:cs typeface="Calibri" panose="020F0502020204030204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2100">
                <a:ea typeface="+mn-lt"/>
                <a:cs typeface="+mn-lt"/>
              </a:rPr>
              <a:t>- </a:t>
            </a:r>
            <a:r>
              <a:rPr lang="pl-PL" sz="2100" b="1">
                <a:ea typeface="+mn-lt"/>
                <a:cs typeface="+mn-lt"/>
              </a:rPr>
              <a:t>obóz patriotyczny</a:t>
            </a:r>
            <a:r>
              <a:rPr lang="pl-PL" sz="2100">
                <a:ea typeface="+mn-lt"/>
                <a:cs typeface="+mn-lt"/>
              </a:rPr>
              <a:t> – na jego czele stanęli </a:t>
            </a:r>
            <a:r>
              <a:rPr lang="pl-PL" sz="2100" b="1">
                <a:ea typeface="+mn-lt"/>
                <a:cs typeface="+mn-lt"/>
              </a:rPr>
              <a:t>Stanisław Małachowski, Stanisław i Ignacy Potoccy, Adam Czartoryski i Hugo Kołłątaj.</a:t>
            </a:r>
            <a:r>
              <a:rPr lang="pl-PL" sz="2100">
                <a:ea typeface="+mn-lt"/>
                <a:cs typeface="+mn-lt"/>
              </a:rPr>
              <a:t> Obóz ten opowiadał się za reformami, unowocześnieniem państwa, uniezależnieniem od Rosji. Uważał, że uda się przeprowadzić reformy przy pomocy Prus.</a:t>
            </a:r>
            <a:endParaRPr lang="pl-PL" sz="2100">
              <a:cs typeface="Calibri" panose="020F0502020204030204"/>
            </a:endParaRPr>
          </a:p>
        </p:txBody>
      </p:sp>
      <p:pic>
        <p:nvPicPr>
          <p:cNvPr id="4" name="Obraz 4" descr="Obraz zawierający tekst, pozujący, malowanie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4913" y="1236595"/>
            <a:ext cx="3193142" cy="478608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598433" y="6075509"/>
            <a:ext cx="3088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>
                <a:ea typeface="+mn-lt"/>
                <a:cs typeface="+mn-lt"/>
              </a:rPr>
              <a:t>Franciszek Ksawery Branicki</a:t>
            </a:r>
            <a:endParaRPr lang="pl-PL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3" grpId="2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75743" y="841558"/>
            <a:ext cx="7945454" cy="469034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l-PL" sz="2000">
                <a:ea typeface="+mn-lt"/>
                <a:cs typeface="+mn-lt"/>
              </a:rPr>
              <a:t>   W czasie obrad </a:t>
            </a:r>
            <a:r>
              <a:rPr lang="pl-PL" sz="2000" b="1">
                <a:ea typeface="+mn-lt"/>
                <a:cs typeface="+mn-lt"/>
              </a:rPr>
              <a:t>Sejmu Czteroletniego</a:t>
            </a:r>
            <a:r>
              <a:rPr lang="pl-PL" sz="2000">
                <a:ea typeface="+mn-lt"/>
                <a:cs typeface="+mn-lt"/>
              </a:rPr>
              <a:t> wielu posłów, pracujących na zlecenie państw ościennych (Rosji, Prus czy Austrii) , sprzeciwiało się powołaniu ustawy zasadniczej. Okazja nadarzyła się </a:t>
            </a:r>
            <a:r>
              <a:rPr lang="pl-PL" sz="2000" b="1">
                <a:ea typeface="+mn-lt"/>
                <a:cs typeface="+mn-lt"/>
              </a:rPr>
              <a:t>3 maja 1791 roku</a:t>
            </a:r>
            <a:r>
              <a:rPr lang="pl-PL" sz="2000">
                <a:ea typeface="+mn-lt"/>
                <a:cs typeface="+mn-lt"/>
              </a:rPr>
              <a:t>, wówczas wielu przeciwników </a:t>
            </a:r>
            <a:r>
              <a:rPr lang="pl-PL" sz="2000" b="1">
                <a:ea typeface="+mn-lt"/>
                <a:cs typeface="+mn-lt"/>
              </a:rPr>
              <a:t>konstytucji</a:t>
            </a:r>
            <a:r>
              <a:rPr lang="pl-PL" sz="2000">
                <a:ea typeface="+mn-lt"/>
                <a:cs typeface="+mn-lt"/>
              </a:rPr>
              <a:t> nie powróciło jeszcze </a:t>
            </a:r>
            <a:br>
              <a:rPr lang="pl-PL" sz="2000">
                <a:ea typeface="+mn-lt"/>
                <a:cs typeface="+mn-lt"/>
              </a:rPr>
            </a:br>
            <a:r>
              <a:rPr lang="pl-PL" sz="2000">
                <a:ea typeface="+mn-lt"/>
                <a:cs typeface="+mn-lt"/>
              </a:rPr>
              <a:t>z Wielkanocnego urlopu. Po siedmiogodzinnych obradach Sejm zatwierdził konstytucję, a </a:t>
            </a:r>
            <a:r>
              <a:rPr lang="pl-PL" sz="2000" b="1">
                <a:ea typeface="+mn-lt"/>
                <a:cs typeface="+mn-lt"/>
              </a:rPr>
              <a:t>król Stanisław August Poniatowski</a:t>
            </a:r>
            <a:r>
              <a:rPr lang="pl-PL" sz="2000">
                <a:ea typeface="+mn-lt"/>
                <a:cs typeface="+mn-lt"/>
              </a:rPr>
              <a:t> ją podpisał.</a:t>
            </a:r>
          </a:p>
          <a:p>
            <a:pPr algn="just">
              <a:lnSpc>
                <a:spcPct val="100000"/>
              </a:lnSpc>
              <a:buNone/>
            </a:pPr>
            <a:r>
              <a:rPr lang="pl-PL" sz="2000">
                <a:ea typeface="+mn-lt"/>
                <a:cs typeface="+mn-lt"/>
              </a:rPr>
              <a:t/>
            </a:r>
            <a:br>
              <a:rPr lang="pl-PL" sz="2000">
                <a:ea typeface="+mn-lt"/>
                <a:cs typeface="+mn-lt"/>
              </a:rPr>
            </a:br>
            <a:r>
              <a:rPr lang="pl-PL" sz="2000">
                <a:ea typeface="+mn-lt"/>
                <a:cs typeface="+mn-lt"/>
              </a:rPr>
              <a:t>Przebieg obrad opisuje kilka zachowanych po dziś dzień źródeł. </a:t>
            </a:r>
            <a:endParaRPr lang="pl-PL" sz="2000">
              <a:cs typeface="Calibri" panose="020F050202020403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pl-PL" sz="2000">
                <a:ea typeface="+mn-lt"/>
                <a:cs typeface="+mn-lt"/>
              </a:rPr>
              <a:t>  "</a:t>
            </a:r>
            <a:r>
              <a:rPr lang="pl-PL" sz="2000" i="1">
                <a:ea typeface="+mn-lt"/>
                <a:cs typeface="+mn-lt"/>
              </a:rPr>
              <a:t>Przebieg sesji, rozpoczętej około południa, był wyreżyserowany. Na początku odczytano odpowiednio spreparowane depesze dyplomatyczne ukazujące zmieniającą się na niekorzyść Rzeczypospolitej koniunkturę relacji międzynarodowych. Sejmującym podsuwano niejako wniosek, że w tej sytuacji bezpieczeństwo państwu zapewnić może tylko jego wzmocnienie przez uchwalenie nowej formy rządu. Na polecenie króla odczytano jej projekt. Wzbudził on wiele głosów sprzeciwu</a:t>
            </a:r>
            <a:r>
              <a:rPr lang="pl-PL" sz="2000">
                <a:ea typeface="+mn-lt"/>
                <a:cs typeface="+mn-lt"/>
              </a:rPr>
              <a:t>".</a:t>
            </a:r>
          </a:p>
          <a:p>
            <a:pPr algn="just">
              <a:lnSpc>
                <a:spcPct val="100000"/>
              </a:lnSpc>
              <a:buNone/>
            </a:pPr>
            <a:r>
              <a:rPr lang="pl-PL" sz="1800">
                <a:ea typeface="+mn-lt"/>
                <a:cs typeface="+mn-lt"/>
              </a:rPr>
              <a:t>  </a:t>
            </a: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436627" y="48581"/>
            <a:ext cx="7262989" cy="792722"/>
          </a:xfrm>
        </p:spPr>
        <p:txBody>
          <a:bodyPr/>
          <a:lstStyle/>
          <a:p>
            <a:r>
              <a:rPr lang="pl-PL" b="1">
                <a:solidFill>
                  <a:srgbClr val="002060"/>
                </a:solidFill>
                <a:latin typeface="Calibri" panose="020F0502020204030204"/>
                <a:cs typeface="Calibri Light" panose="020F0302020204030204"/>
              </a:rPr>
              <a:t>Burzliwa sesja 3 maja 1791 r.</a:t>
            </a:r>
            <a:endParaRPr lang="pl-PL" b="1">
              <a:solidFill>
                <a:srgbClr val="00206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9" name="Obraz 9" descr="Obraz zawierający ściana, wewnątrz, stare, kilka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9981" y="1670963"/>
            <a:ext cx="4400852" cy="303241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9019" y="5756521"/>
            <a:ext cx="12133617" cy="9683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just"/>
            <a:r>
              <a:rPr lang="pl-PL" sz="1900">
                <a:ea typeface="+mn-lt"/>
                <a:cs typeface="+mn-lt"/>
              </a:rPr>
              <a:t>Źródła podają, że </a:t>
            </a:r>
            <a:r>
              <a:rPr lang="pl-PL" sz="1900" b="1">
                <a:ea typeface="+mn-lt"/>
                <a:cs typeface="+mn-lt"/>
              </a:rPr>
              <a:t>król przemawiał trzykrotnie</a:t>
            </a:r>
            <a:r>
              <a:rPr lang="pl-PL" sz="1900">
                <a:ea typeface="+mn-lt"/>
                <a:cs typeface="+mn-lt"/>
              </a:rPr>
              <a:t> podkreślając konieczność naprawy dawnego ustroju. W momencie, gdy chciał zabrać głos po raz czwarty, podniósł rękę ku górze, co odebrano jako gest wezwania do przyjęcia projektu przez aklamację. Tak też się stało, a za tym posypały się okrzyki: „Wiwat król ! Wiwat Konstytucja!”.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015728" y="4782030"/>
            <a:ext cx="3639670" cy="645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>
                <a:cs typeface="Calibri" panose="020F0502020204030204"/>
              </a:rPr>
              <a:t>Chwila przyjęcia przez Sejm Wielki Konstytucji 3 Maja</a:t>
            </a:r>
            <a:endParaRPr lang="pl-PL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3" grpId="2"/>
      <p:bldP spid="2" grpId="1"/>
      <p:bldP spid="2" grpId="2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50027" y="73130"/>
            <a:ext cx="6293650" cy="745419"/>
          </a:xfrm>
        </p:spPr>
        <p:txBody>
          <a:bodyPr>
            <a:normAutofit fontScale="90000"/>
          </a:bodyPr>
          <a:lstStyle/>
          <a:p>
            <a:r>
              <a:rPr lang="pl-PL" b="1">
                <a:solidFill>
                  <a:srgbClr val="002060"/>
                </a:solidFill>
                <a:latin typeface="Calibri" panose="020F0502020204030204"/>
                <a:ea typeface="+mj-lt"/>
                <a:cs typeface="+mj-lt"/>
              </a:rPr>
              <a:t>Autorzy Konstytucji  3 Maja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242039" y="822858"/>
            <a:ext cx="9137169" cy="8943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200">
                <a:ea typeface="+mn-lt"/>
                <a:cs typeface="+mn-lt"/>
              </a:rPr>
              <a:t>Konstytucja 3 maja 1791 r. była najważniejszą  reformą Sejmu Czteroletniego. </a:t>
            </a:r>
            <a:endParaRPr lang="pl-PL" sz="2200">
              <a:cs typeface="Calibri" panose="020F0502020204030204"/>
            </a:endParaRPr>
          </a:p>
          <a:p>
            <a:pPr marL="0" indent="0" algn="ctr">
              <a:buNone/>
            </a:pPr>
            <a:r>
              <a:rPr lang="pl-PL" sz="2200">
                <a:ea typeface="+mn-lt"/>
                <a:cs typeface="+mn-lt"/>
              </a:rPr>
              <a:t>Jej autorami byli:</a:t>
            </a:r>
            <a:endParaRPr lang="pl-PL" sz="2200">
              <a:cs typeface="Calibri" panose="020F0502020204030204"/>
            </a:endParaRPr>
          </a:p>
        </p:txBody>
      </p:sp>
      <p:pic>
        <p:nvPicPr>
          <p:cNvPr id="6" name="Obraz 6" descr="Obraz zawierający osoba, ściana, ubrany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973" y="1830457"/>
            <a:ext cx="2416428" cy="2036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2831566" y="2329543"/>
            <a:ext cx="5597391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3400" b="1">
                <a:cs typeface="Calibri" panose="020F0502020204030204"/>
              </a:rPr>
              <a:t>Stanisław August Poniatowski</a:t>
            </a:r>
          </a:p>
        </p:txBody>
      </p:sp>
      <p:pic>
        <p:nvPicPr>
          <p:cNvPr id="8" name="Obraz 8" descr="Obraz zawierający osoba, mężczyzna, ubrany&#10;&#10;Opis wygenerowany automatyczni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28095" y="2943199"/>
            <a:ext cx="2026517" cy="2525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6037810" y="3744979"/>
            <a:ext cx="282943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3400" b="1">
                <a:cs typeface="Calibri" panose="020F0502020204030204"/>
              </a:rPr>
              <a:t>Ignacy Potocki</a:t>
            </a:r>
          </a:p>
        </p:txBody>
      </p:sp>
      <p:pic>
        <p:nvPicPr>
          <p:cNvPr id="10" name="Obraz 10" descr="Obraz zawierający osoba, wewnątrz&#10;&#10;Opis wygenerowany automatycznie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013" y="4263180"/>
            <a:ext cx="2411893" cy="2483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3835774" y="5099797"/>
            <a:ext cx="27432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3400" b="1">
                <a:cs typeface="Calibri" panose="020F0502020204030204"/>
              </a:rPr>
              <a:t>Hugo Kołłątaj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739359" y="2848215"/>
            <a:ext cx="54005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>
                <a:ea typeface="+mn-lt"/>
                <a:cs typeface="+mn-lt"/>
              </a:rPr>
              <a:t>Król Polski w latach 1764–1795,</a:t>
            </a:r>
          </a:p>
          <a:p>
            <a:pPr algn="ctr"/>
            <a:r>
              <a:rPr lang="pl-PL">
                <a:cs typeface="Calibri" panose="020F0502020204030204"/>
              </a:rPr>
              <a:t>żył w latach 1732 - 1798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70921" y="5622870"/>
            <a:ext cx="49203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>
                <a:solidFill>
                  <a:srgbClr val="202122"/>
                </a:solidFill>
                <a:latin typeface="Calibri" panose="020F0502020204030204"/>
                <a:ea typeface="Arial" panose="020B0604020202020204"/>
                <a:cs typeface="Arial" panose="020B0604020202020204"/>
              </a:rPr>
              <a:t>polski polityk, mąż stanu, publicysta </a:t>
            </a:r>
            <a:r>
              <a:rPr lang="pl-PL">
                <a:latin typeface="Calibri" panose="020F0502020204030204"/>
                <a:ea typeface="Arial" panose="020B0604020202020204"/>
                <a:cs typeface="Arial" panose="020B0604020202020204"/>
              </a:rPr>
              <a:t>oświeceniowy,</a:t>
            </a:r>
          </a:p>
          <a:p>
            <a:pPr algn="ctr"/>
            <a:r>
              <a:rPr lang="pl-PL">
                <a:latin typeface="Calibri" panose="020F0502020204030204"/>
                <a:cs typeface="Arial" panose="020B0604020202020204"/>
              </a:rPr>
              <a:t>żył w latach 1750 - 1812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984535" y="4235343"/>
            <a:ext cx="46385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>
                <a:ea typeface="+mn-lt"/>
                <a:cs typeface="+mn-lt"/>
              </a:rPr>
              <a:t>polski polityk i działacz patriotyczny, publicysta, </a:t>
            </a:r>
          </a:p>
          <a:p>
            <a:pPr algn="ctr"/>
            <a:r>
              <a:rPr lang="pl-PL">
                <a:cs typeface="Calibri" panose="020F0502020204030204"/>
              </a:rPr>
              <a:t>żył w latach 1750 - 1809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 build="p"/>
      <p:bldP spid="7" grpId="0"/>
      <p:bldP spid="7" grpId="1"/>
      <p:bldP spid="9" grpId="0"/>
      <p:bldP spid="9" grpId="1"/>
      <p:bldP spid="11" grpId="0"/>
      <p:bldP spid="11" grpId="1"/>
      <p:bldP spid="3" grpId="0"/>
      <p:bldP spid="3" grpId="1"/>
      <p:bldP spid="4" grpId="0"/>
      <p:bldP spid="4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0180" y="24977"/>
            <a:ext cx="8857130" cy="790242"/>
          </a:xfrm>
        </p:spPr>
        <p:txBody>
          <a:bodyPr>
            <a:normAutofit/>
          </a:bodyPr>
          <a:lstStyle/>
          <a:p>
            <a:r>
              <a:rPr lang="pl-PL" b="1">
                <a:solidFill>
                  <a:srgbClr val="002060"/>
                </a:solidFill>
                <a:latin typeface="Calibri" panose="020F0502020204030204"/>
                <a:cs typeface="Calibri Light" panose="020F0302020204030204"/>
              </a:rPr>
              <a:t>Co wprowadziła Konstytucja 3 Maja?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821" y="2872025"/>
            <a:ext cx="865350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endParaRPr lang="pl-PL" sz="2000"/>
          </a:p>
        </p:txBody>
      </p:sp>
      <p:sp>
        <p:nvSpPr>
          <p:cNvPr id="6" name="pole tekstowe 5"/>
          <p:cNvSpPr txBox="1"/>
          <p:nvPr/>
        </p:nvSpPr>
        <p:spPr>
          <a:xfrm>
            <a:off x="-6132" y="3575408"/>
            <a:ext cx="865350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just"/>
            <a:endParaRPr lang="pl-PL" sz="2000">
              <a:cs typeface="Calibri" panose="020F0502020204030204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31" y="707157"/>
            <a:ext cx="7637075" cy="1706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just"/>
            <a:r>
              <a:rPr lang="pl-PL" sz="2100">
                <a:cs typeface="Calibri" panose="020F0502020204030204"/>
              </a:rPr>
              <a:t>Postanowienia Konstytucji 3 Maja (</a:t>
            </a:r>
            <a:r>
              <a:rPr lang="pl-PL" sz="2100" b="1">
                <a:cs typeface="Calibri" panose="020F0502020204030204"/>
              </a:rPr>
              <a:t>11 artykułów</a:t>
            </a:r>
            <a:r>
              <a:rPr lang="pl-PL" sz="2100">
                <a:cs typeface="Calibri" panose="020F0502020204030204"/>
              </a:rPr>
              <a:t>):</a:t>
            </a:r>
          </a:p>
          <a:p>
            <a:pPr marL="342900" indent="-342900" algn="just">
              <a:buFont typeface="Arial" panose="020B0604020202020204"/>
              <a:buChar char="•"/>
            </a:pPr>
            <a:r>
              <a:rPr lang="pl-PL" sz="2100" b="1">
                <a:ea typeface="+mn-lt"/>
                <a:cs typeface="+mn-lt"/>
              </a:rPr>
              <a:t>Wprowadzono trójpodział władzy</a:t>
            </a:r>
            <a:r>
              <a:rPr lang="pl-PL" sz="2100">
                <a:ea typeface="+mn-lt"/>
                <a:cs typeface="+mn-lt"/>
              </a:rPr>
              <a:t>. Zgodnie z zasadą Monteskiusza, władza została podzielona na: ustawodawczą, sądowniczą i wykonawczą. Król sprawował władzę wykonawczą razem </a:t>
            </a:r>
            <a:r>
              <a:rPr lang="pl-PL" sz="2100" b="1">
                <a:ea typeface="+mn-lt"/>
                <a:cs typeface="+mn-lt"/>
              </a:rPr>
              <a:t>ze Strażą Praw czyli rządem</a:t>
            </a:r>
            <a:r>
              <a:rPr lang="pl-PL" sz="2100">
                <a:ea typeface="+mn-lt"/>
                <a:cs typeface="+mn-lt"/>
              </a:rPr>
              <a:t>. </a:t>
            </a:r>
          </a:p>
        </p:txBody>
      </p:sp>
      <p:pic>
        <p:nvPicPr>
          <p:cNvPr id="14" name="Obraz 14" descr="Obraz zawierający podłoże, wewnątrz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341" y="1441646"/>
            <a:ext cx="4463142" cy="29735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-7683" y="2335945"/>
            <a:ext cx="790430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>
              <a:buFont typeface="Arial" panose="020B0604020202020204"/>
              <a:buChar char="•"/>
            </a:pPr>
            <a:r>
              <a:rPr lang="pl-PL" sz="2100" b="1">
                <a:cs typeface="Calibri" panose="020F0502020204030204"/>
              </a:rPr>
              <a:t>Zniesiono wolną elekcję i wprowadzono dziedziczność tronu. </a:t>
            </a:r>
            <a:br>
              <a:rPr lang="pl-PL" sz="2100" b="1">
                <a:cs typeface="Calibri" panose="020F0502020204030204"/>
              </a:rPr>
            </a:br>
            <a:r>
              <a:rPr lang="pl-PL" sz="2100">
                <a:cs typeface="Calibri" panose="020F0502020204030204"/>
              </a:rPr>
              <a:t>Po śmierci króla korona  miała  przypaść  dynastii saskiej.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-44103" y="5789358"/>
            <a:ext cx="11458174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 algn="just">
              <a:buFont typeface="Arial" panose="020B0604020202020204"/>
              <a:buChar char="•"/>
            </a:pPr>
            <a:r>
              <a:rPr lang="pl-PL" sz="2100" b="1">
                <a:cs typeface="Calibri" panose="020F0502020204030204"/>
              </a:rPr>
              <a:t>Wprowadzono stałą armię</a:t>
            </a:r>
            <a:r>
              <a:rPr lang="pl-PL" sz="2100">
                <a:cs typeface="Calibri" panose="020F0502020204030204"/>
              </a:rPr>
              <a:t>, a wraz z nią </a:t>
            </a:r>
            <a:r>
              <a:rPr lang="pl-PL" sz="2100" b="1">
                <a:cs typeface="Calibri" panose="020F0502020204030204"/>
              </a:rPr>
              <a:t>100 tysięcy</a:t>
            </a:r>
            <a:r>
              <a:rPr lang="pl-PL" sz="2100">
                <a:cs typeface="Calibri" panose="020F0502020204030204"/>
              </a:rPr>
              <a:t> żołnierzy</a:t>
            </a:r>
            <a:endParaRPr lang="pl-PL" sz="2100">
              <a:ea typeface="+mn-lt"/>
              <a:cs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-42102" y="5099798"/>
            <a:ext cx="1232262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b="1">
                <a:cs typeface="Calibri" panose="020F0502020204030204"/>
              </a:rPr>
              <a:t>Religię katolicką</a:t>
            </a:r>
            <a:r>
              <a:rPr lang="pl-PL" sz="2100">
                <a:cs typeface="Calibri" panose="020F0502020204030204"/>
              </a:rPr>
              <a:t> uznano za powszechnie panującą w Polsce, jednak zapewniono wszystkim obywatelom swobodę wyznań.</a:t>
            </a:r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-8084" y="3071931"/>
            <a:ext cx="761615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 algn="just">
              <a:buFont typeface="Arial" panose="020B0604020202020204"/>
              <a:buChar char="•"/>
            </a:pPr>
            <a:r>
              <a:rPr lang="pl-PL" sz="2100" b="1">
                <a:cs typeface="Calibri" panose="020F0502020204030204"/>
              </a:rPr>
              <a:t>Ustanowiono</a:t>
            </a:r>
            <a:r>
              <a:rPr lang="pl-PL" sz="2100">
                <a:cs typeface="Calibri" panose="020F0502020204030204"/>
              </a:rPr>
              <a:t> </a:t>
            </a:r>
            <a:r>
              <a:rPr lang="pl-PL" sz="2100" b="1">
                <a:cs typeface="Calibri" panose="020F0502020204030204"/>
              </a:rPr>
              <a:t>dwuizbowy sejm</a:t>
            </a:r>
            <a:r>
              <a:rPr lang="pl-PL" sz="2100">
                <a:cs typeface="Calibri" panose="020F0502020204030204"/>
              </a:rPr>
              <a:t>, który miał się zbierać co </a:t>
            </a:r>
            <a:r>
              <a:rPr lang="pl-PL" sz="2100" b="1">
                <a:cs typeface="Calibri" panose="020F0502020204030204"/>
              </a:rPr>
              <a:t>dwa lata</a:t>
            </a:r>
            <a:r>
              <a:rPr lang="pl-PL" sz="2100">
                <a:cs typeface="Calibri" panose="020F0502020204030204"/>
              </a:rPr>
              <a:t>. Przewidywano, że </a:t>
            </a:r>
            <a:r>
              <a:rPr lang="pl-PL" sz="2100" b="1">
                <a:cs typeface="Calibri" panose="020F0502020204030204"/>
              </a:rPr>
              <a:t>co dwadzieścia pięć lat zbierze się sejm konstytucyjny</a:t>
            </a:r>
            <a:r>
              <a:rPr lang="pl-PL" sz="2100">
                <a:cs typeface="Calibri" panose="020F0502020204030204"/>
              </a:rPr>
              <a:t>, dla dokonania niezbędnych poprawek w ustawie zasadniczej.</a:t>
            </a:r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-44503" y="4361009"/>
            <a:ext cx="776983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>
              <a:buFont typeface="Arial" panose="020B0604020202020204"/>
              <a:buChar char="•"/>
            </a:pPr>
            <a:r>
              <a:rPr lang="pl-PL" sz="2100" b="1">
                <a:cs typeface="Calibri" panose="020F0502020204030204"/>
              </a:rPr>
              <a:t>Ograniczono</a:t>
            </a:r>
            <a:r>
              <a:rPr lang="pl-PL" sz="2100">
                <a:cs typeface="Calibri" panose="020F0502020204030204"/>
              </a:rPr>
              <a:t> </a:t>
            </a:r>
            <a:r>
              <a:rPr lang="pl-PL" sz="2100" b="1">
                <a:cs typeface="Calibri" panose="020F0502020204030204"/>
              </a:rPr>
              <a:t>immunitety prawne i przywileje szlachty zagrodowej oraz prawa sejmików ziemskich</a:t>
            </a:r>
            <a:r>
              <a:rPr lang="pl-PL" sz="2100">
                <a:cs typeface="Calibri" panose="020F0502020204030204"/>
              </a:rPr>
              <a:t>, 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-42501" y="6207177"/>
            <a:ext cx="12092106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 algn="just">
              <a:buFont typeface="Arial" panose="020B0604020202020204"/>
              <a:buChar char="•"/>
            </a:pPr>
            <a:r>
              <a:rPr lang="pl-PL" sz="2100" b="1">
                <a:cs typeface="Calibri" panose="020F0502020204030204"/>
              </a:rPr>
              <a:t>Zlikwidowano</a:t>
            </a:r>
            <a:r>
              <a:rPr lang="pl-PL" sz="2100">
                <a:cs typeface="Calibri" panose="020F0502020204030204"/>
              </a:rPr>
              <a:t> </a:t>
            </a:r>
            <a:r>
              <a:rPr lang="pl-PL" sz="2100" b="1">
                <a:cs typeface="Calibri" panose="020F0502020204030204"/>
              </a:rPr>
              <a:t>liberum veto, </a:t>
            </a:r>
            <a:r>
              <a:rPr lang="pl-PL" sz="2100">
                <a:cs typeface="Calibri" panose="020F0502020204030204"/>
              </a:rPr>
              <a:t>które pozwalało nawet jednej osobie zerwać obrady sejmów. 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8503338" y="4503148"/>
            <a:ext cx="274320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>
                <a:cs typeface="Calibri" panose="020F0502020204030204"/>
              </a:rPr>
              <a:t>Oryginał Konstytucji 3 Maja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3" grpId="0"/>
      <p:bldP spid="4" grpId="0"/>
      <p:bldP spid="8" grpId="0"/>
      <p:bldP spid="9" grpId="0"/>
      <p:bldP spid="10" grpId="0"/>
      <p:bldP spid="11" grpId="0"/>
      <p:bldP spid="12" grpId="0"/>
      <p:bldP spid="12" grpId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356</Words>
  <Application>Microsoft Office PowerPoint</Application>
  <PresentationFormat>Niestandardowy</PresentationFormat>
  <Paragraphs>66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12</vt:i4>
      </vt:variant>
    </vt:vector>
  </HeadingPairs>
  <TitlesOfParts>
    <vt:vector size="14" baseType="lpstr">
      <vt:lpstr>Motyw pakietu Office</vt:lpstr>
      <vt:lpstr>AccentBoxVTI</vt:lpstr>
      <vt:lpstr>"Rozpłynęła się już pieśń radosna.  Głośnym echem po ojczystym kraju. Witaj, witaj Majowa Rocznico,  Pamiętny Trzeci Maju"  - rocznica uchwalenia Konstytucji 3 Maja</vt:lpstr>
      <vt:lpstr>Slajd 2</vt:lpstr>
      <vt:lpstr>Konstytucja 3 Maja</vt:lpstr>
      <vt:lpstr>Potrzeba przemian</vt:lpstr>
      <vt:lpstr>Szansa na zmiany</vt:lpstr>
      <vt:lpstr>Obozy polityczne w czasie Sejmu Wielkiego.</vt:lpstr>
      <vt:lpstr>Burzliwa sesja 3 maja 1791 r.</vt:lpstr>
      <vt:lpstr>Autorzy Konstytucji  3 Maja</vt:lpstr>
      <vt:lpstr>Co wprowadziła Konstytucja 3 Maja?</vt:lpstr>
      <vt:lpstr>Konfederacja targowicka – upadek konstytucji</vt:lpstr>
      <vt:lpstr>Święto Narodowe Trzeciego Maja</vt:lpstr>
      <vt:lpstr>Znaczenie Konstytucji 3 Maja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Jola</dc:creator>
  <cp:lastModifiedBy>Jola</cp:lastModifiedBy>
  <cp:revision>4</cp:revision>
  <dcterms:created xsi:type="dcterms:W3CDTF">2021-04-13T19:31:00Z</dcterms:created>
  <dcterms:modified xsi:type="dcterms:W3CDTF">2021-04-25T10:42:41Z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1033-11.2.0.10114</vt:lpwstr>
  </property>
</Properties>
</file>