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7" r:id="rId5"/>
    <p:sldId id="268" r:id="rId6"/>
    <p:sldId id="269" r:id="rId7"/>
    <p:sldId id="270" r:id="rId8"/>
    <p:sldId id="271" r:id="rId9"/>
    <p:sldId id="291" r:id="rId10"/>
    <p:sldId id="272" r:id="rId11"/>
    <p:sldId id="290" r:id="rId12"/>
    <p:sldId id="273" r:id="rId13"/>
    <p:sldId id="276" r:id="rId14"/>
    <p:sldId id="277" r:id="rId15"/>
    <p:sldId id="274" r:id="rId16"/>
    <p:sldId id="275" r:id="rId17"/>
    <p:sldId id="284" r:id="rId18"/>
    <p:sldId id="285" r:id="rId19"/>
    <p:sldId id="278" r:id="rId20"/>
    <p:sldId id="279" r:id="rId21"/>
    <p:sldId id="282" r:id="rId22"/>
    <p:sldId id="283" r:id="rId23"/>
    <p:sldId id="286" r:id="rId24"/>
    <p:sldId id="287" r:id="rId25"/>
    <p:sldId id="289" r:id="rId26"/>
  </p:sldIdLst>
  <p:sldSz cx="12192000" cy="6858000"/>
  <p:notesSz cx="7099300" cy="10234613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001" autoAdjust="0"/>
    <p:restoredTop sz="94660"/>
  </p:normalViewPr>
  <p:slideViewPr>
    <p:cSldViewPr snapToGrid="0">
      <p:cViewPr varScale="1">
        <p:scale>
          <a:sx n="75" d="100"/>
          <a:sy n="75" d="100"/>
        </p:scale>
        <p:origin x="-8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9B13A-C578-471B-839C-0C38B4A85811}" type="doc">
      <dgm:prSet loTypeId="urn:microsoft.com/office/officeart/2005/8/layout/cycle2" loCatId="cycle" qsTypeId="urn:microsoft.com/office/officeart/2005/8/quickstyle/3d3" qsCatId="3D" csTypeId="urn:microsoft.com/office/officeart/2005/8/colors/colorful5" csCatId="colorful" phldr="0"/>
      <dgm:spPr/>
      <dgm:t>
        <a:bodyPr/>
        <a:lstStyle/>
        <a:p>
          <a:endParaRPr lang="pl-PL"/>
        </a:p>
      </dgm:t>
    </dgm:pt>
    <dgm:pt modelId="{20379CC6-268C-489D-9C15-0A3FCD2CED02}" type="pres">
      <dgm:prSet presAssocID="{2239B13A-C578-471B-839C-0C38B4A8581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</dgm:ptLst>
  <dgm:cxnLst>
    <dgm:cxn modelId="{2E87F994-2E0E-4109-AE52-E5C8403DC6CC}" type="presOf" srcId="{2239B13A-C578-471B-839C-0C38B4A85811}" destId="{20379CC6-268C-489D-9C15-0A3FCD2CED0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C7480E-1C71-4277-8DE8-49704A02EC7A}" type="doc">
      <dgm:prSet loTypeId="urn:microsoft.com/office/officeart/2005/8/layout/radial5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71234CEE-2866-495B-AD36-888B7EAEF11B}">
      <dgm:prSet phldrT="[Tekst]"/>
      <dgm:spPr/>
      <dgm:t>
        <a:bodyPr/>
        <a:lstStyle/>
        <a:p>
          <a:r>
            <a:rPr lang="pl-PL" dirty="0" smtClean="0"/>
            <a:t>zdrowie</a:t>
          </a:r>
          <a:endParaRPr lang="pl-PL" dirty="0"/>
        </a:p>
      </dgm:t>
    </dgm:pt>
    <dgm:pt modelId="{27874CA3-5B3D-4C6F-9FE3-7E24F0124A5E}" type="parTrans" cxnId="{FF58E4C1-FD0D-4FD9-96AF-0872C46B2B67}">
      <dgm:prSet/>
      <dgm:spPr/>
      <dgm:t>
        <a:bodyPr/>
        <a:lstStyle/>
        <a:p>
          <a:endParaRPr lang="pl-PL"/>
        </a:p>
      </dgm:t>
    </dgm:pt>
    <dgm:pt modelId="{1A6884F7-C63D-4186-A4B2-5D9BEDE32A6A}" type="sibTrans" cxnId="{FF58E4C1-FD0D-4FD9-96AF-0872C46B2B67}">
      <dgm:prSet/>
      <dgm:spPr/>
      <dgm:t>
        <a:bodyPr/>
        <a:lstStyle/>
        <a:p>
          <a:endParaRPr lang="pl-PL"/>
        </a:p>
      </dgm:t>
    </dgm:pt>
    <dgm:pt modelId="{BC3010B2-7667-4EBE-88B6-22F4EEED3B9C}">
      <dgm:prSet phldrT="[Tekst]"/>
      <dgm:spPr/>
      <dgm:t>
        <a:bodyPr/>
        <a:lstStyle/>
        <a:p>
          <a:r>
            <a:rPr lang="pl-PL" dirty="0" smtClean="0"/>
            <a:t>Ciało </a:t>
          </a:r>
          <a:endParaRPr lang="pl-PL" dirty="0"/>
        </a:p>
      </dgm:t>
    </dgm:pt>
    <dgm:pt modelId="{688BD1BF-3D10-4CC9-AC9F-7D6DFBB3051E}" type="parTrans" cxnId="{167B7CD0-5416-418B-AB54-19B6DC626E21}">
      <dgm:prSet/>
      <dgm:spPr/>
      <dgm:t>
        <a:bodyPr/>
        <a:lstStyle/>
        <a:p>
          <a:endParaRPr lang="pl-PL"/>
        </a:p>
      </dgm:t>
    </dgm:pt>
    <dgm:pt modelId="{795F1A29-7D31-413C-B704-214BD652C195}" type="sibTrans" cxnId="{167B7CD0-5416-418B-AB54-19B6DC626E21}">
      <dgm:prSet/>
      <dgm:spPr/>
      <dgm:t>
        <a:bodyPr/>
        <a:lstStyle/>
        <a:p>
          <a:endParaRPr lang="pl-PL"/>
        </a:p>
      </dgm:t>
    </dgm:pt>
    <dgm:pt modelId="{E9168B27-124B-401F-B3A8-B336A2001B6E}">
      <dgm:prSet phldrT="[Tekst]"/>
      <dgm:spPr/>
      <dgm:t>
        <a:bodyPr/>
        <a:lstStyle/>
        <a:p>
          <a:r>
            <a:rPr lang="pl-PL" dirty="0" smtClean="0"/>
            <a:t>Aktywność fizyczna</a:t>
          </a:r>
          <a:endParaRPr lang="pl-PL" dirty="0"/>
        </a:p>
      </dgm:t>
    </dgm:pt>
    <dgm:pt modelId="{5941E159-FFD9-4E5A-B54B-D89C3B5CC9F9}" type="parTrans" cxnId="{B10EEAA2-02D3-48BC-B463-DBD95DE5DF9A}">
      <dgm:prSet/>
      <dgm:spPr/>
      <dgm:t>
        <a:bodyPr/>
        <a:lstStyle/>
        <a:p>
          <a:endParaRPr lang="pl-PL"/>
        </a:p>
      </dgm:t>
    </dgm:pt>
    <dgm:pt modelId="{11FAFBA7-06FB-40A5-BF94-430FBB79998E}" type="sibTrans" cxnId="{B10EEAA2-02D3-48BC-B463-DBD95DE5DF9A}">
      <dgm:prSet/>
      <dgm:spPr/>
      <dgm:t>
        <a:bodyPr/>
        <a:lstStyle/>
        <a:p>
          <a:endParaRPr lang="pl-PL"/>
        </a:p>
      </dgm:t>
    </dgm:pt>
    <dgm:pt modelId="{B7E7272C-0B11-4BF7-AF87-0F864F55F260}">
      <dgm:prSet phldrT="[Tekst]"/>
      <dgm:spPr/>
      <dgm:t>
        <a:bodyPr/>
        <a:lstStyle/>
        <a:p>
          <a:r>
            <a:rPr lang="pl-PL" dirty="0" smtClean="0"/>
            <a:t>Świadome odżywianie</a:t>
          </a:r>
          <a:endParaRPr lang="pl-PL" dirty="0"/>
        </a:p>
      </dgm:t>
    </dgm:pt>
    <dgm:pt modelId="{06592B32-8FBD-4CEB-8912-AB02176329C3}" type="parTrans" cxnId="{D5672F5C-FE58-4024-AFD4-3068BB599788}">
      <dgm:prSet/>
      <dgm:spPr/>
      <dgm:t>
        <a:bodyPr/>
        <a:lstStyle/>
        <a:p>
          <a:endParaRPr lang="pl-PL"/>
        </a:p>
      </dgm:t>
    </dgm:pt>
    <dgm:pt modelId="{429DB940-8977-45EC-BC7A-46E9BBABDEEF}" type="sibTrans" cxnId="{D5672F5C-FE58-4024-AFD4-3068BB599788}">
      <dgm:prSet/>
      <dgm:spPr/>
      <dgm:t>
        <a:bodyPr/>
        <a:lstStyle/>
        <a:p>
          <a:endParaRPr lang="pl-PL"/>
        </a:p>
      </dgm:t>
    </dgm:pt>
    <dgm:pt modelId="{F57F03FC-15E3-4CE9-8A82-B7F1F3E1CEAA}">
      <dgm:prSet phldrT="[Tekst]"/>
      <dgm:spPr/>
      <dgm:t>
        <a:bodyPr/>
        <a:lstStyle/>
        <a:p>
          <a:r>
            <a:rPr lang="pl-PL" dirty="0" smtClean="0"/>
            <a:t>Zdrowe nawyki</a:t>
          </a:r>
          <a:endParaRPr lang="pl-PL" dirty="0"/>
        </a:p>
      </dgm:t>
    </dgm:pt>
    <dgm:pt modelId="{59D2724F-62DE-4FFC-927E-4A80A874CA68}" type="parTrans" cxnId="{A07BE929-0015-4BBE-8CB8-2F5F5F8BCA11}">
      <dgm:prSet/>
      <dgm:spPr/>
      <dgm:t>
        <a:bodyPr/>
        <a:lstStyle/>
        <a:p>
          <a:endParaRPr lang="pl-PL"/>
        </a:p>
      </dgm:t>
    </dgm:pt>
    <dgm:pt modelId="{32335CE2-55B1-494E-BAF8-0CE32FE667B1}" type="sibTrans" cxnId="{A07BE929-0015-4BBE-8CB8-2F5F5F8BCA11}">
      <dgm:prSet/>
      <dgm:spPr/>
      <dgm:t>
        <a:bodyPr/>
        <a:lstStyle/>
        <a:p>
          <a:endParaRPr lang="pl-PL"/>
        </a:p>
      </dgm:t>
    </dgm:pt>
    <dgm:pt modelId="{DC73EF0F-42E6-4FF3-A0B5-9F6F92F19643}">
      <dgm:prSet phldrT="[Tekst]"/>
      <dgm:spPr/>
      <dgm:t>
        <a:bodyPr/>
        <a:lstStyle/>
        <a:p>
          <a:r>
            <a:rPr lang="pl-PL" dirty="0" smtClean="0"/>
            <a:t>Relacje z innymi </a:t>
          </a:r>
          <a:endParaRPr lang="pl-PL" dirty="0"/>
        </a:p>
      </dgm:t>
    </dgm:pt>
    <dgm:pt modelId="{CDA920AF-04FF-485A-95F7-A6FB6F2DEA66}" type="parTrans" cxnId="{36A5D5D8-E39C-44FA-824D-3BAC26F7CE32}">
      <dgm:prSet/>
      <dgm:spPr/>
      <dgm:t>
        <a:bodyPr/>
        <a:lstStyle/>
        <a:p>
          <a:endParaRPr lang="pl-PL"/>
        </a:p>
      </dgm:t>
    </dgm:pt>
    <dgm:pt modelId="{98CAEA61-D352-4274-BD00-C98F07B13FA4}" type="sibTrans" cxnId="{36A5D5D8-E39C-44FA-824D-3BAC26F7CE32}">
      <dgm:prSet/>
      <dgm:spPr/>
      <dgm:t>
        <a:bodyPr/>
        <a:lstStyle/>
        <a:p>
          <a:endParaRPr lang="pl-PL"/>
        </a:p>
      </dgm:t>
    </dgm:pt>
    <dgm:pt modelId="{1E07EA27-98BE-444A-805D-AFAA7077D3CF}">
      <dgm:prSet phldrT="[Tekst]"/>
      <dgm:spPr/>
      <dgm:t>
        <a:bodyPr/>
        <a:lstStyle/>
        <a:p>
          <a:endParaRPr lang="pl-PL" dirty="0"/>
        </a:p>
      </dgm:t>
    </dgm:pt>
    <dgm:pt modelId="{0D9381D1-3528-4870-A1A1-F089C318E973}" type="parTrans" cxnId="{0B7C2860-CCFD-4246-A189-3B1A9FCA7902}">
      <dgm:prSet/>
      <dgm:spPr/>
      <dgm:t>
        <a:bodyPr/>
        <a:lstStyle/>
        <a:p>
          <a:endParaRPr lang="pl-PL"/>
        </a:p>
      </dgm:t>
    </dgm:pt>
    <dgm:pt modelId="{6D180A08-1EE3-4804-A3FC-45B056715694}" type="sibTrans" cxnId="{0B7C2860-CCFD-4246-A189-3B1A9FCA7902}">
      <dgm:prSet/>
      <dgm:spPr/>
      <dgm:t>
        <a:bodyPr/>
        <a:lstStyle/>
        <a:p>
          <a:endParaRPr lang="pl-PL"/>
        </a:p>
      </dgm:t>
    </dgm:pt>
    <dgm:pt modelId="{6D78D0A7-A88B-45D9-ADE3-5A2DD530DEB4}">
      <dgm:prSet phldrT="[Tekst]"/>
      <dgm:spPr/>
      <dgm:t>
        <a:bodyPr/>
        <a:lstStyle/>
        <a:p>
          <a:endParaRPr lang="pl-PL" dirty="0"/>
        </a:p>
      </dgm:t>
    </dgm:pt>
    <dgm:pt modelId="{C78B869D-4A84-4C59-A757-4D1E6F7CCD83}" type="parTrans" cxnId="{FC6A7FCF-AE60-4059-898F-9CAC47AEC40E}">
      <dgm:prSet/>
      <dgm:spPr/>
      <dgm:t>
        <a:bodyPr/>
        <a:lstStyle/>
        <a:p>
          <a:endParaRPr lang="pl-PL"/>
        </a:p>
      </dgm:t>
    </dgm:pt>
    <dgm:pt modelId="{38073D86-A604-416C-B431-E6A95FF9C157}" type="sibTrans" cxnId="{FC6A7FCF-AE60-4059-898F-9CAC47AEC40E}">
      <dgm:prSet/>
      <dgm:spPr/>
      <dgm:t>
        <a:bodyPr/>
        <a:lstStyle/>
        <a:p>
          <a:endParaRPr lang="pl-PL"/>
        </a:p>
      </dgm:t>
    </dgm:pt>
    <dgm:pt modelId="{71D95472-C2AD-4849-BABA-D5E635D51986}">
      <dgm:prSet phldrT="[Tekst]"/>
      <dgm:spPr/>
      <dgm:t>
        <a:bodyPr/>
        <a:lstStyle/>
        <a:p>
          <a:endParaRPr lang="pl-PL" dirty="0"/>
        </a:p>
      </dgm:t>
    </dgm:pt>
    <dgm:pt modelId="{08B29D56-61F6-4B79-A480-415A03866AE9}" type="parTrans" cxnId="{A5932287-EEBA-41D7-9E6B-862DFCCB63EB}">
      <dgm:prSet/>
      <dgm:spPr/>
      <dgm:t>
        <a:bodyPr/>
        <a:lstStyle/>
        <a:p>
          <a:endParaRPr lang="pl-PL"/>
        </a:p>
      </dgm:t>
    </dgm:pt>
    <dgm:pt modelId="{9DE73985-F29D-4194-A5A9-03B75585DB48}" type="sibTrans" cxnId="{A5932287-EEBA-41D7-9E6B-862DFCCB63EB}">
      <dgm:prSet/>
      <dgm:spPr/>
      <dgm:t>
        <a:bodyPr/>
        <a:lstStyle/>
        <a:p>
          <a:endParaRPr lang="pl-PL"/>
        </a:p>
      </dgm:t>
    </dgm:pt>
    <dgm:pt modelId="{CB62E2C6-8959-4D88-BCC5-302A3C31A48D}">
      <dgm:prSet phldrT="[Tekst]"/>
      <dgm:spPr/>
      <dgm:t>
        <a:bodyPr/>
        <a:lstStyle/>
        <a:p>
          <a:endParaRPr lang="pl-PL" dirty="0"/>
        </a:p>
      </dgm:t>
    </dgm:pt>
    <dgm:pt modelId="{13DDC2AC-BE28-4AC0-B01F-446B20D30D19}" type="parTrans" cxnId="{9756E20A-72FF-4F40-BEBC-77BBF253CDB1}">
      <dgm:prSet/>
      <dgm:spPr/>
      <dgm:t>
        <a:bodyPr/>
        <a:lstStyle/>
        <a:p>
          <a:endParaRPr lang="pl-PL"/>
        </a:p>
      </dgm:t>
    </dgm:pt>
    <dgm:pt modelId="{8259BF43-97E9-4767-8691-164DEBF7E982}" type="sibTrans" cxnId="{9756E20A-72FF-4F40-BEBC-77BBF253CDB1}">
      <dgm:prSet/>
      <dgm:spPr/>
      <dgm:t>
        <a:bodyPr/>
        <a:lstStyle/>
        <a:p>
          <a:endParaRPr lang="pl-PL"/>
        </a:p>
      </dgm:t>
    </dgm:pt>
    <dgm:pt modelId="{AC9C6405-F807-4205-BAFB-2521C57162C9}">
      <dgm:prSet phldrT="[Tekst]"/>
      <dgm:spPr/>
      <dgm:t>
        <a:bodyPr/>
        <a:lstStyle/>
        <a:p>
          <a:r>
            <a:rPr lang="pl-PL" dirty="0" smtClean="0"/>
            <a:t>Emocje  </a:t>
          </a:r>
          <a:endParaRPr lang="pl-PL" dirty="0"/>
        </a:p>
      </dgm:t>
    </dgm:pt>
    <dgm:pt modelId="{356F5A5D-2E05-4388-B980-0850B7FB3AEA}" type="parTrans" cxnId="{97CDC81D-9600-4459-BA43-8594C0EEA27B}">
      <dgm:prSet/>
      <dgm:spPr/>
      <dgm:t>
        <a:bodyPr/>
        <a:lstStyle/>
        <a:p>
          <a:endParaRPr lang="pl-PL"/>
        </a:p>
      </dgm:t>
    </dgm:pt>
    <dgm:pt modelId="{CA9B809C-CAEA-48EB-931F-0C0364F0D986}" type="sibTrans" cxnId="{97CDC81D-9600-4459-BA43-8594C0EEA27B}">
      <dgm:prSet/>
      <dgm:spPr/>
      <dgm:t>
        <a:bodyPr/>
        <a:lstStyle/>
        <a:p>
          <a:endParaRPr lang="pl-PL"/>
        </a:p>
      </dgm:t>
    </dgm:pt>
    <dgm:pt modelId="{93D41BF6-F4C0-4B7C-AC9F-2DCB822D6ABE}">
      <dgm:prSet phldrT="[Tekst]"/>
      <dgm:spPr/>
      <dgm:t>
        <a:bodyPr/>
        <a:lstStyle/>
        <a:p>
          <a:r>
            <a:rPr lang="pl-PL" dirty="0" smtClean="0"/>
            <a:t>Umysł  </a:t>
          </a:r>
          <a:endParaRPr lang="pl-PL" dirty="0"/>
        </a:p>
      </dgm:t>
    </dgm:pt>
    <dgm:pt modelId="{7B1EF66B-1B01-4EBA-96E3-3AFDCFE4E51D}" type="parTrans" cxnId="{580D9F6F-9045-46D9-A52C-C4528283428C}">
      <dgm:prSet/>
      <dgm:spPr/>
      <dgm:t>
        <a:bodyPr/>
        <a:lstStyle/>
        <a:p>
          <a:endParaRPr lang="pl-PL"/>
        </a:p>
      </dgm:t>
    </dgm:pt>
    <dgm:pt modelId="{789B87F7-6923-42CE-AE41-A0FDA51E0E9E}" type="sibTrans" cxnId="{580D9F6F-9045-46D9-A52C-C4528283428C}">
      <dgm:prSet/>
      <dgm:spPr/>
      <dgm:t>
        <a:bodyPr/>
        <a:lstStyle/>
        <a:p>
          <a:endParaRPr lang="pl-PL"/>
        </a:p>
      </dgm:t>
    </dgm:pt>
    <dgm:pt modelId="{54F6E431-89AA-43A2-BA2E-BBFA37D42360}" type="pres">
      <dgm:prSet presAssocID="{CDC7480E-1C71-4277-8DE8-49704A02EC7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84CD154-722D-4AE2-9786-FC68ABAEBAC2}" type="pres">
      <dgm:prSet presAssocID="{71234CEE-2866-495B-AD36-888B7EAEF11B}" presName="centerShape" presStyleLbl="node0" presStyleIdx="0" presStyleCnt="1" custScaleX="89928" custScaleY="81834" custLinFactNeighborX="771" custLinFactNeighborY="-386"/>
      <dgm:spPr/>
      <dgm:t>
        <a:bodyPr/>
        <a:lstStyle/>
        <a:p>
          <a:endParaRPr lang="pl-PL"/>
        </a:p>
      </dgm:t>
    </dgm:pt>
    <dgm:pt modelId="{E6ED00AC-7E2F-42FB-9A79-6E689B5ECF26}" type="pres">
      <dgm:prSet presAssocID="{688BD1BF-3D10-4CC9-AC9F-7D6DFBB3051E}" presName="parTrans" presStyleLbl="sibTrans2D1" presStyleIdx="0" presStyleCnt="7" custScaleX="89928" custScaleY="81834"/>
      <dgm:spPr/>
      <dgm:t>
        <a:bodyPr/>
        <a:lstStyle/>
        <a:p>
          <a:endParaRPr lang="pl-PL"/>
        </a:p>
      </dgm:t>
    </dgm:pt>
    <dgm:pt modelId="{5F9B0159-DE49-437D-B1BB-990BA7FF3D7F}" type="pres">
      <dgm:prSet presAssocID="{688BD1BF-3D10-4CC9-AC9F-7D6DFBB3051E}" presName="connectorText" presStyleLbl="sibTrans2D1" presStyleIdx="0" presStyleCnt="7"/>
      <dgm:spPr/>
      <dgm:t>
        <a:bodyPr/>
        <a:lstStyle/>
        <a:p>
          <a:endParaRPr lang="pl-PL"/>
        </a:p>
      </dgm:t>
    </dgm:pt>
    <dgm:pt modelId="{FC9EF0F0-9BCB-4EDA-9153-53E64453C2DD}" type="pres">
      <dgm:prSet presAssocID="{BC3010B2-7667-4EBE-88B6-22F4EEED3B9C}" presName="node" presStyleLbl="node1" presStyleIdx="0" presStyleCnt="7" custScaleX="89928" custScaleY="81834" custRadScaleRad="98999" custRadScaleInc="347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25040F-49D9-40BC-BD47-200E0F6CDD5F}" type="pres">
      <dgm:prSet presAssocID="{CDA920AF-04FF-485A-95F7-A6FB6F2DEA66}" presName="parTrans" presStyleLbl="sibTrans2D1" presStyleIdx="1" presStyleCnt="7" custScaleX="89928" custScaleY="81834"/>
      <dgm:spPr/>
      <dgm:t>
        <a:bodyPr/>
        <a:lstStyle/>
        <a:p>
          <a:endParaRPr lang="pl-PL"/>
        </a:p>
      </dgm:t>
    </dgm:pt>
    <dgm:pt modelId="{186F825F-0370-4921-84AF-E2397FE50FD5}" type="pres">
      <dgm:prSet presAssocID="{CDA920AF-04FF-485A-95F7-A6FB6F2DEA66}" presName="connectorText" presStyleLbl="sibTrans2D1" presStyleIdx="1" presStyleCnt="7"/>
      <dgm:spPr/>
      <dgm:t>
        <a:bodyPr/>
        <a:lstStyle/>
        <a:p>
          <a:endParaRPr lang="pl-PL"/>
        </a:p>
      </dgm:t>
    </dgm:pt>
    <dgm:pt modelId="{5673D3DE-6636-4620-A5AC-7244223DB2E7}" type="pres">
      <dgm:prSet presAssocID="{DC73EF0F-42E6-4FF3-A0B5-9F6F92F19643}" presName="node" presStyleLbl="node1" presStyleIdx="1" presStyleCnt="7" custScaleX="89928" custScaleY="81834" custRadScaleRad="99587" custRadScaleInc="256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5BF7C4E-11A4-4F32-9A17-432FAA0C2DD5}" type="pres">
      <dgm:prSet presAssocID="{356F5A5D-2E05-4388-B980-0850B7FB3AEA}" presName="parTrans" presStyleLbl="sibTrans2D1" presStyleIdx="2" presStyleCnt="7" custScaleX="89928" custScaleY="81834"/>
      <dgm:spPr/>
      <dgm:t>
        <a:bodyPr/>
        <a:lstStyle/>
        <a:p>
          <a:endParaRPr lang="pl-PL"/>
        </a:p>
      </dgm:t>
    </dgm:pt>
    <dgm:pt modelId="{4A89F042-6403-45BB-9FEF-F0A557902F23}" type="pres">
      <dgm:prSet presAssocID="{356F5A5D-2E05-4388-B980-0850B7FB3AEA}" presName="connectorText" presStyleLbl="sibTrans2D1" presStyleIdx="2" presStyleCnt="7"/>
      <dgm:spPr/>
      <dgm:t>
        <a:bodyPr/>
        <a:lstStyle/>
        <a:p>
          <a:endParaRPr lang="pl-PL"/>
        </a:p>
      </dgm:t>
    </dgm:pt>
    <dgm:pt modelId="{952EAF5A-2BC2-46B8-90A6-1A11C4CCA2CB}" type="pres">
      <dgm:prSet presAssocID="{AC9C6405-F807-4205-BAFB-2521C57162C9}" presName="node" presStyleLbl="node1" presStyleIdx="2" presStyleCnt="7" custScaleX="89928" custScaleY="81834" custRadScaleRad="100208" custRadScaleInc="-186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B4330AC-439D-4B83-96AE-1DF54F6F3BE7}" type="pres">
      <dgm:prSet presAssocID="{7B1EF66B-1B01-4EBA-96E3-3AFDCFE4E51D}" presName="parTrans" presStyleLbl="sibTrans2D1" presStyleIdx="3" presStyleCnt="7" custScaleX="89928" custScaleY="81834"/>
      <dgm:spPr/>
      <dgm:t>
        <a:bodyPr/>
        <a:lstStyle/>
        <a:p>
          <a:endParaRPr lang="pl-PL"/>
        </a:p>
      </dgm:t>
    </dgm:pt>
    <dgm:pt modelId="{8780BC03-42A7-48D6-9853-CCCC324E27A8}" type="pres">
      <dgm:prSet presAssocID="{7B1EF66B-1B01-4EBA-96E3-3AFDCFE4E51D}" presName="connectorText" presStyleLbl="sibTrans2D1" presStyleIdx="3" presStyleCnt="7"/>
      <dgm:spPr/>
      <dgm:t>
        <a:bodyPr/>
        <a:lstStyle/>
        <a:p>
          <a:endParaRPr lang="pl-PL"/>
        </a:p>
      </dgm:t>
    </dgm:pt>
    <dgm:pt modelId="{6E0A28EE-6AB7-4CE1-A111-35A5DDDF9C5D}" type="pres">
      <dgm:prSet presAssocID="{93D41BF6-F4C0-4B7C-AC9F-2DCB822D6ABE}" presName="node" presStyleLbl="node1" presStyleIdx="3" presStyleCnt="7" custScaleX="89928" custScaleY="81834" custRadScaleRad="99475" custRadScaleInc="-152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59D3F9F-AD5E-4E22-847A-548B2ABADA8C}" type="pres">
      <dgm:prSet presAssocID="{5941E159-FFD9-4E5A-B54B-D89C3B5CC9F9}" presName="parTrans" presStyleLbl="sibTrans2D1" presStyleIdx="4" presStyleCnt="7" custScaleX="89928" custScaleY="81834"/>
      <dgm:spPr/>
      <dgm:t>
        <a:bodyPr/>
        <a:lstStyle/>
        <a:p>
          <a:endParaRPr lang="pl-PL"/>
        </a:p>
      </dgm:t>
    </dgm:pt>
    <dgm:pt modelId="{5F91C5E4-013E-4455-9337-B6A52BDBCD97}" type="pres">
      <dgm:prSet presAssocID="{5941E159-FFD9-4E5A-B54B-D89C3B5CC9F9}" presName="connectorText" presStyleLbl="sibTrans2D1" presStyleIdx="4" presStyleCnt="7"/>
      <dgm:spPr/>
      <dgm:t>
        <a:bodyPr/>
        <a:lstStyle/>
        <a:p>
          <a:endParaRPr lang="pl-PL"/>
        </a:p>
      </dgm:t>
    </dgm:pt>
    <dgm:pt modelId="{79E7C33F-A0EB-4B41-B379-4CEE006F77EF}" type="pres">
      <dgm:prSet presAssocID="{E9168B27-124B-401F-B3A8-B336A2001B6E}" presName="node" presStyleLbl="node1" presStyleIdx="4" presStyleCnt="7" custScaleX="89928" custScaleY="81834" custRadScaleRad="98642" custRadScaleInc="-238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1314F74-B2F2-422A-8C86-977F46EA1FDA}" type="pres">
      <dgm:prSet presAssocID="{06592B32-8FBD-4CEB-8912-AB02176329C3}" presName="parTrans" presStyleLbl="sibTrans2D1" presStyleIdx="5" presStyleCnt="7" custScaleX="89928" custScaleY="81834"/>
      <dgm:spPr/>
      <dgm:t>
        <a:bodyPr/>
        <a:lstStyle/>
        <a:p>
          <a:endParaRPr lang="pl-PL"/>
        </a:p>
      </dgm:t>
    </dgm:pt>
    <dgm:pt modelId="{53035E5E-830D-4A7E-BF87-F65E957204B2}" type="pres">
      <dgm:prSet presAssocID="{06592B32-8FBD-4CEB-8912-AB02176329C3}" presName="connectorText" presStyleLbl="sibTrans2D1" presStyleIdx="5" presStyleCnt="7"/>
      <dgm:spPr/>
      <dgm:t>
        <a:bodyPr/>
        <a:lstStyle/>
        <a:p>
          <a:endParaRPr lang="pl-PL"/>
        </a:p>
      </dgm:t>
    </dgm:pt>
    <dgm:pt modelId="{1C779F26-A608-49AD-8337-74B4F1AAD413}" type="pres">
      <dgm:prSet presAssocID="{B7E7272C-0B11-4BF7-AF87-0F864F55F260}" presName="node" presStyleLbl="node1" presStyleIdx="5" presStyleCnt="7" custScaleX="89928" custScaleY="81834" custRadScaleRad="98326" custRadScaleInc="9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2ADE47-0436-4A72-9925-F14243D41E26}" type="pres">
      <dgm:prSet presAssocID="{59D2724F-62DE-4FFC-927E-4A80A874CA68}" presName="parTrans" presStyleLbl="sibTrans2D1" presStyleIdx="6" presStyleCnt="7" custScaleX="89928" custScaleY="81834"/>
      <dgm:spPr/>
      <dgm:t>
        <a:bodyPr/>
        <a:lstStyle/>
        <a:p>
          <a:endParaRPr lang="pl-PL"/>
        </a:p>
      </dgm:t>
    </dgm:pt>
    <dgm:pt modelId="{699C004A-E440-4227-A7AB-B0852343E90A}" type="pres">
      <dgm:prSet presAssocID="{59D2724F-62DE-4FFC-927E-4A80A874CA68}" presName="connectorText" presStyleLbl="sibTrans2D1" presStyleIdx="6" presStyleCnt="7"/>
      <dgm:spPr/>
      <dgm:t>
        <a:bodyPr/>
        <a:lstStyle/>
        <a:p>
          <a:endParaRPr lang="pl-PL"/>
        </a:p>
      </dgm:t>
    </dgm:pt>
    <dgm:pt modelId="{AE2EAC2B-1482-469D-A91D-E92C73496B09}" type="pres">
      <dgm:prSet presAssocID="{F57F03FC-15E3-4CE9-8A82-B7F1F3E1CEAA}" presName="node" presStyleLbl="node1" presStyleIdx="6" presStyleCnt="7" custScaleX="89928" custScaleY="81834" custRadScaleRad="99288" custRadScaleInc="351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2D51987-B633-43F3-8DE1-75A5AA18EA1A}" type="presOf" srcId="{06592B32-8FBD-4CEB-8912-AB02176329C3}" destId="{53035E5E-830D-4A7E-BF87-F65E957204B2}" srcOrd="1" destOrd="0" presId="urn:microsoft.com/office/officeart/2005/8/layout/radial5"/>
    <dgm:cxn modelId="{C693B176-59AC-4BEC-80E4-6DD892459585}" type="presOf" srcId="{59D2724F-62DE-4FFC-927E-4A80A874CA68}" destId="{699C004A-E440-4227-A7AB-B0852343E90A}" srcOrd="1" destOrd="0" presId="urn:microsoft.com/office/officeart/2005/8/layout/radial5"/>
    <dgm:cxn modelId="{580D9F6F-9045-46D9-A52C-C4528283428C}" srcId="{71234CEE-2866-495B-AD36-888B7EAEF11B}" destId="{93D41BF6-F4C0-4B7C-AC9F-2DCB822D6ABE}" srcOrd="3" destOrd="0" parTransId="{7B1EF66B-1B01-4EBA-96E3-3AFDCFE4E51D}" sibTransId="{789B87F7-6923-42CE-AE41-A0FDA51E0E9E}"/>
    <dgm:cxn modelId="{D5672F5C-FE58-4024-AFD4-3068BB599788}" srcId="{71234CEE-2866-495B-AD36-888B7EAEF11B}" destId="{B7E7272C-0B11-4BF7-AF87-0F864F55F260}" srcOrd="5" destOrd="0" parTransId="{06592B32-8FBD-4CEB-8912-AB02176329C3}" sibTransId="{429DB940-8977-45EC-BC7A-46E9BBABDEEF}"/>
    <dgm:cxn modelId="{7FFEABE2-3979-4F72-993C-9D53EFA596A4}" type="presOf" srcId="{7B1EF66B-1B01-4EBA-96E3-3AFDCFE4E51D}" destId="{BB4330AC-439D-4B83-96AE-1DF54F6F3BE7}" srcOrd="0" destOrd="0" presId="urn:microsoft.com/office/officeart/2005/8/layout/radial5"/>
    <dgm:cxn modelId="{069C6691-DF06-4CDF-98FD-F9FFE836A217}" type="presOf" srcId="{F57F03FC-15E3-4CE9-8A82-B7F1F3E1CEAA}" destId="{AE2EAC2B-1482-469D-A91D-E92C73496B09}" srcOrd="0" destOrd="0" presId="urn:microsoft.com/office/officeart/2005/8/layout/radial5"/>
    <dgm:cxn modelId="{1FDDCD06-8D7E-4D02-B9ED-B3F01664727D}" type="presOf" srcId="{B7E7272C-0B11-4BF7-AF87-0F864F55F260}" destId="{1C779F26-A608-49AD-8337-74B4F1AAD413}" srcOrd="0" destOrd="0" presId="urn:microsoft.com/office/officeart/2005/8/layout/radial5"/>
    <dgm:cxn modelId="{A5932287-EEBA-41D7-9E6B-862DFCCB63EB}" srcId="{CDC7480E-1C71-4277-8DE8-49704A02EC7A}" destId="{71D95472-C2AD-4849-BABA-D5E635D51986}" srcOrd="3" destOrd="0" parTransId="{08B29D56-61F6-4B79-A480-415A03866AE9}" sibTransId="{9DE73985-F29D-4194-A5A9-03B75585DB48}"/>
    <dgm:cxn modelId="{0B7C2860-CCFD-4246-A189-3B1A9FCA7902}" srcId="{CDC7480E-1C71-4277-8DE8-49704A02EC7A}" destId="{1E07EA27-98BE-444A-805D-AFAA7077D3CF}" srcOrd="1" destOrd="0" parTransId="{0D9381D1-3528-4870-A1A1-F089C318E973}" sibTransId="{6D180A08-1EE3-4804-A3FC-45B056715694}"/>
    <dgm:cxn modelId="{9756E20A-72FF-4F40-BEBC-77BBF253CDB1}" srcId="{CDC7480E-1C71-4277-8DE8-49704A02EC7A}" destId="{CB62E2C6-8959-4D88-BCC5-302A3C31A48D}" srcOrd="4" destOrd="0" parTransId="{13DDC2AC-BE28-4AC0-B01F-446B20D30D19}" sibTransId="{8259BF43-97E9-4767-8691-164DEBF7E982}"/>
    <dgm:cxn modelId="{BDA944CD-C0C7-4D19-BEB7-1A7785EAF0C8}" type="presOf" srcId="{DC73EF0F-42E6-4FF3-A0B5-9F6F92F19643}" destId="{5673D3DE-6636-4620-A5AC-7244223DB2E7}" srcOrd="0" destOrd="0" presId="urn:microsoft.com/office/officeart/2005/8/layout/radial5"/>
    <dgm:cxn modelId="{5D352F00-0A84-4C82-AF22-6E0355A15E96}" type="presOf" srcId="{5941E159-FFD9-4E5A-B54B-D89C3B5CC9F9}" destId="{5F91C5E4-013E-4455-9337-B6A52BDBCD97}" srcOrd="1" destOrd="0" presId="urn:microsoft.com/office/officeart/2005/8/layout/radial5"/>
    <dgm:cxn modelId="{E55A1811-519B-43CE-A0F6-DD2F1D9EE3E1}" type="presOf" srcId="{7B1EF66B-1B01-4EBA-96E3-3AFDCFE4E51D}" destId="{8780BC03-42A7-48D6-9853-CCCC324E27A8}" srcOrd="1" destOrd="0" presId="urn:microsoft.com/office/officeart/2005/8/layout/radial5"/>
    <dgm:cxn modelId="{FF58E4C1-FD0D-4FD9-96AF-0872C46B2B67}" srcId="{CDC7480E-1C71-4277-8DE8-49704A02EC7A}" destId="{71234CEE-2866-495B-AD36-888B7EAEF11B}" srcOrd="0" destOrd="0" parTransId="{27874CA3-5B3D-4C6F-9FE3-7E24F0124A5E}" sibTransId="{1A6884F7-C63D-4186-A4B2-5D9BEDE32A6A}"/>
    <dgm:cxn modelId="{A07BE929-0015-4BBE-8CB8-2F5F5F8BCA11}" srcId="{71234CEE-2866-495B-AD36-888B7EAEF11B}" destId="{F57F03FC-15E3-4CE9-8A82-B7F1F3E1CEAA}" srcOrd="6" destOrd="0" parTransId="{59D2724F-62DE-4FFC-927E-4A80A874CA68}" sibTransId="{32335CE2-55B1-494E-BAF8-0CE32FE667B1}"/>
    <dgm:cxn modelId="{E142A6C3-52E1-4CC7-9FDC-E329C9DFF972}" type="presOf" srcId="{AC9C6405-F807-4205-BAFB-2521C57162C9}" destId="{952EAF5A-2BC2-46B8-90A6-1A11C4CCA2CB}" srcOrd="0" destOrd="0" presId="urn:microsoft.com/office/officeart/2005/8/layout/radial5"/>
    <dgm:cxn modelId="{167B7CD0-5416-418B-AB54-19B6DC626E21}" srcId="{71234CEE-2866-495B-AD36-888B7EAEF11B}" destId="{BC3010B2-7667-4EBE-88B6-22F4EEED3B9C}" srcOrd="0" destOrd="0" parTransId="{688BD1BF-3D10-4CC9-AC9F-7D6DFBB3051E}" sibTransId="{795F1A29-7D31-413C-B704-214BD652C195}"/>
    <dgm:cxn modelId="{CAC9F3D4-4144-43DD-965C-F28369EABD68}" type="presOf" srcId="{CDA920AF-04FF-485A-95F7-A6FB6F2DEA66}" destId="{6725040F-49D9-40BC-BD47-200E0F6CDD5F}" srcOrd="0" destOrd="0" presId="urn:microsoft.com/office/officeart/2005/8/layout/radial5"/>
    <dgm:cxn modelId="{FFC738F2-6711-482B-8A90-DE1CB4F8EC5F}" type="presOf" srcId="{CDA920AF-04FF-485A-95F7-A6FB6F2DEA66}" destId="{186F825F-0370-4921-84AF-E2397FE50FD5}" srcOrd="1" destOrd="0" presId="urn:microsoft.com/office/officeart/2005/8/layout/radial5"/>
    <dgm:cxn modelId="{0F5E3A9D-9898-4DE5-8EB1-AB124064E42D}" type="presOf" srcId="{59D2724F-62DE-4FFC-927E-4A80A874CA68}" destId="{DB2ADE47-0436-4A72-9925-F14243D41E26}" srcOrd="0" destOrd="0" presId="urn:microsoft.com/office/officeart/2005/8/layout/radial5"/>
    <dgm:cxn modelId="{36A5D5D8-E39C-44FA-824D-3BAC26F7CE32}" srcId="{71234CEE-2866-495B-AD36-888B7EAEF11B}" destId="{DC73EF0F-42E6-4FF3-A0B5-9F6F92F19643}" srcOrd="1" destOrd="0" parTransId="{CDA920AF-04FF-485A-95F7-A6FB6F2DEA66}" sibTransId="{98CAEA61-D352-4274-BD00-C98F07B13FA4}"/>
    <dgm:cxn modelId="{568368F6-026C-4FEA-8079-0897660BCC51}" type="presOf" srcId="{356F5A5D-2E05-4388-B980-0850B7FB3AEA}" destId="{25BF7C4E-11A4-4F32-9A17-432FAA0C2DD5}" srcOrd="0" destOrd="0" presId="urn:microsoft.com/office/officeart/2005/8/layout/radial5"/>
    <dgm:cxn modelId="{17DC97C1-3380-44BB-A817-E3ECA4C7E8A7}" type="presOf" srcId="{688BD1BF-3D10-4CC9-AC9F-7D6DFBB3051E}" destId="{E6ED00AC-7E2F-42FB-9A79-6E689B5ECF26}" srcOrd="0" destOrd="0" presId="urn:microsoft.com/office/officeart/2005/8/layout/radial5"/>
    <dgm:cxn modelId="{97CDC81D-9600-4459-BA43-8594C0EEA27B}" srcId="{71234CEE-2866-495B-AD36-888B7EAEF11B}" destId="{AC9C6405-F807-4205-BAFB-2521C57162C9}" srcOrd="2" destOrd="0" parTransId="{356F5A5D-2E05-4388-B980-0850B7FB3AEA}" sibTransId="{CA9B809C-CAEA-48EB-931F-0C0364F0D986}"/>
    <dgm:cxn modelId="{FC6A7FCF-AE60-4059-898F-9CAC47AEC40E}" srcId="{CDC7480E-1C71-4277-8DE8-49704A02EC7A}" destId="{6D78D0A7-A88B-45D9-ADE3-5A2DD530DEB4}" srcOrd="2" destOrd="0" parTransId="{C78B869D-4A84-4C59-A757-4D1E6F7CCD83}" sibTransId="{38073D86-A604-416C-B431-E6A95FF9C157}"/>
    <dgm:cxn modelId="{2FD1041E-53BA-4CAD-A2BA-F2092DF7E1E9}" type="presOf" srcId="{5941E159-FFD9-4E5A-B54B-D89C3B5CC9F9}" destId="{A59D3F9F-AD5E-4E22-847A-548B2ABADA8C}" srcOrd="0" destOrd="0" presId="urn:microsoft.com/office/officeart/2005/8/layout/radial5"/>
    <dgm:cxn modelId="{CFC687A8-ABE8-487D-9F72-81BAFBDC1A04}" type="presOf" srcId="{06592B32-8FBD-4CEB-8912-AB02176329C3}" destId="{C1314F74-B2F2-422A-8C86-977F46EA1FDA}" srcOrd="0" destOrd="0" presId="urn:microsoft.com/office/officeart/2005/8/layout/radial5"/>
    <dgm:cxn modelId="{23550068-C4E8-4F4A-84C7-B51882A38348}" type="presOf" srcId="{E9168B27-124B-401F-B3A8-B336A2001B6E}" destId="{79E7C33F-A0EB-4B41-B379-4CEE006F77EF}" srcOrd="0" destOrd="0" presId="urn:microsoft.com/office/officeart/2005/8/layout/radial5"/>
    <dgm:cxn modelId="{94AE4BE8-C299-4878-839F-81484C5FC698}" type="presOf" srcId="{BC3010B2-7667-4EBE-88B6-22F4EEED3B9C}" destId="{FC9EF0F0-9BCB-4EDA-9153-53E64453C2DD}" srcOrd="0" destOrd="0" presId="urn:microsoft.com/office/officeart/2005/8/layout/radial5"/>
    <dgm:cxn modelId="{37894D4E-604B-4840-A10E-4BCA38B89AB7}" type="presOf" srcId="{CDC7480E-1C71-4277-8DE8-49704A02EC7A}" destId="{54F6E431-89AA-43A2-BA2E-BBFA37D42360}" srcOrd="0" destOrd="0" presId="urn:microsoft.com/office/officeart/2005/8/layout/radial5"/>
    <dgm:cxn modelId="{0B7006EC-C84C-42F6-890D-46411B876EF0}" type="presOf" srcId="{688BD1BF-3D10-4CC9-AC9F-7D6DFBB3051E}" destId="{5F9B0159-DE49-437D-B1BB-990BA7FF3D7F}" srcOrd="1" destOrd="0" presId="urn:microsoft.com/office/officeart/2005/8/layout/radial5"/>
    <dgm:cxn modelId="{5378CCB2-7E4F-4D3F-A7E4-6499A8FB3BAB}" type="presOf" srcId="{93D41BF6-F4C0-4B7C-AC9F-2DCB822D6ABE}" destId="{6E0A28EE-6AB7-4CE1-A111-35A5DDDF9C5D}" srcOrd="0" destOrd="0" presId="urn:microsoft.com/office/officeart/2005/8/layout/radial5"/>
    <dgm:cxn modelId="{25374142-668E-4DE1-A891-73834A51D1DF}" type="presOf" srcId="{71234CEE-2866-495B-AD36-888B7EAEF11B}" destId="{884CD154-722D-4AE2-9786-FC68ABAEBAC2}" srcOrd="0" destOrd="0" presId="urn:microsoft.com/office/officeart/2005/8/layout/radial5"/>
    <dgm:cxn modelId="{8B0793BF-99CB-48FE-B0A3-2ADD9C51698F}" type="presOf" srcId="{356F5A5D-2E05-4388-B980-0850B7FB3AEA}" destId="{4A89F042-6403-45BB-9FEF-F0A557902F23}" srcOrd="1" destOrd="0" presId="urn:microsoft.com/office/officeart/2005/8/layout/radial5"/>
    <dgm:cxn modelId="{B10EEAA2-02D3-48BC-B463-DBD95DE5DF9A}" srcId="{71234CEE-2866-495B-AD36-888B7EAEF11B}" destId="{E9168B27-124B-401F-B3A8-B336A2001B6E}" srcOrd="4" destOrd="0" parTransId="{5941E159-FFD9-4E5A-B54B-D89C3B5CC9F9}" sibTransId="{11FAFBA7-06FB-40A5-BF94-430FBB79998E}"/>
    <dgm:cxn modelId="{2B26451B-3C5B-4548-9E94-F6F1F199D62F}" type="presParOf" srcId="{54F6E431-89AA-43A2-BA2E-BBFA37D42360}" destId="{884CD154-722D-4AE2-9786-FC68ABAEBAC2}" srcOrd="0" destOrd="0" presId="urn:microsoft.com/office/officeart/2005/8/layout/radial5"/>
    <dgm:cxn modelId="{B5E06467-2378-4D04-87EA-07EFD713DD2E}" type="presParOf" srcId="{54F6E431-89AA-43A2-BA2E-BBFA37D42360}" destId="{E6ED00AC-7E2F-42FB-9A79-6E689B5ECF26}" srcOrd="1" destOrd="0" presId="urn:microsoft.com/office/officeart/2005/8/layout/radial5"/>
    <dgm:cxn modelId="{92A3B168-6353-4499-B8F8-D152AA408202}" type="presParOf" srcId="{E6ED00AC-7E2F-42FB-9A79-6E689B5ECF26}" destId="{5F9B0159-DE49-437D-B1BB-990BA7FF3D7F}" srcOrd="0" destOrd="0" presId="urn:microsoft.com/office/officeart/2005/8/layout/radial5"/>
    <dgm:cxn modelId="{9D11AD02-4179-4D6A-8F6D-46C0C2A966DE}" type="presParOf" srcId="{54F6E431-89AA-43A2-BA2E-BBFA37D42360}" destId="{FC9EF0F0-9BCB-4EDA-9153-53E64453C2DD}" srcOrd="2" destOrd="0" presId="urn:microsoft.com/office/officeart/2005/8/layout/radial5"/>
    <dgm:cxn modelId="{35E4CA31-F758-46B2-9CA9-50849E55FB78}" type="presParOf" srcId="{54F6E431-89AA-43A2-BA2E-BBFA37D42360}" destId="{6725040F-49D9-40BC-BD47-200E0F6CDD5F}" srcOrd="3" destOrd="0" presId="urn:microsoft.com/office/officeart/2005/8/layout/radial5"/>
    <dgm:cxn modelId="{0CF4D194-9D6D-410A-964F-D2DC1B55FBAD}" type="presParOf" srcId="{6725040F-49D9-40BC-BD47-200E0F6CDD5F}" destId="{186F825F-0370-4921-84AF-E2397FE50FD5}" srcOrd="0" destOrd="0" presId="urn:microsoft.com/office/officeart/2005/8/layout/radial5"/>
    <dgm:cxn modelId="{8457053F-82FC-44C3-A4A2-F9E2A99F0637}" type="presParOf" srcId="{54F6E431-89AA-43A2-BA2E-BBFA37D42360}" destId="{5673D3DE-6636-4620-A5AC-7244223DB2E7}" srcOrd="4" destOrd="0" presId="urn:microsoft.com/office/officeart/2005/8/layout/radial5"/>
    <dgm:cxn modelId="{EB707879-AF7E-424F-83B4-68B301D9194E}" type="presParOf" srcId="{54F6E431-89AA-43A2-BA2E-BBFA37D42360}" destId="{25BF7C4E-11A4-4F32-9A17-432FAA0C2DD5}" srcOrd="5" destOrd="0" presId="urn:microsoft.com/office/officeart/2005/8/layout/radial5"/>
    <dgm:cxn modelId="{99B19078-F866-4B27-B206-3A42AC6E14F6}" type="presParOf" srcId="{25BF7C4E-11A4-4F32-9A17-432FAA0C2DD5}" destId="{4A89F042-6403-45BB-9FEF-F0A557902F23}" srcOrd="0" destOrd="0" presId="urn:microsoft.com/office/officeart/2005/8/layout/radial5"/>
    <dgm:cxn modelId="{A8C002A2-7C47-4446-9A5F-3EDD5FCE0609}" type="presParOf" srcId="{54F6E431-89AA-43A2-BA2E-BBFA37D42360}" destId="{952EAF5A-2BC2-46B8-90A6-1A11C4CCA2CB}" srcOrd="6" destOrd="0" presId="urn:microsoft.com/office/officeart/2005/8/layout/radial5"/>
    <dgm:cxn modelId="{A8E7E24D-4505-426A-B381-D58FA2C6136D}" type="presParOf" srcId="{54F6E431-89AA-43A2-BA2E-BBFA37D42360}" destId="{BB4330AC-439D-4B83-96AE-1DF54F6F3BE7}" srcOrd="7" destOrd="0" presId="urn:microsoft.com/office/officeart/2005/8/layout/radial5"/>
    <dgm:cxn modelId="{9994DB0D-5BF6-452B-9344-9425A219B8D4}" type="presParOf" srcId="{BB4330AC-439D-4B83-96AE-1DF54F6F3BE7}" destId="{8780BC03-42A7-48D6-9853-CCCC324E27A8}" srcOrd="0" destOrd="0" presId="urn:microsoft.com/office/officeart/2005/8/layout/radial5"/>
    <dgm:cxn modelId="{3FA7035A-2C0D-4B2C-817D-0148918330A7}" type="presParOf" srcId="{54F6E431-89AA-43A2-BA2E-BBFA37D42360}" destId="{6E0A28EE-6AB7-4CE1-A111-35A5DDDF9C5D}" srcOrd="8" destOrd="0" presId="urn:microsoft.com/office/officeart/2005/8/layout/radial5"/>
    <dgm:cxn modelId="{04967E8A-80A6-4F02-B4B9-DB1FD34BF931}" type="presParOf" srcId="{54F6E431-89AA-43A2-BA2E-BBFA37D42360}" destId="{A59D3F9F-AD5E-4E22-847A-548B2ABADA8C}" srcOrd="9" destOrd="0" presId="urn:microsoft.com/office/officeart/2005/8/layout/radial5"/>
    <dgm:cxn modelId="{29FE17B2-96F4-429B-BC0C-A6B5E566ABD8}" type="presParOf" srcId="{A59D3F9F-AD5E-4E22-847A-548B2ABADA8C}" destId="{5F91C5E4-013E-4455-9337-B6A52BDBCD97}" srcOrd="0" destOrd="0" presId="urn:microsoft.com/office/officeart/2005/8/layout/radial5"/>
    <dgm:cxn modelId="{EF2AFDBC-654A-41EC-9D1B-E3B16F33237D}" type="presParOf" srcId="{54F6E431-89AA-43A2-BA2E-BBFA37D42360}" destId="{79E7C33F-A0EB-4B41-B379-4CEE006F77EF}" srcOrd="10" destOrd="0" presId="urn:microsoft.com/office/officeart/2005/8/layout/radial5"/>
    <dgm:cxn modelId="{AADB2A0F-34D9-4769-A9AC-D03AD851CC84}" type="presParOf" srcId="{54F6E431-89AA-43A2-BA2E-BBFA37D42360}" destId="{C1314F74-B2F2-422A-8C86-977F46EA1FDA}" srcOrd="11" destOrd="0" presId="urn:microsoft.com/office/officeart/2005/8/layout/radial5"/>
    <dgm:cxn modelId="{8FD00FA7-B87E-4C4E-A49A-F76CB1B0C660}" type="presParOf" srcId="{C1314F74-B2F2-422A-8C86-977F46EA1FDA}" destId="{53035E5E-830D-4A7E-BF87-F65E957204B2}" srcOrd="0" destOrd="0" presId="urn:microsoft.com/office/officeart/2005/8/layout/radial5"/>
    <dgm:cxn modelId="{F24B61C7-3E4C-4FD4-9166-EDD66E1DE761}" type="presParOf" srcId="{54F6E431-89AA-43A2-BA2E-BBFA37D42360}" destId="{1C779F26-A608-49AD-8337-74B4F1AAD413}" srcOrd="12" destOrd="0" presId="urn:microsoft.com/office/officeart/2005/8/layout/radial5"/>
    <dgm:cxn modelId="{9CFC155F-4E54-400B-B0F2-F718BFE3A9AD}" type="presParOf" srcId="{54F6E431-89AA-43A2-BA2E-BBFA37D42360}" destId="{DB2ADE47-0436-4A72-9925-F14243D41E26}" srcOrd="13" destOrd="0" presId="urn:microsoft.com/office/officeart/2005/8/layout/radial5"/>
    <dgm:cxn modelId="{E129977F-77F2-42E6-8D0F-BB1D294B8494}" type="presParOf" srcId="{DB2ADE47-0436-4A72-9925-F14243D41E26}" destId="{699C004A-E440-4227-A7AB-B0852343E90A}" srcOrd="0" destOrd="0" presId="urn:microsoft.com/office/officeart/2005/8/layout/radial5"/>
    <dgm:cxn modelId="{54F2F24B-C5BA-4F48-A3EC-7213247CB08E}" type="presParOf" srcId="{54F6E431-89AA-43A2-BA2E-BBFA37D42360}" destId="{AE2EAC2B-1482-469D-A91D-E92C73496B09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4CD154-722D-4AE2-9786-FC68ABAEBAC2}">
      <dsp:nvSpPr>
        <dsp:cNvPr id="0" name=""/>
        <dsp:cNvSpPr/>
      </dsp:nvSpPr>
      <dsp:spPr>
        <a:xfrm>
          <a:off x="4150381" y="2550362"/>
          <a:ext cx="1657477" cy="15082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zdrowie</a:t>
          </a:r>
          <a:endParaRPr lang="pl-PL" sz="2600" kern="1200" dirty="0"/>
        </a:p>
      </dsp:txBody>
      <dsp:txXfrm>
        <a:off x="4150381" y="2550362"/>
        <a:ext cx="1657477" cy="1508295"/>
      </dsp:txXfrm>
    </dsp:sp>
    <dsp:sp modelId="{E6ED00AC-7E2F-42FB-9A79-6E689B5ECF26}">
      <dsp:nvSpPr>
        <dsp:cNvPr id="0" name=""/>
        <dsp:cNvSpPr/>
      </dsp:nvSpPr>
      <dsp:spPr>
        <a:xfrm rot="16199989">
          <a:off x="4737565" y="1802355"/>
          <a:ext cx="483101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16199989">
        <a:off x="4737565" y="1802355"/>
        <a:ext cx="483101" cy="512820"/>
      </dsp:txXfrm>
    </dsp:sp>
    <dsp:sp modelId="{FC9EF0F0-9BCB-4EDA-9153-53E64453C2DD}">
      <dsp:nvSpPr>
        <dsp:cNvPr id="0" name=""/>
        <dsp:cNvSpPr/>
      </dsp:nvSpPr>
      <dsp:spPr>
        <a:xfrm>
          <a:off x="4233247" y="179293"/>
          <a:ext cx="1491729" cy="135746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Ciało </a:t>
          </a:r>
          <a:endParaRPr lang="pl-PL" sz="1700" kern="1200" dirty="0"/>
        </a:p>
      </dsp:txBody>
      <dsp:txXfrm>
        <a:off x="4233247" y="179293"/>
        <a:ext cx="1491729" cy="1357466"/>
      </dsp:txXfrm>
    </dsp:sp>
    <dsp:sp modelId="{6725040F-49D9-40BC-BD47-200E0F6CDD5F}">
      <dsp:nvSpPr>
        <dsp:cNvPr id="0" name=""/>
        <dsp:cNvSpPr/>
      </dsp:nvSpPr>
      <dsp:spPr>
        <a:xfrm rot="19313342">
          <a:off x="5739064" y="2279502"/>
          <a:ext cx="439796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3185781"/>
            <a:satOff val="-6806"/>
            <a:lumOff val="-2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19313342">
        <a:off x="5739064" y="2279502"/>
        <a:ext cx="439796" cy="512820"/>
      </dsp:txXfrm>
    </dsp:sp>
    <dsp:sp modelId="{5673D3DE-6636-4620-A5AC-7244223DB2E7}">
      <dsp:nvSpPr>
        <dsp:cNvPr id="0" name=""/>
        <dsp:cNvSpPr/>
      </dsp:nvSpPr>
      <dsp:spPr>
        <a:xfrm>
          <a:off x="6151950" y="1120734"/>
          <a:ext cx="1491729" cy="1357466"/>
        </a:xfrm>
        <a:prstGeom prst="ellipse">
          <a:avLst/>
        </a:prstGeom>
        <a:solidFill>
          <a:schemeClr val="accent5">
            <a:hueOff val="3185781"/>
            <a:satOff val="-6806"/>
            <a:lumOff val="-2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Relacje z innymi </a:t>
          </a:r>
          <a:endParaRPr lang="pl-PL" sz="1700" kern="1200" dirty="0"/>
        </a:p>
      </dsp:txBody>
      <dsp:txXfrm>
        <a:off x="6151950" y="1120734"/>
        <a:ext cx="1491729" cy="1357466"/>
      </dsp:txXfrm>
    </dsp:sp>
    <dsp:sp modelId="{25BF7C4E-11A4-4F32-9A17-432FAA0C2DD5}">
      <dsp:nvSpPr>
        <dsp:cNvPr id="0" name=""/>
        <dsp:cNvSpPr/>
      </dsp:nvSpPr>
      <dsp:spPr>
        <a:xfrm rot="780412">
          <a:off x="5992384" y="3331508"/>
          <a:ext cx="427284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371561"/>
            <a:satOff val="-13612"/>
            <a:lumOff val="-5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780412">
        <a:off x="5992384" y="3331508"/>
        <a:ext cx="427284" cy="512820"/>
      </dsp:txXfrm>
    </dsp:sp>
    <dsp:sp modelId="{952EAF5A-2BC2-46B8-90A6-1A11C4CCA2CB}">
      <dsp:nvSpPr>
        <dsp:cNvPr id="0" name=""/>
        <dsp:cNvSpPr/>
      </dsp:nvSpPr>
      <dsp:spPr>
        <a:xfrm>
          <a:off x="6632946" y="3180092"/>
          <a:ext cx="1491729" cy="1357466"/>
        </a:xfrm>
        <a:prstGeom prst="ellipse">
          <a:avLst/>
        </a:prstGeom>
        <a:solidFill>
          <a:schemeClr val="accent5">
            <a:hueOff val="6371561"/>
            <a:satOff val="-13612"/>
            <a:lumOff val="-5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Emocje  </a:t>
          </a:r>
          <a:endParaRPr lang="pl-PL" sz="1700" kern="1200" dirty="0"/>
        </a:p>
      </dsp:txBody>
      <dsp:txXfrm>
        <a:off x="6632946" y="3180092"/>
        <a:ext cx="1491729" cy="1357466"/>
      </dsp:txXfrm>
    </dsp:sp>
    <dsp:sp modelId="{BB4330AC-439D-4B83-96AE-1DF54F6F3BE7}">
      <dsp:nvSpPr>
        <dsp:cNvPr id="0" name=""/>
        <dsp:cNvSpPr/>
      </dsp:nvSpPr>
      <dsp:spPr>
        <a:xfrm rot="3893162">
          <a:off x="5271056" y="4191036"/>
          <a:ext cx="487586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3893162">
        <a:off x="5271056" y="4191036"/>
        <a:ext cx="487586" cy="512820"/>
      </dsp:txXfrm>
    </dsp:sp>
    <dsp:sp modelId="{6E0A28EE-6AB7-4CE1-A111-35A5DDDF9C5D}">
      <dsp:nvSpPr>
        <dsp:cNvPr id="0" name=""/>
        <dsp:cNvSpPr/>
      </dsp:nvSpPr>
      <dsp:spPr>
        <a:xfrm>
          <a:off x="5285226" y="4870070"/>
          <a:ext cx="1491729" cy="1357466"/>
        </a:xfrm>
        <a:prstGeom prst="ellipse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Umysł  </a:t>
          </a:r>
          <a:endParaRPr lang="pl-PL" sz="1700" kern="1200" dirty="0"/>
        </a:p>
      </dsp:txBody>
      <dsp:txXfrm>
        <a:off x="5285226" y="4870070"/>
        <a:ext cx="1491729" cy="1357466"/>
      </dsp:txXfrm>
    </dsp:sp>
    <dsp:sp modelId="{A59D3F9F-AD5E-4E22-847A-548B2ABADA8C}">
      <dsp:nvSpPr>
        <dsp:cNvPr id="0" name=""/>
        <dsp:cNvSpPr/>
      </dsp:nvSpPr>
      <dsp:spPr>
        <a:xfrm rot="6942836">
          <a:off x="4182341" y="4190805"/>
          <a:ext cx="492978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2743123"/>
            <a:satOff val="-27225"/>
            <a:lumOff val="-1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6942836">
        <a:off x="4182341" y="4190805"/>
        <a:ext cx="492978" cy="512820"/>
      </dsp:txXfrm>
    </dsp:sp>
    <dsp:sp modelId="{79E7C33F-A0EB-4B41-B379-4CEE006F77EF}">
      <dsp:nvSpPr>
        <dsp:cNvPr id="0" name=""/>
        <dsp:cNvSpPr/>
      </dsp:nvSpPr>
      <dsp:spPr>
        <a:xfrm>
          <a:off x="3152476" y="4870071"/>
          <a:ext cx="1491729" cy="1357466"/>
        </a:xfrm>
        <a:prstGeom prst="ellipse">
          <a:avLst/>
        </a:prstGeom>
        <a:solidFill>
          <a:schemeClr val="accent5">
            <a:hueOff val="12743123"/>
            <a:satOff val="-27225"/>
            <a:lumOff val="-1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Aktywność fizyczna</a:t>
          </a:r>
          <a:endParaRPr lang="pl-PL" sz="1700" kern="1200" dirty="0"/>
        </a:p>
      </dsp:txBody>
      <dsp:txXfrm>
        <a:off x="3152476" y="4870071"/>
        <a:ext cx="1491729" cy="1357466"/>
      </dsp:txXfrm>
    </dsp:sp>
    <dsp:sp modelId="{C1314F74-B2F2-422A-8C86-977F46EA1FDA}">
      <dsp:nvSpPr>
        <dsp:cNvPr id="0" name=""/>
        <dsp:cNvSpPr/>
      </dsp:nvSpPr>
      <dsp:spPr>
        <a:xfrm rot="10028541">
          <a:off x="3517909" y="3331344"/>
          <a:ext cx="440577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5928903"/>
            <a:satOff val="-34031"/>
            <a:lumOff val="-142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10028541">
        <a:off x="3517909" y="3331344"/>
        <a:ext cx="440577" cy="512820"/>
      </dsp:txXfrm>
    </dsp:sp>
    <dsp:sp modelId="{1C779F26-A608-49AD-8337-74B4F1AAD413}">
      <dsp:nvSpPr>
        <dsp:cNvPr id="0" name=""/>
        <dsp:cNvSpPr/>
      </dsp:nvSpPr>
      <dsp:spPr>
        <a:xfrm>
          <a:off x="1804759" y="3180088"/>
          <a:ext cx="1491729" cy="1357466"/>
        </a:xfrm>
        <a:prstGeom prst="ellipse">
          <a:avLst/>
        </a:prstGeom>
        <a:solidFill>
          <a:schemeClr val="accent5">
            <a:hueOff val="15928903"/>
            <a:satOff val="-34031"/>
            <a:lumOff val="-142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Świadome odżywianie</a:t>
          </a:r>
          <a:endParaRPr lang="pl-PL" sz="1700" kern="1200" dirty="0"/>
        </a:p>
      </dsp:txBody>
      <dsp:txXfrm>
        <a:off x="1804759" y="3180088"/>
        <a:ext cx="1491729" cy="1357466"/>
      </dsp:txXfrm>
    </dsp:sp>
    <dsp:sp modelId="{DB2ADE47-0436-4A72-9925-F14243D41E26}">
      <dsp:nvSpPr>
        <dsp:cNvPr id="0" name=""/>
        <dsp:cNvSpPr/>
      </dsp:nvSpPr>
      <dsp:spPr>
        <a:xfrm rot="13114252">
          <a:off x="3752993" y="2255848"/>
          <a:ext cx="465309" cy="5128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700" kern="1200"/>
        </a:p>
      </dsp:txBody>
      <dsp:txXfrm rot="13114252">
        <a:off x="3752993" y="2255848"/>
        <a:ext cx="465309" cy="512820"/>
      </dsp:txXfrm>
    </dsp:sp>
    <dsp:sp modelId="{AE2EAC2B-1482-469D-A91D-E92C73496B09}">
      <dsp:nvSpPr>
        <dsp:cNvPr id="0" name=""/>
        <dsp:cNvSpPr/>
      </dsp:nvSpPr>
      <dsp:spPr>
        <a:xfrm>
          <a:off x="2285740" y="1072717"/>
          <a:ext cx="1491729" cy="1357466"/>
        </a:xfrm>
        <a:prstGeom prst="ellipse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700" kern="1200" dirty="0" smtClean="0"/>
            <a:t>Zdrowe nawyki</a:t>
          </a:r>
          <a:endParaRPr lang="pl-PL" sz="1700" kern="1200" dirty="0"/>
        </a:p>
      </dsp:txBody>
      <dsp:txXfrm>
        <a:off x="2285740" y="1072717"/>
        <a:ext cx="1491729" cy="135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 rtl="0"/>
            <a:fld id="{1E23250A-B888-45D7-A3F5-738D80FF6F37}" type="datetime1">
              <a:rPr lang="pl-PL" smtClean="0"/>
              <a:pPr rtl="0"/>
              <a:t>2021-06-05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rtl="0"/>
            <a:fld id="{E6F79B2A-BF25-4862-8EEB-C1ACE5554C14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8249D86-E570-4827-9FA5-7A8ED2408D95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rtl="0"/>
            <a:fld id="{62B46F2B-1084-40BA-9F0A-B1F6847335C5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xmlns="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pl-PL" smtClean="0"/>
              <a:pPr rtl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7825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olny kształt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50D586-D5F2-4C95-B2C7-80CC8BCF368B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13" name="Prostokąt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EFD506-5D44-4FC7-8CB4-9C23B5412824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A3CC2E-C286-4F07-B012-2AC470140393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A5D717-43C2-474C-8A73-6C2686302B5E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F7F366-351B-465A-8CEB-B8023CCD4D93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grpSp>
        <p:nvGrpSpPr>
          <p:cNvPr id="7" name="Grupa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Dowolny kształt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Dowolny kształt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E4C275A-4452-4263-9F47-4C76C87330C2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673EC6-CF3B-4E3C-961C-5F767A1BD222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BBD07A-ACC5-4E6C-BE74-8AB592B85D3A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17721D-C6BB-4BB6-A31C-7EAB8C6E7A73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>
            <a:lvl1pPr>
              <a:defRPr/>
            </a:lvl1pPr>
          </a:lstStyle>
          <a:p>
            <a:fld id="{03BCBB8F-2591-400D-852F-70BCD4604ADF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8" name="Prostokąt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>
    <p:push dir="r"/>
  </p:transition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11" name="Dowolny kształt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>
            <a:lvl1pPr>
              <a:defRPr/>
            </a:lvl1pPr>
          </a:lstStyle>
          <a:p>
            <a:fld id="{8EF6E8B3-B22A-4E3B-A78E-DC52D0861156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4D2CF2D-E911-4C85-A999-2583C6F66355}" type="datetime1">
              <a:rPr lang="pl-PL" smtClean="0"/>
              <a:pPr/>
              <a:t>2021-06-05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11" name="Dowolny kształt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48" y="954923"/>
            <a:ext cx="6352549" cy="4504620"/>
          </a:xfrm>
        </p:spPr>
        <p:txBody>
          <a:bodyPr rtlCol="0">
            <a:normAutofit/>
          </a:bodyPr>
          <a:lstStyle/>
          <a:p>
            <a:r>
              <a:rPr lang="pl-PL" sz="3200" b="1" dirty="0" smtClean="0">
                <a:latin typeface="Georgia" pitchFamily="18" charset="0"/>
                <a:cs typeface="Courier New" pitchFamily="49" charset="0"/>
              </a:rPr>
              <a:t>„Każdy człowiek to samo ci powie, że najważniejsze w życiu jest zdrowie”</a:t>
            </a:r>
            <a:endParaRPr lang="pl-PL" sz="3200" b="1" dirty="0">
              <a:latin typeface="Georgia" pitchFamily="18" charset="0"/>
            </a:endParaRPr>
          </a:p>
        </p:txBody>
      </p:sp>
      <p:sp>
        <p:nvSpPr>
          <p:cNvPr id="19" name="Dowolny kształt: Kształt 18">
            <a:extLst>
              <a:ext uri="{FF2B5EF4-FFF2-40B4-BE49-F238E27FC236}">
                <a16:creationId xmlns:a16="http://schemas.microsoft.com/office/drawing/2014/main" xmlns="" id="{3242CC7A-3D6E-47A4-B9D1-860978459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l-PL" dirty="0"/>
          </a:p>
        </p:txBody>
      </p:sp>
      <p:pic>
        <p:nvPicPr>
          <p:cNvPr id="7" name="Obraz 6" descr="odbicie w kałuży kogoś biegnącego">
            <a:extLst>
              <a:ext uri="{FF2B5EF4-FFF2-40B4-BE49-F238E27FC236}">
                <a16:creationId xmlns:a16="http://schemas.microsoft.com/office/drawing/2014/main" xmlns="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71827936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ch to zdrowie! Aktywność fizyczna i jej znaczenie w życiu człowieka –  Caritas Archidiecezji Gdańskie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386" y="354227"/>
            <a:ext cx="6327603" cy="630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34007" y="1948249"/>
            <a:ext cx="79750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atin typeface="Georgia" pitchFamily="18" charset="0"/>
              </a:rPr>
              <a:t>Aktywność fizyczna odgrywa bardzo ważna rolę w zapobieganiu i leczeniu wielu chorób, głównie wciąż narastającego problemu otyłości. Niski poziom aktywności fizycznej uznawany jest za istotny czynnik zwiększający umieralność ogólną z powodu chorób układu krążenia i nowotworów. Do niedawna za jedną z głównych przyczyn zapadalności i przebiegu chorób uważano jakość i ilość spożywanych posiłków. Znacznie mniejszą uwagę przywiązywano do aktywności fizycznej. Obecnie to nastawienie uległo gruntownym zmianom. Aktywność fizyczna została uznana za nieodzowny element łączący się z prawidłowym żywieniem. Okazuje się, że regularna aktywność fizyczna korzystnie wpływa na organizm, funkcjonowanie umysłu i jednocześnie zmniejsza ryzyko zapadalności na choroby przewlekłe</a:t>
            </a:r>
            <a:endParaRPr lang="pl-PL" dirty="0">
              <a:latin typeface="Georgia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928684" y="795981"/>
            <a:ext cx="480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Aktywność fizyczna</a:t>
            </a:r>
            <a:endParaRPr lang="pl-PL" sz="3600" b="1" dirty="0">
              <a:latin typeface="Georgia" pitchFamily="18" charset="0"/>
            </a:endParaRPr>
          </a:p>
        </p:txBody>
      </p:sp>
      <p:pic>
        <p:nvPicPr>
          <p:cNvPr id="17410" name="Picture 2" descr="Narodowe Centrum Edukacji Żywieniowej | Aktywność fizyczna a redukcja masy  ciała u kobiet i mężczyz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5695082"/>
            <a:ext cx="1649529" cy="1162918"/>
          </a:xfrm>
          <a:prstGeom prst="rect">
            <a:avLst/>
          </a:prstGeom>
          <a:noFill/>
        </p:spPr>
      </p:pic>
      <p:pic>
        <p:nvPicPr>
          <p:cNvPr id="17412" name="Picture 4" descr="Aktywność fizyczna a zdrowie psychiczne [najnowsze badania] - w Women's  Heal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1358" y="155834"/>
            <a:ext cx="2315776" cy="1752480"/>
          </a:xfrm>
          <a:prstGeom prst="rect">
            <a:avLst/>
          </a:prstGeom>
          <a:noFill/>
        </p:spPr>
      </p:pic>
      <p:pic>
        <p:nvPicPr>
          <p:cNvPr id="6" name="Picture 2" descr="Narodowe Centrum Edukacji Żywieniowej | Aktywność fizyczna a redukcja masy  ciała u kobiet i mężczyz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2600" y="5444384"/>
            <a:ext cx="2005129" cy="1413616"/>
          </a:xfrm>
          <a:prstGeom prst="rect">
            <a:avLst/>
          </a:prstGeom>
          <a:noFill/>
        </p:spPr>
      </p:pic>
      <p:pic>
        <p:nvPicPr>
          <p:cNvPr id="7" name="Picture 2" descr="Narodowe Centrum Edukacji Żywieniowej | Aktywność fizyczna a redukcja masy  ciała u kobiet i mężczyz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4629615"/>
            <a:ext cx="3160829" cy="2228385"/>
          </a:xfrm>
          <a:prstGeom prst="rect">
            <a:avLst/>
          </a:prstGeom>
          <a:noFill/>
        </p:spPr>
      </p:pic>
      <p:pic>
        <p:nvPicPr>
          <p:cNvPr id="8" name="Picture 2" descr="Narodowe Centrum Edukacji Żywieniowej | Aktywność fizyczna a redukcja masy  ciała u kobiet i mężczyz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0888" y="5118101"/>
            <a:ext cx="2467942" cy="17399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743" y="206477"/>
            <a:ext cx="10355998" cy="62238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065193" y="2005733"/>
            <a:ext cx="5250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Georgia" pitchFamily="18" charset="0"/>
              </a:rPr>
              <a:t>Ważnym elementem zdrowego stylu życia jest odpowiednia ilość snu, podczas którego organizm regeneruje się, a mózg odpoczywa.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81758" y="924288"/>
            <a:ext cx="106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Sen</a:t>
            </a:r>
            <a:endParaRPr lang="pl-PL" sz="3600" b="1" dirty="0">
              <a:latin typeface="Georgia" pitchFamily="18" charset="0"/>
            </a:endParaRPr>
          </a:p>
        </p:txBody>
      </p:sp>
      <p:pic>
        <p:nvPicPr>
          <p:cNvPr id="15362" name="Picture 2" descr="Sen a utrata wagi. Czy sen wpływa pozytywnie na odchudzanie? - Jatomi -  Blog sportowy. Trening, fitness, odżywianie, porady dla sportowcó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00" y="516345"/>
            <a:ext cx="3709628" cy="2782222"/>
          </a:xfrm>
          <a:prstGeom prst="rect">
            <a:avLst/>
          </a:prstGeom>
          <a:noFill/>
        </p:spPr>
      </p:pic>
      <p:pic>
        <p:nvPicPr>
          <p:cNvPr id="15364" name="Picture 4" descr="Sny - co oznaczają i co na to nauka | WP abcZdrow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829" y="3314700"/>
            <a:ext cx="6605369" cy="293113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sychologia pozytywna | inand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1705" y="510746"/>
            <a:ext cx="7666678" cy="57500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62100" y="1621590"/>
            <a:ext cx="75310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latin typeface="Georgia" pitchFamily="18" charset="0"/>
            </a:endParaRPr>
          </a:p>
          <a:p>
            <a:pPr algn="just"/>
            <a:r>
              <a:rPr lang="pl-PL" dirty="0" smtClean="0">
                <a:latin typeface="Georgia" pitchFamily="18" charset="0"/>
              </a:rPr>
              <a:t>Zadbaj o komfort psychiczny: Zachowaj optymistyczny </a:t>
            </a:r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i </a:t>
            </a:r>
            <a:r>
              <a:rPr lang="pl-PL" dirty="0" smtClean="0">
                <a:latin typeface="Georgia" pitchFamily="18" charset="0"/>
              </a:rPr>
              <a:t>otwarty na nowości sposób myślenia! Trzymaj się </a:t>
            </a:r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z </a:t>
            </a:r>
            <a:r>
              <a:rPr lang="pl-PL" dirty="0" smtClean="0">
                <a:latin typeface="Georgia" pitchFamily="18" charset="0"/>
              </a:rPr>
              <a:t>daleka od negatywnych i stale narzekających ludzi. Otaczaj się pozytywnie myślącymi ludźmi </a:t>
            </a:r>
            <a:r>
              <a:rPr lang="pl-PL" dirty="0" smtClean="0">
                <a:latin typeface="Georgia" pitchFamily="18" charset="0"/>
              </a:rPr>
              <a:t>!</a:t>
            </a:r>
          </a:p>
          <a:p>
            <a:pPr algn="just"/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endParaRPr lang="pl-PL" dirty="0">
              <a:latin typeface="Georgia" pitchFamily="18" charset="0"/>
            </a:endParaRPr>
          </a:p>
        </p:txBody>
      </p:sp>
      <p:pic>
        <p:nvPicPr>
          <p:cNvPr id="13314" name="Picture 2" descr="Szczęśliwe Skaczące Dzieci. | Premium Wek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8016" y="3211197"/>
            <a:ext cx="5413203" cy="3476211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475850" y="346587"/>
            <a:ext cx="59699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Radość, zadowolenie </a:t>
            </a:r>
            <a:r>
              <a:rPr lang="pl-PL" sz="3600" b="1" dirty="0" smtClean="0">
                <a:latin typeface="Georgia" pitchFamily="18" charset="0"/>
              </a:rPr>
              <a:t/>
            </a:r>
            <a:br>
              <a:rPr lang="pl-PL" sz="3600" b="1" dirty="0" smtClean="0">
                <a:latin typeface="Georgia" pitchFamily="18" charset="0"/>
              </a:rPr>
            </a:br>
            <a:r>
              <a:rPr lang="pl-PL" sz="3600" b="1" dirty="0" smtClean="0">
                <a:latin typeface="Georgia" pitchFamily="18" charset="0"/>
              </a:rPr>
              <a:t>i </a:t>
            </a:r>
            <a:r>
              <a:rPr lang="pl-PL" sz="3600" b="1" dirty="0" smtClean="0">
                <a:latin typeface="Georgia" pitchFamily="18" charset="0"/>
              </a:rPr>
              <a:t>pozytywne nastawienie</a:t>
            </a:r>
            <a:endParaRPr lang="pl-PL" sz="36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Jak alkohol, marihuana i inne popularne używki naprawdę wpływają na nasz  organizm? | WP abcZdrow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1794" y="395416"/>
            <a:ext cx="8697759" cy="61518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78013" y="513109"/>
            <a:ext cx="5362487" cy="147732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/>
            <a:endParaRPr lang="pl-PL" dirty="0" smtClean="0">
              <a:latin typeface="Georgia" pitchFamily="18" charset="0"/>
            </a:endParaRPr>
          </a:p>
          <a:p>
            <a:pPr algn="just"/>
            <a:r>
              <a:rPr lang="pl-PL" dirty="0" smtClean="0">
                <a:latin typeface="Georgia" pitchFamily="18" charset="0"/>
              </a:rPr>
              <a:t>Używki to produkty spożywcze nie mające właściwości odżywczych, zawierające substancje, które działają pobudzająco na układ nerwowy. </a:t>
            </a:r>
          </a:p>
          <a:p>
            <a:pPr algn="just"/>
            <a:endParaRPr lang="pl-PL" dirty="0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6788768" y="2930729"/>
            <a:ext cx="37635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Georgia" pitchFamily="18" charset="0"/>
              </a:rPr>
              <a:t>Najczęściej stosowane używki </a:t>
            </a:r>
            <a:r>
              <a:rPr lang="pl-PL" sz="1600" b="1" dirty="0" smtClean="0">
                <a:latin typeface="Georgia" pitchFamily="18" charset="0"/>
              </a:rPr>
              <a:t/>
            </a:r>
            <a:br>
              <a:rPr lang="pl-PL" sz="1600" b="1" dirty="0" smtClean="0">
                <a:latin typeface="Georgia" pitchFamily="18" charset="0"/>
              </a:rPr>
            </a:br>
            <a:r>
              <a:rPr lang="pl-PL" sz="1600" dirty="0" smtClean="0">
                <a:latin typeface="Georgia" pitchFamily="18" charset="0"/>
              </a:rPr>
              <a:t>to</a:t>
            </a:r>
            <a:r>
              <a:rPr lang="pl-PL" sz="1600" dirty="0" smtClean="0">
                <a:latin typeface="Georgia" pitchFamily="18" charset="0"/>
              </a:rPr>
              <a:t>: tytoń, napoje alkoholowe oraz narkotyki. 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grpSp>
        <p:nvGrpSpPr>
          <p:cNvPr id="12" name="Grupa 11"/>
          <p:cNvGrpSpPr/>
          <p:nvPr/>
        </p:nvGrpSpPr>
        <p:grpSpPr>
          <a:xfrm>
            <a:off x="5663512" y="3680598"/>
            <a:ext cx="6096000" cy="2398529"/>
            <a:chOff x="5511112" y="4201298"/>
            <a:chExt cx="6096000" cy="2398529"/>
          </a:xfrm>
        </p:grpSpPr>
        <p:sp>
          <p:nvSpPr>
            <p:cNvPr id="5" name="Prostokąt 4"/>
            <p:cNvSpPr/>
            <p:nvPr/>
          </p:nvSpPr>
          <p:spPr>
            <a:xfrm>
              <a:off x="5511112" y="5522609"/>
              <a:ext cx="6096000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pl-PL" sz="1600" b="1" dirty="0" smtClean="0">
                  <a:latin typeface="Georgia" pitchFamily="18" charset="0"/>
                </a:rPr>
                <a:t>SKUTKI ZAŻYWANIA NARKOTYKÓW</a:t>
              </a:r>
              <a:r>
                <a:rPr lang="pl-PL" sz="1600" dirty="0" smtClean="0">
                  <a:latin typeface="Georgia" pitchFamily="18" charset="0"/>
                </a:rPr>
                <a:t>: •Spadek masy ciała •Nadmierny apetyt lub jego brak •Bunt, agresja, napady złości •Niechęć do rozmów, zamykanie sie w sobie •Przekrwione oczy, zwężone lub rozszerzone źrenice</a:t>
              </a:r>
              <a:endParaRPr lang="pl-PL" sz="1600" dirty="0">
                <a:latin typeface="Georgia" pitchFamily="18" charset="0"/>
              </a:endParaRPr>
            </a:p>
          </p:txBody>
        </p:sp>
        <p:pic>
          <p:nvPicPr>
            <p:cNvPr id="29698" name="Picture 2" descr="Szkoła Podstawowa im. Armii Krajowej w Olesznie - Szkolny Konkurs  Plastyczny: &quot;Stop używkom&quot;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365478" y="4201298"/>
              <a:ext cx="1137765" cy="1137765"/>
            </a:xfrm>
            <a:prstGeom prst="rect">
              <a:avLst/>
            </a:prstGeom>
            <a:noFill/>
          </p:spPr>
        </p:pic>
      </p:grpSp>
      <p:grpSp>
        <p:nvGrpSpPr>
          <p:cNvPr id="11" name="Grupa 10"/>
          <p:cNvGrpSpPr/>
          <p:nvPr/>
        </p:nvGrpSpPr>
        <p:grpSpPr>
          <a:xfrm>
            <a:off x="930877" y="2985511"/>
            <a:ext cx="6096000" cy="3631763"/>
            <a:chOff x="930877" y="2985511"/>
            <a:chExt cx="6096000" cy="3631763"/>
          </a:xfrm>
        </p:grpSpPr>
        <p:sp>
          <p:nvSpPr>
            <p:cNvPr id="4" name="Prostokąt 3"/>
            <p:cNvSpPr/>
            <p:nvPr/>
          </p:nvSpPr>
          <p:spPr>
            <a:xfrm>
              <a:off x="930877" y="2985511"/>
              <a:ext cx="6096000" cy="36317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pl-PL" sz="1600" b="1" dirty="0" smtClean="0">
                  <a:latin typeface="Georgia" pitchFamily="18" charset="0"/>
                </a:rPr>
                <a:t>Zawarta w papierosach nikotyna niszczy</a:t>
              </a:r>
              <a:r>
                <a:rPr lang="pl-PL" sz="1600" dirty="0" smtClean="0">
                  <a:latin typeface="Georgia" pitchFamily="18" charset="0"/>
                </a:rPr>
                <a:t>: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•Żołądek</a:t>
              </a:r>
            </a:p>
            <a:p>
              <a:r>
                <a:rPr lang="pl-PL" sz="1600" dirty="0" smtClean="0">
                  <a:latin typeface="Georgia" pitchFamily="18" charset="0"/>
                </a:rPr>
                <a:t> •Mózg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•Serce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•Płuca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•Wątrobę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•Usta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•Krtań Alkohol jest silną, zabójczą trucizną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•powoduje zaburzenia układu nerwowego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•zaburzenia czynności przewodu pokarmowego </a:t>
              </a:r>
            </a:p>
            <a:p>
              <a:r>
                <a:rPr lang="pl-PL" sz="1600" dirty="0" smtClean="0">
                  <a:latin typeface="Georgia" pitchFamily="18" charset="0"/>
                </a:rPr>
                <a:t>•osłabia układ odpornościowy</a:t>
              </a:r>
            </a:p>
            <a:p>
              <a:endParaRPr lang="pl-PL" dirty="0" smtClean="0"/>
            </a:p>
            <a:p>
              <a:endParaRPr lang="pl-PL" dirty="0" smtClean="0"/>
            </a:p>
            <a:p>
              <a:r>
                <a:rPr lang="pl-PL" dirty="0" smtClean="0"/>
                <a:t> </a:t>
              </a:r>
            </a:p>
          </p:txBody>
        </p:sp>
        <p:pic>
          <p:nvPicPr>
            <p:cNvPr id="29700" name="Picture 4" descr="Co składa się na zdrowy styl życia? | stalst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7316" y="3342932"/>
              <a:ext cx="1318998" cy="1300965"/>
            </a:xfrm>
            <a:prstGeom prst="rect">
              <a:avLst/>
            </a:prstGeom>
            <a:noFill/>
          </p:spPr>
        </p:pic>
      </p:grpSp>
      <p:grpSp>
        <p:nvGrpSpPr>
          <p:cNvPr id="13" name="Grupa 12"/>
          <p:cNvGrpSpPr/>
          <p:nvPr/>
        </p:nvGrpSpPr>
        <p:grpSpPr>
          <a:xfrm>
            <a:off x="6911546" y="868230"/>
            <a:ext cx="5049795" cy="2179770"/>
            <a:chOff x="6911546" y="868230"/>
            <a:chExt cx="5049795" cy="2179770"/>
          </a:xfrm>
        </p:grpSpPr>
        <p:sp>
          <p:nvSpPr>
            <p:cNvPr id="6" name="Prostokąt 5"/>
            <p:cNvSpPr/>
            <p:nvPr/>
          </p:nvSpPr>
          <p:spPr>
            <a:xfrm>
              <a:off x="6911546" y="868230"/>
              <a:ext cx="504979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smtClean="0">
                  <a:latin typeface="Georgia" pitchFamily="18" charset="0"/>
                </a:rPr>
                <a:t>Alkohol jest silną, zabójczą trucizną </a:t>
              </a:r>
            </a:p>
            <a:p>
              <a:pPr algn="just"/>
              <a:r>
                <a:rPr lang="pl-PL" dirty="0" smtClean="0">
                  <a:latin typeface="Georgia" pitchFamily="18" charset="0"/>
                </a:rPr>
                <a:t>•powoduje zaburzenia układu nerwowego </a:t>
              </a:r>
            </a:p>
            <a:p>
              <a:r>
                <a:rPr lang="pl-PL" dirty="0" smtClean="0">
                  <a:latin typeface="Georgia" pitchFamily="18" charset="0"/>
                </a:rPr>
                <a:t>•zaburzenia czynności przewodu pokarmowego </a:t>
              </a:r>
            </a:p>
            <a:p>
              <a:r>
                <a:rPr lang="pl-PL" dirty="0" smtClean="0">
                  <a:latin typeface="Georgia" pitchFamily="18" charset="0"/>
                </a:rPr>
                <a:t>•osłabia układ odpornościowy</a:t>
              </a:r>
            </a:p>
          </p:txBody>
        </p:sp>
        <p:pic>
          <p:nvPicPr>
            <p:cNvPr id="29704" name="Picture 8" descr="UŻYWKI TO NIE DLA MNIE - Szkolne Blog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494061" y="1906459"/>
              <a:ext cx="1133880" cy="1141541"/>
            </a:xfrm>
            <a:prstGeom prst="rect">
              <a:avLst/>
            </a:prstGeom>
            <a:noFill/>
          </p:spPr>
        </p:pic>
      </p:grpSp>
      <p:sp>
        <p:nvSpPr>
          <p:cNvPr id="10" name="Prostokąt 9"/>
          <p:cNvSpPr/>
          <p:nvPr/>
        </p:nvSpPr>
        <p:spPr>
          <a:xfrm>
            <a:off x="1276171" y="356783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latin typeface="Georgia" pitchFamily="18" charset="0"/>
              </a:rPr>
              <a:t>Brak używek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00"/>
                            </p:stCondLst>
                            <p:childTnLst>
                              <p:par>
                                <p:cTn id="3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"/>
                            </p:stCondLst>
                            <p:childTnLst>
                              <p:par>
                                <p:cTn id="3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igiena osobista to podstawa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7741" y="680950"/>
            <a:ext cx="3319850" cy="3628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2772" name="Picture 4" descr="hiusten pesu | Papu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2548" y="1346886"/>
            <a:ext cx="4427838" cy="4427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32166" y="14324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latin typeface="Georgia" pitchFamily="18" charset="0"/>
              </a:rPr>
              <a:t>Podstawą codziennej pielęgnacji naszego ciała nie są wcale pachnące balsamy, kremy i powodujące cuda maseczki, ale odpowiednie dbanie o higienę i utrzymywanie czystości.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9218" name="Picture 2" descr="Nurse's Notes: Personal Hygiene | 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2924" y="2279927"/>
            <a:ext cx="4514850" cy="3876676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080301" y="579549"/>
            <a:ext cx="4273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Higiena  osobista</a:t>
            </a:r>
            <a:endParaRPr lang="pl-PL" sz="36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. Zdrowy styl życia by Iza Kleinszmidt on Genially"/>
          <p:cNvPicPr>
            <a:picLocks noChangeAspect="1" noChangeArrowheads="1"/>
          </p:cNvPicPr>
          <p:nvPr/>
        </p:nvPicPr>
        <p:blipFill>
          <a:blip r:embed="rId2" cstate="print"/>
          <a:srcRect l="4718" r="3431"/>
          <a:stretch>
            <a:fillRect/>
          </a:stretch>
        </p:blipFill>
        <p:spPr bwMode="auto">
          <a:xfrm>
            <a:off x="-72374" y="0"/>
            <a:ext cx="1195957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3145" y="815547"/>
            <a:ext cx="6717425" cy="50086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61937" y="998604"/>
            <a:ext cx="6534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 smtClean="0">
              <a:latin typeface="Georgia" pitchFamily="18" charset="0"/>
            </a:endParaRPr>
          </a:p>
          <a:p>
            <a:pPr algn="just"/>
            <a:r>
              <a:rPr lang="pl-PL" dirty="0" smtClean="0">
                <a:latin typeface="Georgia" pitchFamily="18" charset="0"/>
              </a:rPr>
              <a:t>Zbyt </a:t>
            </a:r>
            <a:r>
              <a:rPr lang="pl-PL" dirty="0" smtClean="0">
                <a:latin typeface="Georgia" pitchFamily="18" charset="0"/>
              </a:rPr>
              <a:t>gorąco? Zbyt zimno? I jedno, i drugie szkodzi. Zachowaj zdrowy rozsądek i zerknij przez okno. Może czapka będzie dziś potrzebna? A innym razem – może zimowe buty będą „parzyć” stopy?</a:t>
            </a:r>
            <a:endParaRPr lang="pl-PL" dirty="0">
              <a:latin typeface="Georgia" pitchFamily="18" charset="0"/>
            </a:endParaRPr>
          </a:p>
        </p:txBody>
      </p:sp>
      <p:pic>
        <p:nvPicPr>
          <p:cNvPr id="5124" name="Picture 4" descr="JUŻ BLISKO ZIMA – UBIERAMY SIĘ CIEPŁO – DZIECI Młodsze – CZWARTEK 28.11.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8496" y="2436061"/>
            <a:ext cx="5470869" cy="3559713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211031" y="320830"/>
            <a:ext cx="4623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Odpowiedni ubiór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76400" y="1342768"/>
            <a:ext cx="938529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latin typeface="Georgia" pitchFamily="18" charset="0"/>
              </a:rPr>
              <a:t>Dziękuję za uwagę</a:t>
            </a:r>
            <a:r>
              <a:rPr lang="pl-PL" sz="3600" b="1" dirty="0" smtClean="0">
                <a:latin typeface="Georgia" pitchFamily="18" charset="0"/>
              </a:rPr>
              <a:t>!</a:t>
            </a:r>
          </a:p>
          <a:p>
            <a:pPr algn="ctr"/>
            <a:endParaRPr lang="pl-PL" sz="3200" b="1" dirty="0" smtClean="0">
              <a:latin typeface="Georgia" pitchFamily="18" charset="0"/>
            </a:endParaRPr>
          </a:p>
          <a:p>
            <a:pPr algn="ctr"/>
            <a:endParaRPr lang="pl-PL" sz="3200" dirty="0" smtClean="0">
              <a:latin typeface="Georgia" pitchFamily="18" charset="0"/>
            </a:endParaRPr>
          </a:p>
          <a:p>
            <a:pPr algn="ctr"/>
            <a:r>
              <a:rPr lang="pl-PL" sz="2400" dirty="0" smtClean="0">
                <a:latin typeface="Georgia" pitchFamily="18" charset="0"/>
              </a:rPr>
              <a:t>Prezentację przygotował</a:t>
            </a:r>
            <a:br>
              <a:rPr lang="pl-PL" sz="2400" dirty="0" smtClean="0">
                <a:latin typeface="Georgia" pitchFamily="18" charset="0"/>
              </a:rPr>
            </a:br>
            <a:r>
              <a:rPr lang="pl-PL" sz="2400" dirty="0" smtClean="0">
                <a:latin typeface="Georgia" pitchFamily="18" charset="0"/>
              </a:rPr>
              <a:t>Wiktor </a:t>
            </a:r>
            <a:r>
              <a:rPr lang="pl-PL" sz="2400" dirty="0" err="1" smtClean="0">
                <a:latin typeface="Georgia" pitchFamily="18" charset="0"/>
              </a:rPr>
              <a:t>Snochowski</a:t>
            </a:r>
            <a:r>
              <a:rPr lang="pl-PL" sz="2400" dirty="0" smtClean="0">
                <a:latin typeface="Georgia" pitchFamily="18" charset="0"/>
              </a:rPr>
              <a:t> </a:t>
            </a:r>
            <a:r>
              <a:rPr lang="pl-PL" sz="2400" dirty="0" smtClean="0">
                <a:latin typeface="Georgia" pitchFamily="18" charset="0"/>
              </a:rPr>
              <a:t/>
            </a:r>
            <a:br>
              <a:rPr lang="pl-PL" sz="2400" dirty="0" smtClean="0">
                <a:latin typeface="Georgia" pitchFamily="18" charset="0"/>
              </a:rPr>
            </a:br>
            <a:r>
              <a:rPr lang="pl-PL" sz="2400" dirty="0" smtClean="0">
                <a:latin typeface="Georgia" pitchFamily="18" charset="0"/>
              </a:rPr>
              <a:t>kl</a:t>
            </a:r>
            <a:r>
              <a:rPr lang="pl-PL" sz="2400" dirty="0" smtClean="0">
                <a:latin typeface="Georgia" pitchFamily="18" charset="0"/>
              </a:rPr>
              <a:t>. V „B”</a:t>
            </a:r>
            <a:endParaRPr lang="pl-PL" sz="2400" dirty="0"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6179" y="2332209"/>
            <a:ext cx="77525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atin typeface="Georgia" pitchFamily="18" charset="0"/>
              </a:rPr>
              <a:t>Według </a:t>
            </a:r>
            <a:r>
              <a:rPr lang="pl-PL" dirty="0">
                <a:latin typeface="Georgia" pitchFamily="18" charset="0"/>
              </a:rPr>
              <a:t>definicji Światowej Organizacji Zdrowia (WHO), zdrowie jest pełnią fizycznego, psychicznego i społecznego dobrostanu człowieka. Jeżeli człowiek jest zdrowy, może cieszyć się życiem. Dobry stan zdrowia oznacza stały i wysoki poziom czystej energii, równowagę emocjonalną, jasność umysłu, odporność na choroby, umiejętność obrony przed nowotworami oraz chorobami układu krążenia, co prowadzi do spowolnienia procesu starzenia i długiego życia.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152022" y="1052736"/>
            <a:ext cx="4642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Co to jest zdrowie?</a:t>
            </a:r>
            <a:endParaRPr lang="pl-PL" sz="3600" b="1" dirty="0">
              <a:latin typeface="Georgia" pitchFamily="18" charset="0"/>
            </a:endParaRPr>
          </a:p>
        </p:txBody>
      </p:sp>
      <p:pic>
        <p:nvPicPr>
          <p:cNvPr id="23554" name="Picture 2" descr="Czym jest zdrowie i jak o nie dbać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7096" y="209849"/>
            <a:ext cx="3361982" cy="2230813"/>
          </a:xfrm>
          <a:prstGeom prst="rect">
            <a:avLst/>
          </a:prstGeom>
          <a:noFill/>
        </p:spPr>
      </p:pic>
      <p:pic>
        <p:nvPicPr>
          <p:cNvPr id="23556" name="Picture 4" descr="Pora na zdrowie, czyli zrównoważona dieta i aktywność Twoją podstawą -  DrWit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5159" y="4146457"/>
            <a:ext cx="3205463" cy="2135368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1397000"/>
          <a:ext cx="8128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1258529" y="313765"/>
          <a:ext cx="9881419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37603" y="715307"/>
            <a:ext cx="117161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latin typeface="Georgia" pitchFamily="18" charset="0"/>
              </a:rPr>
              <a:t>1.Prawidłowe </a:t>
            </a:r>
            <a:r>
              <a:rPr lang="pl-PL" dirty="0">
                <a:latin typeface="Georgia" pitchFamily="18" charset="0"/>
              </a:rPr>
              <a:t>żywienie</a:t>
            </a:r>
            <a:r>
              <a:rPr lang="pl-PL" dirty="0" smtClean="0">
                <a:latin typeface="Georgia" pitchFamily="18" charset="0"/>
              </a:rPr>
              <a:t>.</a:t>
            </a:r>
          </a:p>
          <a:p>
            <a:r>
              <a:rPr lang="pl-PL" dirty="0" smtClean="0">
                <a:latin typeface="Georgia" pitchFamily="18" charset="0"/>
              </a:rPr>
              <a:t>            </a:t>
            </a:r>
          </a:p>
          <a:p>
            <a:r>
              <a:rPr lang="pl-PL" dirty="0" smtClean="0">
                <a:latin typeface="Georgia" pitchFamily="18" charset="0"/>
              </a:rPr>
              <a:t>        2</a:t>
            </a:r>
            <a:r>
              <a:rPr lang="pl-PL" dirty="0">
                <a:latin typeface="Georgia" pitchFamily="18" charset="0"/>
              </a:rPr>
              <a:t>. Aktywność ruchowa</a:t>
            </a:r>
            <a:r>
              <a:rPr lang="pl-PL" dirty="0" smtClean="0">
                <a:latin typeface="Georgia" pitchFamily="18" charset="0"/>
              </a:rPr>
              <a:t>.</a:t>
            </a:r>
          </a:p>
          <a:p>
            <a:r>
              <a:rPr lang="pl-PL" dirty="0" smtClean="0">
                <a:latin typeface="Georgia" pitchFamily="18" charset="0"/>
              </a:rPr>
              <a:t>                          </a:t>
            </a:r>
          </a:p>
          <a:p>
            <a:r>
              <a:rPr lang="pl-PL" dirty="0" smtClean="0">
                <a:latin typeface="Georgia" pitchFamily="18" charset="0"/>
              </a:rPr>
              <a:t>                  3</a:t>
            </a:r>
            <a:r>
              <a:rPr lang="pl-PL" dirty="0">
                <a:latin typeface="Georgia" pitchFamily="18" charset="0"/>
              </a:rPr>
              <a:t>. Wypoczynek czynny i bierny</a:t>
            </a:r>
            <a:r>
              <a:rPr lang="pl-PL" dirty="0" smtClean="0">
                <a:latin typeface="Georgia" pitchFamily="18" charset="0"/>
              </a:rPr>
              <a:t>.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 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4</a:t>
            </a:r>
            <a:r>
              <a:rPr lang="pl-PL" dirty="0">
                <a:latin typeface="Georgia" pitchFamily="18" charset="0"/>
              </a:rPr>
              <a:t>. Radość, zadowolenie i pozytywne nastawienie</a:t>
            </a:r>
            <a:r>
              <a:rPr lang="pl-PL" dirty="0" smtClean="0">
                <a:latin typeface="Georgia" pitchFamily="18" charset="0"/>
              </a:rPr>
              <a:t>.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                   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5</a:t>
            </a:r>
            <a:r>
              <a:rPr lang="pl-PL" dirty="0">
                <a:latin typeface="Georgia" pitchFamily="18" charset="0"/>
              </a:rPr>
              <a:t>. Brak nałogów</a:t>
            </a:r>
            <a:r>
              <a:rPr lang="pl-PL" dirty="0" smtClean="0">
                <a:latin typeface="Georgia" pitchFamily="18" charset="0"/>
              </a:rPr>
              <a:t>.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                             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         6</a:t>
            </a:r>
            <a:r>
              <a:rPr lang="pl-PL" dirty="0">
                <a:latin typeface="Georgia" pitchFamily="18" charset="0"/>
              </a:rPr>
              <a:t>. Higiena osobista</a:t>
            </a:r>
            <a:r>
              <a:rPr lang="pl-PL" dirty="0" smtClean="0">
                <a:latin typeface="Georgia" pitchFamily="18" charset="0"/>
              </a:rPr>
              <a:t>.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                                            </a:t>
            </a:r>
          </a:p>
          <a:p>
            <a:r>
              <a:rPr lang="pl-PL" dirty="0" smtClean="0">
                <a:latin typeface="Georgia" pitchFamily="18" charset="0"/>
              </a:rPr>
              <a:t>                                                        7. </a:t>
            </a:r>
            <a:r>
              <a:rPr lang="pl-PL" dirty="0">
                <a:latin typeface="Georgia" pitchFamily="18" charset="0"/>
              </a:rPr>
              <a:t>Odpowiedni ubiór.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129755" y="230656"/>
            <a:ext cx="685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Zasady zdrowego stylu życia</a:t>
            </a:r>
            <a:endParaRPr lang="pl-PL" sz="3600" b="1" dirty="0">
              <a:latin typeface="Georgia" pitchFamily="18" charset="0"/>
            </a:endParaRPr>
          </a:p>
        </p:txBody>
      </p:sp>
      <p:pic>
        <p:nvPicPr>
          <p:cNvPr id="21506" name="Picture 2" descr="Prawidłowa dieta a rozwój dziecka | Kobiecy Białyst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4127" y="327535"/>
            <a:ext cx="2619375" cy="1743076"/>
          </a:xfrm>
          <a:prstGeom prst="rect">
            <a:avLst/>
          </a:prstGeom>
          <a:noFill/>
        </p:spPr>
      </p:pic>
      <p:pic>
        <p:nvPicPr>
          <p:cNvPr id="21508" name="Picture 4" descr="aktywność fizyczna | Com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8659" y="4654821"/>
            <a:ext cx="4954304" cy="2009766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0493" y="1711865"/>
            <a:ext cx="1016277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/>
              <a:t>Spożywaj odpowiednią ilość zróżnicowanego pożywienia!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Jedz warzywa i owoce! Są niezastąpionym źródłem witamin i błonnika.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Produkty zbożowe powinny być dla Ciebie głównym źródłem energii. Wybieraj pieczywo wieloziarniste!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Mięso spożywaj z umiarem. Unikaj grillowanych potraw! Dość często zawierają one związki rakotwórcze,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co </a:t>
            </a:r>
            <a:r>
              <a:rPr lang="pl-PL" dirty="0" smtClean="0"/>
              <a:t>wynika z samego procesu spalania.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Pij codziennie 2 litry czystej źródlanej wody. Unikaj napojów gazowanych!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Jedz nabiał (sery, mleko, jogurty, kefiry), unikaj spożywania cukru i słodyczy.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Wybieraj zioła! Ograniczaj spożycie soli! </a:t>
            </a:r>
          </a:p>
          <a:p>
            <a:pPr>
              <a:buFont typeface="Wingdings" pitchFamily="2" charset="2"/>
              <a:buChar char="Ø"/>
            </a:pPr>
            <a:endParaRPr lang="pl-PL" dirty="0" smtClean="0"/>
          </a:p>
          <a:p>
            <a:pPr>
              <a:buFont typeface="Wingdings" pitchFamily="2" charset="2"/>
              <a:buChar char="Ø"/>
            </a:pPr>
            <a:r>
              <a:rPr lang="pl-PL" dirty="0" smtClean="0"/>
              <a:t>Ograniczaj spożycie tłuszczów, w szczególności zwierzęcych, a także produktów zawierających dużo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   cholesterolu</a:t>
            </a:r>
            <a:r>
              <a:rPr lang="pl-PL" dirty="0" smtClean="0"/>
              <a:t>. Sięgaj często po oliwę z oliwek – najlepiej z pierwszego tłoczenia.</a:t>
            </a:r>
            <a:br>
              <a:rPr lang="pl-PL" dirty="0" smtClean="0"/>
            </a:br>
            <a:r>
              <a:rPr lang="pl-PL" dirty="0" smtClean="0"/>
              <a:t> </a:t>
            </a:r>
            <a:br>
              <a:rPr lang="pl-PL" dirty="0" smtClean="0"/>
            </a:br>
            <a:endParaRPr lang="pl-PL" b="1" dirty="0">
              <a:latin typeface="Georgia" pitchFamily="18" charset="0"/>
            </a:endParaRPr>
          </a:p>
        </p:txBody>
      </p:sp>
      <p:pic>
        <p:nvPicPr>
          <p:cNvPr id="40962" name="Picture 2" descr="Narodowe Centrum Edukacji Żywieniowej | Talerz zdrowego żywienia"/>
          <p:cNvPicPr>
            <a:picLocks noChangeAspect="1" noChangeArrowheads="1"/>
          </p:cNvPicPr>
          <p:nvPr/>
        </p:nvPicPr>
        <p:blipFill>
          <a:blip r:embed="rId2"/>
          <a:srcRect t="10955" b="10631"/>
          <a:stretch>
            <a:fillRect/>
          </a:stretch>
        </p:blipFill>
        <p:spPr bwMode="auto">
          <a:xfrm>
            <a:off x="8229601" y="152400"/>
            <a:ext cx="3541058" cy="2781336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069016" y="194839"/>
            <a:ext cx="55002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Przestrzegaj zasad </a:t>
            </a:r>
            <a:r>
              <a:rPr lang="pl-PL" sz="3600" b="1" dirty="0" smtClean="0">
                <a:latin typeface="Georgia" pitchFamily="18" charset="0"/>
              </a:rPr>
              <a:t/>
            </a:r>
            <a:br>
              <a:rPr lang="pl-PL" sz="3600" b="1" dirty="0" smtClean="0">
                <a:latin typeface="Georgia" pitchFamily="18" charset="0"/>
              </a:rPr>
            </a:br>
            <a:r>
              <a:rPr lang="pl-PL" sz="3600" b="1" dirty="0" smtClean="0">
                <a:latin typeface="Georgia" pitchFamily="18" charset="0"/>
              </a:rPr>
              <a:t>racjonalnego </a:t>
            </a:r>
            <a:r>
              <a:rPr lang="pl-PL" sz="3600" b="1" dirty="0" smtClean="0">
                <a:latin typeface="Georgia" pitchFamily="18" charset="0"/>
              </a:rPr>
              <a:t>żywienia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85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45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4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55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45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850"/>
                            </p:stCondLst>
                            <p:childTnLst>
                              <p:par>
                                <p:cTn id="60" presetID="37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dvAuto="300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ramida zdrowego żywienia - Dieto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186" y="1273502"/>
            <a:ext cx="10198120" cy="41047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74795" y="1291539"/>
            <a:ext cx="59864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atin typeface="Georgia" pitchFamily="18" charset="0"/>
              </a:rPr>
              <a:t>Rodzaj pożywienia szybko przygotowywanego </a:t>
            </a:r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i </a:t>
            </a:r>
            <a:r>
              <a:rPr lang="pl-PL" dirty="0" smtClean="0">
                <a:latin typeface="Georgia" pitchFamily="18" charset="0"/>
              </a:rPr>
              <a:t>serwowanego na poczekaniu. Zwykle zawiera dużą ilość tłuszczów i węglowodanów, przy równoczesnym niedoborze cennych dla organizmu substancji witamin </a:t>
            </a:r>
            <a:r>
              <a:rPr lang="pl-PL" dirty="0" smtClean="0">
                <a:latin typeface="Georgia" pitchFamily="18" charset="0"/>
              </a:rPr>
              <a:t/>
            </a:r>
            <a:br>
              <a:rPr lang="pl-PL" dirty="0" smtClean="0">
                <a:latin typeface="Georgia" pitchFamily="18" charset="0"/>
              </a:rPr>
            </a:br>
            <a:r>
              <a:rPr lang="pl-PL" dirty="0" smtClean="0">
                <a:latin typeface="Georgia" pitchFamily="18" charset="0"/>
              </a:rPr>
              <a:t>i </a:t>
            </a:r>
            <a:r>
              <a:rPr lang="pl-PL" dirty="0" smtClean="0">
                <a:latin typeface="Georgia" pitchFamily="18" charset="0"/>
              </a:rPr>
              <a:t>minerałów. </a:t>
            </a:r>
          </a:p>
          <a:p>
            <a:pPr algn="just"/>
            <a:endParaRPr lang="pl-PL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pPr algn="just"/>
            <a:r>
              <a:rPr lang="pl-P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Regularne spożywanie produktów Fast Food prowadzi do chorób cywilizacyjnych takich jak otyłość, choroby nowotworowe, miażdżyca, choroby serca i wątroby.</a:t>
            </a:r>
            <a:endParaRPr lang="pl-PL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7733877" y="605239"/>
            <a:ext cx="3871784" cy="2339546"/>
            <a:chOff x="7751806" y="963827"/>
            <a:chExt cx="3871784" cy="2339546"/>
          </a:xfrm>
        </p:grpSpPr>
        <p:pic>
          <p:nvPicPr>
            <p:cNvPr id="27650" name="Picture 2" descr="Najnowsze badania mówią, że fast-foody jemy z nudów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48569" y="1118717"/>
              <a:ext cx="3411409" cy="2054968"/>
            </a:xfrm>
            <a:prstGeom prst="rect">
              <a:avLst/>
            </a:prstGeom>
            <a:noFill/>
          </p:spPr>
        </p:pic>
        <p:cxnSp>
          <p:nvCxnSpPr>
            <p:cNvPr id="6" name="Łącznik prosty 5"/>
            <p:cNvCxnSpPr/>
            <p:nvPr/>
          </p:nvCxnSpPr>
          <p:spPr>
            <a:xfrm flipH="1">
              <a:off x="7751806" y="963827"/>
              <a:ext cx="3871784" cy="233954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2" name="Grupa 11"/>
          <p:cNvGrpSpPr/>
          <p:nvPr/>
        </p:nvGrpSpPr>
        <p:grpSpPr>
          <a:xfrm>
            <a:off x="1501954" y="3949801"/>
            <a:ext cx="3624648" cy="2636108"/>
            <a:chOff x="1367482" y="3698789"/>
            <a:chExt cx="3624648" cy="2636108"/>
          </a:xfrm>
        </p:grpSpPr>
        <p:pic>
          <p:nvPicPr>
            <p:cNvPr id="27652" name="Picture 4" descr="Dieta Gruby Mężczyzna Robi Wyborowi Między Zdrowym I Niezdrowym Jedzeniem  Obraz Stock - Obraz złożonej z cheeseburger, kalafior: 9553208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2275" y="3881371"/>
              <a:ext cx="3169768" cy="2377326"/>
            </a:xfrm>
            <a:prstGeom prst="rect">
              <a:avLst/>
            </a:prstGeom>
            <a:noFill/>
          </p:spPr>
        </p:pic>
        <p:cxnSp>
          <p:nvCxnSpPr>
            <p:cNvPr id="9" name="Łącznik prosty 8"/>
            <p:cNvCxnSpPr/>
            <p:nvPr/>
          </p:nvCxnSpPr>
          <p:spPr>
            <a:xfrm flipH="1">
              <a:off x="1367482" y="3698789"/>
              <a:ext cx="3624648" cy="26361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4" name="Prostokąt 13"/>
          <p:cNvSpPr/>
          <p:nvPr/>
        </p:nvSpPr>
        <p:spPr>
          <a:xfrm>
            <a:off x="1138844" y="456312"/>
            <a:ext cx="4092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Georgia" pitchFamily="18" charset="0"/>
              </a:rPr>
              <a:t>Unikaj </a:t>
            </a:r>
            <a:r>
              <a:rPr lang="pl-PL" sz="3600" b="1" dirty="0" smtClean="0">
                <a:latin typeface="Georgia" pitchFamily="18" charset="0"/>
              </a:rPr>
              <a:t>Fast </a:t>
            </a:r>
            <a:r>
              <a:rPr lang="pl-PL" sz="3600" b="1" dirty="0" err="1" smtClean="0">
                <a:latin typeface="Georgia" pitchFamily="18" charset="0"/>
              </a:rPr>
              <a:t>food</a:t>
            </a:r>
            <a:endParaRPr lang="pl-PL" sz="36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86428" y="1990838"/>
            <a:ext cx="94090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latin typeface="Georgia" pitchFamily="18" charset="0"/>
              </a:rPr>
              <a:t>Jedz </a:t>
            </a:r>
            <a:r>
              <a:rPr lang="pl-PL" dirty="0">
                <a:latin typeface="Georgia" pitchFamily="18" charset="0"/>
              </a:rPr>
              <a:t>ryby i bądź zdrów jak </a:t>
            </a:r>
            <a:r>
              <a:rPr lang="pl-PL" dirty="0" smtClean="0">
                <a:latin typeface="Georgia" pitchFamily="18" charset="0"/>
              </a:rPr>
              <a:t>ryba! Badania </a:t>
            </a:r>
            <a:r>
              <a:rPr lang="pl-PL" dirty="0">
                <a:latin typeface="Georgia" pitchFamily="18" charset="0"/>
              </a:rPr>
              <a:t>wykazały, że kwasy tłuszczowe Omega-3, zawarte głównie w rybach morskich, zmniejszają procesy zapalne w organizmie i mogą redukować ryzyko wystąpienia niektórych chorób przewlekłych: układu krążenia (w tym serca), nowotworów i chorób stawów. Kwasy te w dużym stężeniu znajdują się w mózgu i wiele wskazuje na to, że mają bardzo istotny wpływ na funkcje poznawcze i behawioralne, czyli rozwój intelektualny i emocjonalny</a:t>
            </a:r>
            <a:r>
              <a:rPr lang="pl-PL" dirty="0" smtClean="0">
                <a:latin typeface="Georgia" pitchFamily="18" charset="0"/>
              </a:rPr>
              <a:t>. Gdy dużo ryb zjadamy ,To </a:t>
            </a:r>
            <a:r>
              <a:rPr lang="pl-PL" dirty="0">
                <a:latin typeface="Georgia" pitchFamily="18" charset="0"/>
              </a:rPr>
              <a:t>mózg i serce mocniejsze mamy!</a:t>
            </a:r>
          </a:p>
        </p:txBody>
      </p:sp>
      <p:pic>
        <p:nvPicPr>
          <p:cNvPr id="19458" name="Picture 2" descr="Jedz ryby, bo są zdrowe. Fakty i mity o rybach w kuchni - Pieknowdomu.pl"/>
          <p:cNvPicPr>
            <a:picLocks noChangeAspect="1" noChangeArrowheads="1"/>
          </p:cNvPicPr>
          <p:nvPr/>
        </p:nvPicPr>
        <p:blipFill>
          <a:blip r:embed="rId2"/>
          <a:srcRect b="7615"/>
          <a:stretch>
            <a:fillRect/>
          </a:stretch>
        </p:blipFill>
        <p:spPr bwMode="auto">
          <a:xfrm>
            <a:off x="2623837" y="4130976"/>
            <a:ext cx="3729141" cy="1930013"/>
          </a:xfrm>
          <a:prstGeom prst="rect">
            <a:avLst/>
          </a:prstGeom>
          <a:noFill/>
        </p:spPr>
      </p:pic>
      <p:pic>
        <p:nvPicPr>
          <p:cNvPr id="19460" name="Picture 4" descr="Czy ryby są zdrowie? Dlaczego ryby są zdrowe? | Michał Wrzosek"/>
          <p:cNvPicPr>
            <a:picLocks noChangeAspect="1" noChangeArrowheads="1"/>
          </p:cNvPicPr>
          <p:nvPr/>
        </p:nvPicPr>
        <p:blipFill>
          <a:blip r:embed="rId3"/>
          <a:srcRect l="26442" t="8644" r="25728"/>
          <a:stretch>
            <a:fillRect/>
          </a:stretch>
        </p:blipFill>
        <p:spPr bwMode="auto">
          <a:xfrm>
            <a:off x="9613783" y="192949"/>
            <a:ext cx="1834951" cy="1627464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939800" y="344706"/>
            <a:ext cx="849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latin typeface="Georgia" pitchFamily="18" charset="0"/>
              </a:rPr>
              <a:t>Gdy dużo ryb zjadamy, </a:t>
            </a:r>
            <a:r>
              <a:rPr lang="pl-PL" sz="3600" b="1" dirty="0" smtClean="0">
                <a:latin typeface="Georgia" pitchFamily="18" charset="0"/>
              </a:rPr>
              <a:t/>
            </a:r>
            <a:br>
              <a:rPr lang="pl-PL" sz="3600" b="1" dirty="0" smtClean="0">
                <a:latin typeface="Georgia" pitchFamily="18" charset="0"/>
              </a:rPr>
            </a:br>
            <a:r>
              <a:rPr lang="pl-PL" sz="3600" b="1" dirty="0" smtClean="0">
                <a:latin typeface="Georgia" pitchFamily="18" charset="0"/>
              </a:rPr>
              <a:t>To </a:t>
            </a:r>
            <a:r>
              <a:rPr lang="pl-PL" sz="3600" b="1" dirty="0" smtClean="0">
                <a:latin typeface="Georgia" pitchFamily="18" charset="0"/>
              </a:rPr>
              <a:t>mózg i serce mocniejsze mamy!</a:t>
            </a:r>
            <a:endParaRPr lang="pl-PL" sz="3600" dirty="0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tf67530480_win32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225_TF67530480.potx" id="{2EAE6FAF-74BA-439E-A308-85D8F788E82D}" vid="{F3678891-4ACE-4DC1-B268-3AD6A08101F6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dge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D5C12-9048-448D-A69C-F00736C0732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535</Words>
  <Application>Microsoft Office PowerPoint</Application>
  <PresentationFormat>Niestandardowy</PresentationFormat>
  <Paragraphs>89</Paragraphs>
  <Slides>22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tf67530480_win32</vt:lpstr>
      <vt:lpstr>„Każdy człowiek to samo ci powie, że najważniejsze w życiu jest zdrowie”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2021-05-27T18:31:24Z</dcterms:created>
  <dcterms:modified xsi:type="dcterms:W3CDTF">2021-06-05T19:03:52Z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