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ags/tag4.xml" ContentType="application/vnd.openxmlformats-officedocument.presentationml.tag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tags/tag2.xml" ContentType="application/vnd.openxmlformats-officedocument.presentationml.tags+xml"/>
  <Override PartName="/ppt/tags/tag3.xml" ContentType="application/vnd.openxmlformats-officedocument.presentationml.tags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0" r:id="rId1"/>
    <p:sldMasterId id="2147483684" r:id="rId2"/>
  </p:sldMasterIdLst>
  <p:sldIdLst>
    <p:sldId id="281" r:id="rId3"/>
    <p:sldId id="257" r:id="rId4"/>
    <p:sldId id="258" r:id="rId5"/>
    <p:sldId id="307" r:id="rId6"/>
    <p:sldId id="285" r:id="rId7"/>
    <p:sldId id="263" r:id="rId8"/>
    <p:sldId id="265" r:id="rId9"/>
    <p:sldId id="284" r:id="rId10"/>
    <p:sldId id="267" r:id="rId11"/>
    <p:sldId id="283" r:id="rId12"/>
    <p:sldId id="268" r:id="rId13"/>
    <p:sldId id="278" r:id="rId14"/>
    <p:sldId id="279" r:id="rId15"/>
    <p:sldId id="286" r:id="rId16"/>
    <p:sldId id="289" r:id="rId17"/>
    <p:sldId id="287" r:id="rId18"/>
    <p:sldId id="274" r:id="rId19"/>
    <p:sldId id="280" r:id="rId20"/>
  </p:sldIdLst>
  <p:sldSz cx="12192000" cy="6858000"/>
  <p:notesSz cx="6888163" cy="10021888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5A8B29F-6071-2000-80E7-94A6CC50F7CA}" v="1174" dt="2021-03-09T20:12:20.121"/>
    <p1510:client id="{13045E9B-5E5F-E262-8278-0986D4D741E5}" v="935" dt="2021-03-09T18:48:21.882"/>
    <p1510:client id="{842CC893-5976-1D91-2391-CF8BF559D234}" v="107" dt="2021-03-07T12:57:07.013"/>
    <p1510:client id="{844EA4A7-1D0C-0412-F87B-81BB932B2A2D}" v="858" dt="2021-03-07T13:41:13.841"/>
    <p1510:client id="{A4425E92-8877-7B06-2FE9-7FB2B887DB18}" v="190" dt="2021-02-26T13:02:52.194"/>
    <p1510:client id="{C6B4991B-D513-4C39-A8B8-8C3EB1587FAE}" v="1469" dt="2021-02-26T20:27:58.510"/>
    <p1510:client id="{D746B211-290B-6849-D596-40D56AC5F7C8}" v="329" dt="2021-03-01T08:17:05.192"/>
    <p1510:client id="{DAD2751F-2412-4EC6-90F5-9FB77F21A13D}" v="3386" dt="2021-03-05T01:49:32.875"/>
    <p1510:client id="{EF32B19F-3064-2000-80E7-93BABE524F83}" v="12" dt="2021-03-05T06:24:46.01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873" autoAdjust="0"/>
    <p:restoredTop sz="94660"/>
  </p:normalViewPr>
  <p:slideViewPr>
    <p:cSldViewPr snapToGrid="0">
      <p:cViewPr>
        <p:scale>
          <a:sx n="50" d="100"/>
          <a:sy n="50" d="100"/>
        </p:scale>
        <p:origin x="-1278" y="-52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37" Type="http://schemas.microsoft.com/office/2015/10/relationships/revisionInfo" Target="revisionInfo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720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1872" y="4800600"/>
            <a:ext cx="9418320" cy="1691640"/>
          </a:xfrm>
        </p:spPr>
        <p:txBody>
          <a:bodyPr>
            <a:normAutofit/>
          </a:bodyPr>
          <a:lstStyle>
            <a:lvl1pPr marL="0" indent="0" algn="l">
              <a:buNone/>
              <a:defRPr sz="2200" baseline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ACF1A1B0-862D-4909-A7DB-D8ADA062DFCA}" type="datetimeFigureOut">
              <a:rPr lang="en-US" dirty="0"/>
              <a:pPr/>
              <a:t>3/18/2021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vert="horz" lIns="45720" tIns="45720" rIns="45720" bIns="45720" rtlCol="0" anchor="ctr">
            <a:normAutofit/>
          </a:bodyPr>
          <a:lstStyle>
            <a:lvl1pPr>
              <a:defRPr lang="en-US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xmlns="" val="24726054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56144-9CB7-4E3A-B87E-A382F9BE05EF}" type="datetimeFigureOut">
              <a:rPr lang="en-US" dirty="0"/>
              <a:pPr/>
              <a:t>3/18/2021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230171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48700" y="381000"/>
            <a:ext cx="2476500" cy="58975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0" y="381000"/>
            <a:ext cx="7734300" cy="58975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3D55F-46AB-4791-9172-4FA8DD3A6A9C}" type="datetimeFigureOut">
              <a:rPr lang="en-US" dirty="0"/>
              <a:pPr/>
              <a:t>3/18/2021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636881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3/18/2021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002441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3/18/2021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810229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3/18/2021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495575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3/18/2021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11404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3/18/2021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429273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3/18/2021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335803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3/18/2021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884190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3/18/2021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733248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26881-8A08-449C-8D73-E5F201F814C1}" type="datetimeFigureOut">
              <a:rPr lang="en-US" dirty="0"/>
              <a:pPr/>
              <a:t>3/18/2021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886305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3/18/2021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176477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3/18/2021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19479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3/18/2021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688797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72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4800600"/>
            <a:ext cx="9418320" cy="1691640"/>
          </a:xfrm>
        </p:spPr>
        <p:txBody>
          <a:bodyPr anchor="t">
            <a:normAutofit/>
          </a:bodyPr>
          <a:lstStyle>
            <a:lvl1pPr marL="0" indent="0">
              <a:buNone/>
              <a:defRPr sz="220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B5A5E-0C07-4E93-A112-D37B4D166B30}" type="datetimeFigureOut">
              <a:rPr lang="en-US" dirty="0"/>
              <a:pPr/>
              <a:t>3/18/2021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xmlns="" val="11941707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61872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26480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1F71C5-DC57-4358-A1EA-30C08AF6E3C5}" type="datetimeFigureOut">
              <a:rPr lang="en-US" dirty="0"/>
              <a:pPr/>
              <a:t>3/18/2021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031817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717879"/>
            <a:ext cx="4480560" cy="7315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61872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126480" y="1717879"/>
            <a:ext cx="4480560" cy="7315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lang="en-US" sz="2000" b="0" kern="1200" spc="10" baseline="0" dirty="0">
                <a:solidFill>
                  <a:schemeClr val="tx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26480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71DBA-DE60-4731-B773-47AAA185C143}" type="datetimeFigureOut">
              <a:rPr lang="en-US" dirty="0"/>
              <a:pPr/>
              <a:t>3/18/2021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033821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70639-886C-4FCF-9EAB-ABB5DA3F3F4A}" type="datetimeFigureOut">
              <a:rPr lang="en-US" dirty="0"/>
              <a:pPr/>
              <a:t>3/18/2021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764716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4A628-C83B-4C66-83F4-1711CE3738FD}" type="datetimeFigureOut">
              <a:rPr lang="en-US" dirty="0"/>
              <a:pPr/>
              <a:t>3/18/2021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5192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200400" cy="1600197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4267" y="685800"/>
            <a:ext cx="6079066" cy="54864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99734"/>
            <a:ext cx="3200400" cy="3810001"/>
          </a:xfr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Bef>
                <a:spcPts val="800"/>
              </a:spcBef>
              <a:buNone/>
              <a:defRPr sz="13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C1D73-9400-43CA-A37F-F9B7D00DE14C}" type="datetimeFigureOut">
              <a:rPr lang="en-US" dirty="0"/>
              <a:pPr/>
              <a:t>3/18/2021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723422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257800"/>
            <a:ext cx="9982200" cy="914400"/>
          </a:xfrm>
        </p:spPr>
        <p:txBody>
          <a:bodyPr anchor="b">
            <a:normAutofit/>
          </a:bodyPr>
          <a:lstStyle>
            <a:lvl1pPr>
              <a:defRPr sz="2800" b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1292840" cy="512892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6108589"/>
            <a:ext cx="9982200" cy="59701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300">
                <a:solidFill>
                  <a:schemeClr val="tx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B7711-B905-4633-B4D7-6F3A49A2E7D9}" type="datetimeFigureOut">
              <a:rPr lang="en-US" dirty="0"/>
              <a:pPr/>
              <a:t>3/18/2021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009254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61872" y="365760"/>
            <a:ext cx="9692640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828800"/>
            <a:ext cx="859536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10797542" y="998537"/>
            <a:ext cx="1904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89C235CF-BDA2-4E7E-8BBD-350479985E74}" type="datetimeFigureOut">
              <a:rPr lang="en-US" dirty="0"/>
              <a:pPr/>
              <a:t>3/18/2021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9959341" y="4046537"/>
            <a:ext cx="358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rgbClr val="969696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92840" y="6172200"/>
            <a:ext cx="914400" cy="593725"/>
          </a:xfrm>
          <a:prstGeom prst="rect">
            <a:avLst/>
          </a:prstGeom>
        </p:spPr>
        <p:txBody>
          <a:bodyPr vert="horz" lIns="45720" tIns="45720" rIns="45720" bIns="45720" rtlCol="0" anchor="ctr">
            <a:normAutofit/>
          </a:bodyPr>
          <a:lstStyle>
            <a:lvl1pPr algn="ctr">
              <a:defRPr sz="3600">
                <a:solidFill>
                  <a:srgbClr val="777777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9265386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spc="-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5000"/>
        </a:lnSpc>
        <a:spcBef>
          <a:spcPts val="1400"/>
        </a:spcBef>
        <a:spcAft>
          <a:spcPts val="200"/>
        </a:spcAft>
        <a:buClr>
          <a:schemeClr val="accent1"/>
        </a:buClr>
        <a:buSzPct val="80000"/>
        <a:buFont typeface="Arial" pitchFamily="34" charset="0"/>
        <a:buChar char="•"/>
        <a:defRPr sz="1800" kern="1200" spc="1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pPr/>
              <a:t>3/18/2021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93035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5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hyperlink" Target="https://pl.wikipedia.org/wiki/Muzeum_Przyrodnicze_%C5%9Awi%C4%99tokrzyskiego_Parku_Narodowego_na_%C5%9Awi%C4%99tym_Krzy%C5%BCu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Chelmowa_Gora_20050502_0903.jpg" TargetMode="External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21">
            <a:extLst>
              <a:ext uri="{FF2B5EF4-FFF2-40B4-BE49-F238E27FC236}">
                <a16:creationId xmlns:a16="http://schemas.microsoft.com/office/drawing/2014/main" xmlns="" id="{F4ADA65C-BA4C-42BE-84D1-1AF286B7F9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Rectangle 23">
            <a:extLst>
              <a:ext uri="{FF2B5EF4-FFF2-40B4-BE49-F238E27FC236}">
                <a16:creationId xmlns:a16="http://schemas.microsoft.com/office/drawing/2014/main" xmlns="" id="{C42F5EBA-F777-4A1C-8E30-62DA7F55AE2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457200" cy="68580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21" name="Rectangle 25">
            <a:extLst>
              <a:ext uri="{FF2B5EF4-FFF2-40B4-BE49-F238E27FC236}">
                <a16:creationId xmlns:a16="http://schemas.microsoft.com/office/drawing/2014/main" xmlns="" id="{0457123F-05AC-44DA-AB68-7EEB5037B41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4251489"/>
            <a:ext cx="11292840" cy="260651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xmlns="" id="{4171B627-D210-4057-B760-452B9CD708B6}"/>
              </a:ext>
            </a:extLst>
          </p:cNvPr>
          <p:cNvSpPr txBox="1"/>
          <p:nvPr/>
        </p:nvSpPr>
        <p:spPr>
          <a:xfrm>
            <a:off x="1016619" y="4568246"/>
            <a:ext cx="9777603" cy="1152524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pl-PL" sz="4800" b="1" spc="-50" dirty="0">
                <a:latin typeface="+mj-lt"/>
                <a:ea typeface="+mj-ea"/>
                <a:cs typeface="+mj-cs"/>
              </a:rPr>
              <a:t>w</a:t>
            </a:r>
            <a:r>
              <a:rPr lang="en-US" sz="4800" b="1" spc="-50" dirty="0">
                <a:latin typeface="+mj-lt"/>
                <a:ea typeface="+mj-ea"/>
                <a:cs typeface="+mj-cs"/>
              </a:rPr>
              <a:t>ojewództwo </a:t>
            </a:r>
            <a:r>
              <a:rPr lang="pl-PL" sz="4800" b="1" spc="-50" dirty="0">
                <a:latin typeface="+mj-lt"/>
                <a:ea typeface="+mj-ea"/>
                <a:cs typeface="+mj-cs"/>
              </a:rPr>
              <a:t>ś</a:t>
            </a:r>
            <a:r>
              <a:rPr lang="en-US" sz="4800" b="1" spc="-50" dirty="0" err="1">
                <a:latin typeface="+mj-lt"/>
                <a:ea typeface="+mj-ea"/>
                <a:cs typeface="+mj-cs"/>
              </a:rPr>
              <a:t>więtokrzyskie</a:t>
            </a:r>
            <a:r>
              <a:rPr lang="en-US" sz="4800" b="1" spc="-50" dirty="0">
                <a:latin typeface="+mj-lt"/>
                <a:ea typeface="+mj-ea"/>
                <a:cs typeface="+mj-cs"/>
              </a:rPr>
              <a:t> </a:t>
            </a:r>
          </a:p>
        </p:txBody>
      </p:sp>
      <p:pic>
        <p:nvPicPr>
          <p:cNvPr id="4" name="Obraz 4" descr="Obraz zawierający trawa, zewnętrzne, niebo, pole&#10;&#10;Opis wygenerowany automatycznie">
            <a:extLst>
              <a:ext uri="{FF2B5EF4-FFF2-40B4-BE49-F238E27FC236}">
                <a16:creationId xmlns:a16="http://schemas.microsoft.com/office/drawing/2014/main" xmlns="" id="{285B1797-3A09-4B62-9C36-541855DEF89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t="27105" b="12173"/>
          <a:stretch/>
        </p:blipFill>
        <p:spPr>
          <a:xfrm>
            <a:off x="46483" y="55766"/>
            <a:ext cx="11190601" cy="41957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xmlns="" id="{A7623951-9538-4890-A43B-6230B2FE21D8}"/>
              </a:ext>
            </a:extLst>
          </p:cNvPr>
          <p:cNvSpPr txBox="1"/>
          <p:nvPr/>
        </p:nvSpPr>
        <p:spPr>
          <a:xfrm>
            <a:off x="3943815" y="3246863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pl-PL">
              <a:cs typeface="Calibri"/>
            </a:endParaRP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xmlns="" id="{A3679859-04A8-4A99-834A-E4616D0E55B7}"/>
              </a:ext>
            </a:extLst>
          </p:cNvPr>
          <p:cNvSpPr txBox="1"/>
          <p:nvPr/>
        </p:nvSpPr>
        <p:spPr>
          <a:xfrm>
            <a:off x="50180" y="6424961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dirty="0"/>
              <a:t>Klasa VI C</a:t>
            </a:r>
          </a:p>
        </p:txBody>
      </p:sp>
    </p:spTree>
    <p:extLst>
      <p:ext uri="{BB962C8B-B14F-4D97-AF65-F5344CB8AC3E}">
        <p14:creationId xmlns:p14="http://schemas.microsoft.com/office/powerpoint/2010/main" xmlns="" val="26418396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>
            <a:extLst>
              <a:ext uri="{FF2B5EF4-FFF2-40B4-BE49-F238E27FC236}">
                <a16:creationId xmlns:a16="http://schemas.microsoft.com/office/drawing/2014/main" xmlns="" id="{FB5B0058-AF13-4859-B429-4EDDE2A26F7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28C888F0-2970-4118-8302-099F76E885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2480" y="449069"/>
            <a:ext cx="5414265" cy="1225597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l"/>
            <a:r>
              <a:rPr lang="en-US" sz="3600" b="1" dirty="0">
                <a:solidFill>
                  <a:schemeClr val="bg1"/>
                </a:solidFill>
                <a:latin typeface="Century Schoolbook"/>
              </a:rPr>
              <a:t>Park </a:t>
            </a:r>
            <a:r>
              <a:rPr lang="en-US" sz="3600" b="1" dirty="0" err="1">
                <a:solidFill>
                  <a:schemeClr val="bg1"/>
                </a:solidFill>
                <a:latin typeface="Century Schoolbook"/>
              </a:rPr>
              <a:t>Etnograficzny</a:t>
            </a:r>
            <a:r>
              <a:rPr lang="en-US" sz="3600" b="1" dirty="0">
                <a:solidFill>
                  <a:schemeClr val="bg1"/>
                </a:solidFill>
                <a:latin typeface="Century Schoolbook"/>
              </a:rPr>
              <a:t> </a:t>
            </a:r>
            <a:r>
              <a:rPr lang="pl-PL" sz="3600" b="1" dirty="0">
                <a:solidFill>
                  <a:schemeClr val="bg1"/>
                </a:solidFill>
                <a:latin typeface="Century Schoolbook"/>
              </a:rPr>
              <a:t> </a:t>
            </a:r>
            <a:r>
              <a:rPr lang="en-US" sz="3600" b="1" dirty="0">
                <a:solidFill>
                  <a:schemeClr val="bg1"/>
                </a:solidFill>
                <a:latin typeface="Century Schoolbook"/>
              </a:rPr>
              <a:t>w </a:t>
            </a:r>
            <a:r>
              <a:rPr lang="en-US" sz="3600" b="1" dirty="0" err="1">
                <a:solidFill>
                  <a:schemeClr val="bg1"/>
                </a:solidFill>
                <a:latin typeface="Century Schoolbook"/>
              </a:rPr>
              <a:t>Tokarni</a:t>
            </a:r>
            <a:endParaRPr lang="en-US" sz="3600" dirty="0">
              <a:solidFill>
                <a:schemeClr val="bg1"/>
              </a:solidFill>
              <a:ea typeface="+mj-lt"/>
              <a:cs typeface="+mj-lt"/>
            </a:endParaRPr>
          </a:p>
          <a:p>
            <a:pPr algn="l"/>
            <a:endParaRPr lang="en-US" sz="3600" dirty="0">
              <a:solidFill>
                <a:schemeClr val="bg1"/>
              </a:solidFill>
              <a:cs typeface="Calibri Light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2F39D987-DAA1-4D40-A7EC-EEADEF9824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5" y="1928705"/>
            <a:ext cx="5128293" cy="2706459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285750" indent="-228600" algn="l">
              <a:spcBef>
                <a:spcPts val="0"/>
              </a:spcBef>
              <a:spcAft>
                <a:spcPts val="600"/>
              </a:spcAft>
              <a:buFont typeface="Arial,Sans-Serif"/>
              <a:buChar char="•"/>
            </a:pPr>
            <a:r>
              <a:rPr lang="en-US" sz="1600" dirty="0">
                <a:solidFill>
                  <a:schemeClr val="bg1"/>
                </a:solidFill>
                <a:ea typeface="+mn-lt"/>
                <a:cs typeface="+mn-lt"/>
              </a:rPr>
              <a:t>Park </a:t>
            </a:r>
            <a:r>
              <a:rPr lang="en-US" sz="1600" dirty="0" err="1">
                <a:solidFill>
                  <a:schemeClr val="bg1"/>
                </a:solidFill>
                <a:ea typeface="+mn-lt"/>
                <a:cs typeface="+mn-lt"/>
              </a:rPr>
              <a:t>Etnograficzny</a:t>
            </a:r>
            <a:r>
              <a:rPr lang="en-US" sz="1600" dirty="0">
                <a:solidFill>
                  <a:schemeClr val="bg1"/>
                </a:solidFill>
                <a:ea typeface="+mn-lt"/>
                <a:cs typeface="+mn-lt"/>
              </a:rPr>
              <a:t> w </a:t>
            </a:r>
            <a:r>
              <a:rPr lang="en-US" sz="1600" dirty="0" err="1">
                <a:solidFill>
                  <a:schemeClr val="bg1"/>
                </a:solidFill>
                <a:ea typeface="+mn-lt"/>
                <a:cs typeface="+mn-lt"/>
              </a:rPr>
              <a:t>Tokarni</a:t>
            </a:r>
            <a:r>
              <a:rPr lang="en-US" sz="1600" dirty="0">
                <a:solidFill>
                  <a:schemeClr val="bg1"/>
                </a:solidFill>
                <a:ea typeface="+mn-lt"/>
                <a:cs typeface="+mn-lt"/>
              </a:rPr>
              <a:t> jest </a:t>
            </a:r>
            <a:r>
              <a:rPr lang="en-US" sz="1600" dirty="0" err="1">
                <a:solidFill>
                  <a:schemeClr val="bg1"/>
                </a:solidFill>
                <a:ea typeface="+mn-lt"/>
                <a:cs typeface="+mn-lt"/>
              </a:rPr>
              <a:t>jednym</a:t>
            </a:r>
            <a:r>
              <a:rPr lang="en-US" sz="1600" dirty="0">
                <a:solidFill>
                  <a:schemeClr val="bg1"/>
                </a:solidFill>
                <a:ea typeface="+mn-lt"/>
                <a:cs typeface="+mn-lt"/>
              </a:rPr>
              <a:t> </a:t>
            </a:r>
            <a:endParaRPr lang="en-US" dirty="0">
              <a:solidFill>
                <a:schemeClr val="bg1"/>
              </a:solidFill>
              <a:ea typeface="+mn-lt"/>
              <a:cs typeface="+mn-lt"/>
            </a:endParaRPr>
          </a:p>
          <a:p>
            <a:pPr marL="57150" algn="l">
              <a:spcBef>
                <a:spcPts val="0"/>
              </a:spcBef>
              <a:spcAft>
                <a:spcPts val="600"/>
              </a:spcAft>
            </a:pPr>
            <a:r>
              <a:rPr lang="en-US" sz="1600" dirty="0">
                <a:solidFill>
                  <a:schemeClr val="bg1"/>
                </a:solidFill>
                <a:ea typeface="+mn-lt"/>
                <a:cs typeface="+mn-lt"/>
              </a:rPr>
              <a:t>z </a:t>
            </a:r>
            <a:r>
              <a:rPr lang="en-US" sz="1600" dirty="0" err="1">
                <a:solidFill>
                  <a:schemeClr val="bg1"/>
                </a:solidFill>
                <a:ea typeface="+mn-lt"/>
                <a:cs typeface="+mn-lt"/>
              </a:rPr>
              <a:t>czterech</a:t>
            </a:r>
            <a:r>
              <a:rPr lang="en-US" sz="1600" dirty="0">
                <a:solidFill>
                  <a:schemeClr val="bg1"/>
                </a:solidFill>
                <a:ea typeface="+mn-lt"/>
                <a:cs typeface="+mn-lt"/>
              </a:rPr>
              <a:t> </a:t>
            </a:r>
            <a:r>
              <a:rPr lang="en-US" sz="1600" dirty="0" err="1">
                <a:solidFill>
                  <a:schemeClr val="bg1"/>
                </a:solidFill>
                <a:ea typeface="+mn-lt"/>
                <a:cs typeface="+mn-lt"/>
              </a:rPr>
              <a:t>oddziałów</a:t>
            </a:r>
            <a:r>
              <a:rPr lang="en-US" sz="1600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sz="1600" dirty="0" err="1">
                <a:solidFill>
                  <a:schemeClr val="bg1"/>
                </a:solidFill>
                <a:ea typeface="+mn-lt"/>
                <a:cs typeface="+mn-lt"/>
              </a:rPr>
              <a:t>Muzeum</a:t>
            </a:r>
            <a:r>
              <a:rPr lang="en-US" sz="1600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sz="1600" dirty="0" err="1">
                <a:solidFill>
                  <a:schemeClr val="bg1"/>
                </a:solidFill>
                <a:ea typeface="+mn-lt"/>
                <a:cs typeface="+mn-lt"/>
              </a:rPr>
              <a:t>Wsi</a:t>
            </a:r>
            <a:r>
              <a:rPr lang="en-US" sz="1600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sz="1600" dirty="0" err="1">
                <a:solidFill>
                  <a:schemeClr val="bg1"/>
                </a:solidFill>
                <a:ea typeface="+mn-lt"/>
                <a:cs typeface="+mn-lt"/>
              </a:rPr>
              <a:t>Kieleckiej</a:t>
            </a:r>
            <a:r>
              <a:rPr lang="en-US" sz="1600" dirty="0">
                <a:solidFill>
                  <a:schemeClr val="bg1"/>
                </a:solidFill>
                <a:ea typeface="+mn-lt"/>
                <a:cs typeface="+mn-lt"/>
              </a:rPr>
              <a:t>, </a:t>
            </a:r>
            <a:r>
              <a:rPr lang="en-US" sz="1600" dirty="0" err="1">
                <a:solidFill>
                  <a:schemeClr val="bg1"/>
                </a:solidFill>
                <a:ea typeface="+mn-lt"/>
                <a:cs typeface="+mn-lt"/>
              </a:rPr>
              <a:t>którego</a:t>
            </a:r>
            <a:r>
              <a:rPr lang="en-US" sz="1600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sz="1600" dirty="0" err="1">
                <a:solidFill>
                  <a:schemeClr val="bg1"/>
                </a:solidFill>
                <a:ea typeface="+mn-lt"/>
                <a:cs typeface="+mn-lt"/>
              </a:rPr>
              <a:t>celem</a:t>
            </a:r>
            <a:r>
              <a:rPr lang="en-US" sz="1600" dirty="0">
                <a:solidFill>
                  <a:schemeClr val="bg1"/>
                </a:solidFill>
                <a:ea typeface="+mn-lt"/>
                <a:cs typeface="+mn-lt"/>
              </a:rPr>
              <a:t> jest </a:t>
            </a:r>
            <a:r>
              <a:rPr lang="en-US" sz="1600" dirty="0" err="1">
                <a:solidFill>
                  <a:schemeClr val="bg1"/>
                </a:solidFill>
                <a:ea typeface="+mn-lt"/>
                <a:cs typeface="+mn-lt"/>
              </a:rPr>
              <a:t>gromadzenie</a:t>
            </a:r>
            <a:r>
              <a:rPr lang="en-US" sz="1600" dirty="0">
                <a:solidFill>
                  <a:schemeClr val="bg1"/>
                </a:solidFill>
                <a:ea typeface="+mn-lt"/>
                <a:cs typeface="+mn-lt"/>
              </a:rPr>
              <a:t>, </a:t>
            </a:r>
            <a:r>
              <a:rPr lang="en-US" sz="1600" dirty="0" err="1">
                <a:solidFill>
                  <a:schemeClr val="bg1"/>
                </a:solidFill>
                <a:ea typeface="+mn-lt"/>
                <a:cs typeface="+mn-lt"/>
              </a:rPr>
              <a:t>ochrona</a:t>
            </a:r>
            <a:r>
              <a:rPr lang="en-US" sz="1600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sz="1600" dirty="0" err="1">
                <a:solidFill>
                  <a:schemeClr val="bg1"/>
                </a:solidFill>
                <a:ea typeface="+mn-lt"/>
                <a:cs typeface="+mn-lt"/>
              </a:rPr>
              <a:t>i</a:t>
            </a:r>
            <a:r>
              <a:rPr lang="en-US" sz="1600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sz="1600" dirty="0" err="1">
                <a:solidFill>
                  <a:schemeClr val="bg1"/>
                </a:solidFill>
                <a:ea typeface="+mn-lt"/>
                <a:cs typeface="+mn-lt"/>
              </a:rPr>
              <a:t>udostępnianie</a:t>
            </a:r>
            <a:r>
              <a:rPr lang="en-US" sz="1600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sz="1600" dirty="0" err="1">
                <a:solidFill>
                  <a:schemeClr val="bg1"/>
                </a:solidFill>
                <a:ea typeface="+mn-lt"/>
                <a:cs typeface="+mn-lt"/>
              </a:rPr>
              <a:t>zabytków</a:t>
            </a:r>
            <a:r>
              <a:rPr lang="en-US" sz="1600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sz="1600" dirty="0" err="1">
                <a:solidFill>
                  <a:schemeClr val="bg1"/>
                </a:solidFill>
                <a:ea typeface="+mn-lt"/>
                <a:cs typeface="+mn-lt"/>
              </a:rPr>
              <a:t>kultury</a:t>
            </a:r>
            <a:r>
              <a:rPr lang="en-US" sz="1600" dirty="0">
                <a:solidFill>
                  <a:schemeClr val="bg1"/>
                </a:solidFill>
                <a:ea typeface="+mn-lt"/>
                <a:cs typeface="+mn-lt"/>
              </a:rPr>
              <a:t> </a:t>
            </a:r>
            <a:r>
              <a:rPr lang="en-US" sz="1600" dirty="0" err="1">
                <a:solidFill>
                  <a:schemeClr val="bg1"/>
                </a:solidFill>
                <a:ea typeface="+mn-lt"/>
                <a:cs typeface="+mn-lt"/>
              </a:rPr>
              <a:t>ludowej</a:t>
            </a:r>
            <a:r>
              <a:rPr lang="en-US" sz="1600" dirty="0">
                <a:solidFill>
                  <a:schemeClr val="bg1"/>
                </a:solidFill>
                <a:ea typeface="+mn-lt"/>
                <a:cs typeface="+mn-lt"/>
              </a:rPr>
              <a:t> z </a:t>
            </a:r>
            <a:r>
              <a:rPr lang="en-US" sz="1600" dirty="0" err="1">
                <a:solidFill>
                  <a:schemeClr val="bg1"/>
                </a:solidFill>
                <a:ea typeface="+mn-lt"/>
                <a:cs typeface="+mn-lt"/>
              </a:rPr>
              <a:t>obszaru</a:t>
            </a:r>
            <a:r>
              <a:rPr lang="en-US" sz="1600" dirty="0">
                <a:solidFill>
                  <a:schemeClr val="bg1"/>
                </a:solidFill>
                <a:ea typeface="+mn-lt"/>
                <a:cs typeface="+mn-lt"/>
              </a:rPr>
              <a:t> </a:t>
            </a:r>
            <a:r>
              <a:rPr lang="pl-PL" sz="1600" dirty="0">
                <a:solidFill>
                  <a:schemeClr val="bg1"/>
                </a:solidFill>
                <a:ea typeface="+mn-lt"/>
                <a:cs typeface="+mn-lt"/>
              </a:rPr>
              <a:t>w</a:t>
            </a:r>
            <a:r>
              <a:rPr lang="en-US" sz="1600" dirty="0" err="1">
                <a:solidFill>
                  <a:schemeClr val="bg1"/>
                </a:solidFill>
                <a:ea typeface="+mn-lt"/>
                <a:cs typeface="+mn-lt"/>
              </a:rPr>
              <a:t>ojewództwa</a:t>
            </a:r>
            <a:r>
              <a:rPr lang="en-US" sz="1600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pl-PL" sz="1600" dirty="0" err="1">
                <a:solidFill>
                  <a:schemeClr val="bg1"/>
                </a:solidFill>
                <a:ea typeface="+mn-lt"/>
                <a:cs typeface="+mn-lt"/>
              </a:rPr>
              <a:t>ś</a:t>
            </a:r>
            <a:r>
              <a:rPr lang="en-US" sz="1600" dirty="0" err="1">
                <a:solidFill>
                  <a:schemeClr val="bg1"/>
                </a:solidFill>
                <a:ea typeface="+mn-lt"/>
                <a:cs typeface="+mn-lt"/>
              </a:rPr>
              <a:t>więtokrzyskiego</a:t>
            </a:r>
            <a:r>
              <a:rPr lang="en-US" sz="1600" dirty="0">
                <a:solidFill>
                  <a:schemeClr val="bg1"/>
                </a:solidFill>
                <a:ea typeface="+mn-lt"/>
                <a:cs typeface="+mn-lt"/>
              </a:rPr>
              <a:t>, </a:t>
            </a:r>
            <a:r>
              <a:rPr lang="en-US" sz="1600" dirty="0" err="1">
                <a:solidFill>
                  <a:schemeClr val="bg1"/>
                </a:solidFill>
                <a:ea typeface="+mn-lt"/>
                <a:cs typeface="+mn-lt"/>
              </a:rPr>
              <a:t>ze</a:t>
            </a:r>
            <a:r>
              <a:rPr lang="en-US" sz="1600" dirty="0">
                <a:solidFill>
                  <a:schemeClr val="bg1"/>
                </a:solidFill>
                <a:ea typeface="+mn-lt"/>
                <a:cs typeface="+mn-lt"/>
              </a:rPr>
              <a:t> </a:t>
            </a:r>
            <a:r>
              <a:rPr lang="en-US" sz="1600" dirty="0" err="1">
                <a:solidFill>
                  <a:schemeClr val="bg1"/>
                </a:solidFill>
                <a:ea typeface="+mn-lt"/>
                <a:cs typeface="+mn-lt"/>
              </a:rPr>
              <a:t>szczególnym</a:t>
            </a:r>
            <a:r>
              <a:rPr lang="en-US" sz="1600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sz="1600" dirty="0" err="1">
                <a:solidFill>
                  <a:schemeClr val="bg1"/>
                </a:solidFill>
                <a:ea typeface="+mn-lt"/>
                <a:cs typeface="+mn-lt"/>
              </a:rPr>
              <a:t>uwzględnieniem</a:t>
            </a:r>
            <a:r>
              <a:rPr lang="en-US" sz="1600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sz="1600" dirty="0" err="1">
                <a:solidFill>
                  <a:schemeClr val="bg1"/>
                </a:solidFill>
                <a:ea typeface="+mn-lt"/>
                <a:cs typeface="+mn-lt"/>
              </a:rPr>
              <a:t>budownictwa</a:t>
            </a:r>
            <a:r>
              <a:rPr lang="en-US" sz="1600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sz="1600" dirty="0" err="1">
                <a:solidFill>
                  <a:schemeClr val="bg1"/>
                </a:solidFill>
                <a:ea typeface="+mn-lt"/>
                <a:cs typeface="+mn-lt"/>
              </a:rPr>
              <a:t>ludowego</a:t>
            </a:r>
            <a:r>
              <a:rPr lang="en-US" sz="1600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sz="1600" dirty="0" err="1">
                <a:solidFill>
                  <a:schemeClr val="bg1"/>
                </a:solidFill>
                <a:ea typeface="+mn-lt"/>
                <a:cs typeface="+mn-lt"/>
              </a:rPr>
              <a:t>oraz</a:t>
            </a:r>
            <a:r>
              <a:rPr lang="en-US" sz="1600" dirty="0">
                <a:solidFill>
                  <a:schemeClr val="bg1"/>
                </a:solidFill>
                <a:ea typeface="+mn-lt"/>
                <a:cs typeface="+mn-lt"/>
              </a:rPr>
              <a:t> </a:t>
            </a:r>
            <a:r>
              <a:rPr lang="en-US" sz="1600" dirty="0" err="1">
                <a:solidFill>
                  <a:schemeClr val="bg1"/>
                </a:solidFill>
                <a:ea typeface="+mn-lt"/>
                <a:cs typeface="+mn-lt"/>
              </a:rPr>
              <a:t>popularyzacja</a:t>
            </a:r>
            <a:r>
              <a:rPr lang="en-US" sz="1600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sz="1600" dirty="0" err="1">
                <a:solidFill>
                  <a:schemeClr val="bg1"/>
                </a:solidFill>
                <a:ea typeface="+mn-lt"/>
                <a:cs typeface="+mn-lt"/>
              </a:rPr>
              <a:t>kultury</a:t>
            </a:r>
            <a:r>
              <a:rPr lang="en-US" sz="1600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sz="1600" dirty="0" err="1">
                <a:solidFill>
                  <a:schemeClr val="bg1"/>
                </a:solidFill>
                <a:ea typeface="+mn-lt"/>
                <a:cs typeface="+mn-lt"/>
              </a:rPr>
              <a:t>ludowej</a:t>
            </a:r>
            <a:r>
              <a:rPr lang="en-US" sz="1600" dirty="0">
                <a:solidFill>
                  <a:schemeClr val="bg1"/>
                </a:solidFill>
                <a:ea typeface="+mn-lt"/>
                <a:cs typeface="+mn-lt"/>
              </a:rPr>
              <a:t>.</a:t>
            </a:r>
            <a:endParaRPr lang="en-US" dirty="0">
              <a:solidFill>
                <a:schemeClr val="bg1"/>
              </a:solidFill>
              <a:cs typeface="Calibri"/>
            </a:endParaRPr>
          </a:p>
          <a:p>
            <a:pPr marL="57150" algn="l">
              <a:spcBef>
                <a:spcPts val="0"/>
              </a:spcBef>
              <a:spcAft>
                <a:spcPts val="600"/>
              </a:spcAft>
            </a:pPr>
            <a:r>
              <a:rPr lang="en-US" sz="1600" dirty="0" err="1">
                <a:solidFill>
                  <a:schemeClr val="bg1"/>
                </a:solidFill>
                <a:ea typeface="+mn-lt"/>
                <a:cs typeface="+mn-lt"/>
              </a:rPr>
              <a:t>Znajdziemy</a:t>
            </a:r>
            <a:r>
              <a:rPr lang="en-US" sz="1600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sz="1600" dirty="0" err="1">
                <a:solidFill>
                  <a:schemeClr val="bg1"/>
                </a:solidFill>
                <a:ea typeface="+mn-lt"/>
                <a:cs typeface="+mn-lt"/>
              </a:rPr>
              <a:t>tu</a:t>
            </a:r>
            <a:r>
              <a:rPr lang="en-US" sz="1600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sz="1600" dirty="0" err="1">
                <a:solidFill>
                  <a:schemeClr val="bg1"/>
                </a:solidFill>
                <a:ea typeface="+mn-lt"/>
                <a:cs typeface="+mn-lt"/>
              </a:rPr>
              <a:t>takie</a:t>
            </a:r>
            <a:r>
              <a:rPr lang="en-US" sz="1600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sz="1600" dirty="0" err="1">
                <a:solidFill>
                  <a:schemeClr val="bg1"/>
                </a:solidFill>
                <a:ea typeface="+mn-lt"/>
                <a:cs typeface="+mn-lt"/>
              </a:rPr>
              <a:t>zabytki</a:t>
            </a:r>
            <a:r>
              <a:rPr lang="en-US" sz="1600" dirty="0">
                <a:solidFill>
                  <a:schemeClr val="bg1"/>
                </a:solidFill>
                <a:ea typeface="+mn-lt"/>
                <a:cs typeface="+mn-lt"/>
              </a:rPr>
              <a:t> jak </a:t>
            </a:r>
            <a:r>
              <a:rPr lang="en-US" sz="1600" dirty="0" err="1">
                <a:solidFill>
                  <a:schemeClr val="bg1"/>
                </a:solidFill>
                <a:ea typeface="+mn-lt"/>
                <a:cs typeface="+mn-lt"/>
              </a:rPr>
              <a:t>dwór</a:t>
            </a:r>
            <a:r>
              <a:rPr lang="en-US" sz="1600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</a:p>
          <a:p>
            <a:pPr marL="57150" algn="l">
              <a:spcBef>
                <a:spcPts val="0"/>
              </a:spcBef>
              <a:spcAft>
                <a:spcPts val="600"/>
              </a:spcAft>
              <a:buFont typeface="Arial,Sans-Serif"/>
            </a:pPr>
            <a:r>
              <a:rPr lang="en-US" sz="1600" dirty="0">
                <a:solidFill>
                  <a:schemeClr val="bg1"/>
                </a:solidFill>
                <a:ea typeface="+mn-lt"/>
                <a:cs typeface="+mn-lt"/>
              </a:rPr>
              <a:t>z </a:t>
            </a:r>
            <a:r>
              <a:rPr lang="en-US" sz="1600" dirty="0" err="1">
                <a:solidFill>
                  <a:schemeClr val="bg1"/>
                </a:solidFill>
                <a:ea typeface="+mn-lt"/>
                <a:cs typeface="+mn-lt"/>
              </a:rPr>
              <a:t>Suchedniowa</a:t>
            </a:r>
            <a:r>
              <a:rPr lang="en-US" sz="1600" dirty="0">
                <a:solidFill>
                  <a:schemeClr val="bg1"/>
                </a:solidFill>
                <a:ea typeface="+mn-lt"/>
                <a:cs typeface="+mn-lt"/>
              </a:rPr>
              <a:t>, </a:t>
            </a:r>
            <a:r>
              <a:rPr lang="en-US" sz="1600" dirty="0" err="1">
                <a:solidFill>
                  <a:schemeClr val="bg1"/>
                </a:solidFill>
                <a:ea typeface="+mn-lt"/>
                <a:cs typeface="+mn-lt"/>
              </a:rPr>
              <a:t>kościół</a:t>
            </a:r>
            <a:r>
              <a:rPr lang="en-US" sz="1600" dirty="0">
                <a:solidFill>
                  <a:schemeClr val="bg1"/>
                </a:solidFill>
                <a:ea typeface="+mn-lt"/>
                <a:cs typeface="+mn-lt"/>
              </a:rPr>
              <a:t> z </a:t>
            </a:r>
            <a:r>
              <a:rPr lang="en-US" sz="1600" dirty="0" err="1">
                <a:solidFill>
                  <a:schemeClr val="bg1"/>
                </a:solidFill>
                <a:ea typeface="+mn-lt"/>
                <a:cs typeface="+mn-lt"/>
              </a:rPr>
              <a:t>Rogowa</a:t>
            </a:r>
            <a:r>
              <a:rPr lang="en-US" sz="1600" dirty="0">
                <a:solidFill>
                  <a:schemeClr val="bg1"/>
                </a:solidFill>
                <a:ea typeface="+mn-lt"/>
                <a:cs typeface="+mn-lt"/>
              </a:rPr>
              <a:t> (w </a:t>
            </a:r>
            <a:r>
              <a:rPr lang="en-US" sz="1600" dirty="0" err="1">
                <a:solidFill>
                  <a:schemeClr val="bg1"/>
                </a:solidFill>
                <a:ea typeface="+mn-lt"/>
                <a:cs typeface="+mn-lt"/>
              </a:rPr>
              <a:t>którym</a:t>
            </a:r>
            <a:r>
              <a:rPr lang="en-US" sz="1600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sz="1600" dirty="0" err="1">
                <a:solidFill>
                  <a:schemeClr val="bg1"/>
                </a:solidFill>
                <a:ea typeface="+mn-lt"/>
                <a:cs typeface="+mn-lt"/>
              </a:rPr>
              <a:t>odprawiane</a:t>
            </a:r>
            <a:r>
              <a:rPr lang="en-US" sz="1600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sz="1600" dirty="0" err="1">
                <a:solidFill>
                  <a:schemeClr val="bg1"/>
                </a:solidFill>
                <a:ea typeface="+mn-lt"/>
                <a:cs typeface="+mn-lt"/>
              </a:rPr>
              <a:t>są</a:t>
            </a:r>
            <a:r>
              <a:rPr lang="en-US" sz="1600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sz="1600" dirty="0" err="1">
                <a:solidFill>
                  <a:schemeClr val="bg1"/>
                </a:solidFill>
                <a:ea typeface="+mn-lt"/>
                <a:cs typeface="+mn-lt"/>
              </a:rPr>
              <a:t>msze</a:t>
            </a:r>
            <a:r>
              <a:rPr lang="en-US" sz="1600" dirty="0">
                <a:solidFill>
                  <a:schemeClr val="bg1"/>
                </a:solidFill>
                <a:ea typeface="+mn-lt"/>
                <a:cs typeface="+mn-lt"/>
              </a:rPr>
              <a:t>), </a:t>
            </a:r>
            <a:r>
              <a:rPr lang="en-US" sz="1600" dirty="0" err="1">
                <a:solidFill>
                  <a:schemeClr val="bg1"/>
                </a:solidFill>
                <a:ea typeface="+mn-lt"/>
                <a:cs typeface="+mn-lt"/>
              </a:rPr>
              <a:t>organistówka</a:t>
            </a:r>
            <a:r>
              <a:rPr lang="en-US" sz="1600" dirty="0">
                <a:solidFill>
                  <a:schemeClr val="bg1"/>
                </a:solidFill>
                <a:ea typeface="+mn-lt"/>
                <a:cs typeface="+mn-lt"/>
              </a:rPr>
              <a:t> z </a:t>
            </a:r>
            <a:r>
              <a:rPr lang="en-US" sz="1600" dirty="0" err="1">
                <a:solidFill>
                  <a:schemeClr val="bg1"/>
                </a:solidFill>
                <a:ea typeface="+mn-lt"/>
                <a:cs typeface="+mn-lt"/>
              </a:rPr>
              <a:t>Bielin</a:t>
            </a:r>
            <a:r>
              <a:rPr lang="en-US" sz="1600" dirty="0">
                <a:solidFill>
                  <a:schemeClr val="bg1"/>
                </a:solidFill>
                <a:ea typeface="+mn-lt"/>
                <a:cs typeface="+mn-lt"/>
              </a:rPr>
              <a:t>, </a:t>
            </a:r>
            <a:r>
              <a:rPr lang="en-US" sz="1600" dirty="0" err="1">
                <a:solidFill>
                  <a:schemeClr val="bg1"/>
                </a:solidFill>
                <a:ea typeface="+mn-lt"/>
                <a:cs typeface="+mn-lt"/>
              </a:rPr>
              <a:t>dzwonnica</a:t>
            </a:r>
            <a:r>
              <a:rPr lang="en-US" sz="1600" dirty="0">
                <a:solidFill>
                  <a:schemeClr val="bg1"/>
                </a:solidFill>
                <a:ea typeface="+mn-lt"/>
                <a:cs typeface="+mn-lt"/>
              </a:rPr>
              <a:t> z </a:t>
            </a:r>
            <a:r>
              <a:rPr lang="en-US" sz="1600" dirty="0" err="1">
                <a:solidFill>
                  <a:schemeClr val="bg1"/>
                </a:solidFill>
                <a:ea typeface="+mn-lt"/>
                <a:cs typeface="+mn-lt"/>
              </a:rPr>
              <a:t>Kazimierzy</a:t>
            </a:r>
            <a:r>
              <a:rPr lang="en-US" sz="1600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sz="1600" dirty="0" err="1">
                <a:solidFill>
                  <a:schemeClr val="bg1"/>
                </a:solidFill>
                <a:ea typeface="+mn-lt"/>
                <a:cs typeface="+mn-lt"/>
              </a:rPr>
              <a:t>Wielkiej</a:t>
            </a:r>
            <a:r>
              <a:rPr lang="en-US" sz="1600" dirty="0">
                <a:solidFill>
                  <a:schemeClr val="bg1"/>
                </a:solidFill>
                <a:ea typeface="+mn-lt"/>
                <a:cs typeface="+mn-lt"/>
              </a:rPr>
              <a:t>, </a:t>
            </a:r>
            <a:r>
              <a:rPr lang="en-US" sz="1600" dirty="0" err="1">
                <a:solidFill>
                  <a:schemeClr val="bg1"/>
                </a:solidFill>
                <a:ea typeface="+mn-lt"/>
                <a:cs typeface="+mn-lt"/>
              </a:rPr>
              <a:t>wiatrak</a:t>
            </a:r>
            <a:r>
              <a:rPr lang="en-US" sz="1600" dirty="0">
                <a:solidFill>
                  <a:schemeClr val="bg1"/>
                </a:solidFill>
                <a:ea typeface="+mn-lt"/>
                <a:cs typeface="+mn-lt"/>
              </a:rPr>
              <a:t> z </a:t>
            </a:r>
            <a:r>
              <a:rPr lang="en-US" sz="1600" dirty="0" err="1">
                <a:solidFill>
                  <a:schemeClr val="bg1"/>
                </a:solidFill>
                <a:ea typeface="+mn-lt"/>
                <a:cs typeface="+mn-lt"/>
              </a:rPr>
              <a:t>Grzmucina</a:t>
            </a:r>
            <a:r>
              <a:rPr lang="en-US" sz="1600" dirty="0">
                <a:solidFill>
                  <a:schemeClr val="bg1"/>
                </a:solidFill>
                <a:ea typeface="+mn-lt"/>
                <a:cs typeface="+mn-lt"/>
              </a:rPr>
              <a:t>, </a:t>
            </a:r>
            <a:r>
              <a:rPr lang="en-US" sz="1600" dirty="0" err="1">
                <a:solidFill>
                  <a:schemeClr val="bg1"/>
                </a:solidFill>
                <a:ea typeface="+mn-lt"/>
                <a:cs typeface="+mn-lt"/>
              </a:rPr>
              <a:t>spichlerz</a:t>
            </a:r>
            <a:r>
              <a:rPr lang="en-US" sz="1600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sz="1600" dirty="0" err="1">
                <a:solidFill>
                  <a:schemeClr val="bg1"/>
                </a:solidFill>
                <a:ea typeface="+mn-lt"/>
                <a:cs typeface="+mn-lt"/>
              </a:rPr>
              <a:t>ze</a:t>
            </a:r>
            <a:r>
              <a:rPr lang="en-US" sz="1600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sz="1600" dirty="0" err="1">
                <a:solidFill>
                  <a:schemeClr val="bg1"/>
                </a:solidFill>
                <a:ea typeface="+mn-lt"/>
                <a:cs typeface="+mn-lt"/>
              </a:rPr>
              <a:t>Złotej</a:t>
            </a:r>
            <a:r>
              <a:rPr lang="en-US" sz="1600" dirty="0">
                <a:solidFill>
                  <a:schemeClr val="bg1"/>
                </a:solidFill>
                <a:ea typeface="+mn-lt"/>
                <a:cs typeface="+mn-lt"/>
              </a:rPr>
              <a:t>, </a:t>
            </a:r>
            <a:r>
              <a:rPr lang="en-US" sz="1600" dirty="0" err="1">
                <a:solidFill>
                  <a:schemeClr val="bg1"/>
                </a:solidFill>
                <a:ea typeface="+mn-lt"/>
                <a:cs typeface="+mn-lt"/>
              </a:rPr>
              <a:t>kuźnia</a:t>
            </a:r>
            <a:r>
              <a:rPr lang="en-US" sz="1600" dirty="0">
                <a:solidFill>
                  <a:schemeClr val="bg1"/>
                </a:solidFill>
                <a:ea typeface="+mn-lt"/>
                <a:cs typeface="+mn-lt"/>
              </a:rPr>
              <a:t>, </a:t>
            </a:r>
            <a:r>
              <a:rPr lang="en-US" sz="1600" dirty="0" err="1">
                <a:solidFill>
                  <a:schemeClr val="bg1"/>
                </a:solidFill>
                <a:ea typeface="+mn-lt"/>
                <a:cs typeface="+mn-lt"/>
              </a:rPr>
              <a:t>liczne</a:t>
            </a:r>
            <a:r>
              <a:rPr lang="en-US" sz="1600" dirty="0">
                <a:solidFill>
                  <a:schemeClr val="bg1"/>
                </a:solidFill>
                <a:ea typeface="+mn-lt"/>
                <a:cs typeface="+mn-lt"/>
              </a:rPr>
              <a:t> </a:t>
            </a:r>
            <a:r>
              <a:rPr lang="en-US" sz="1600" dirty="0" err="1">
                <a:solidFill>
                  <a:schemeClr val="bg1"/>
                </a:solidFill>
                <a:ea typeface="+mn-lt"/>
                <a:cs typeface="+mn-lt"/>
              </a:rPr>
              <a:t>zagrody</a:t>
            </a:r>
            <a:r>
              <a:rPr lang="en-US" sz="1600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sz="1600" dirty="0" err="1">
                <a:solidFill>
                  <a:schemeClr val="bg1"/>
                </a:solidFill>
                <a:ea typeface="+mn-lt"/>
                <a:cs typeface="+mn-lt"/>
              </a:rPr>
              <a:t>i</a:t>
            </a:r>
            <a:r>
              <a:rPr lang="en-US" sz="1600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sz="1600" dirty="0" err="1">
                <a:solidFill>
                  <a:schemeClr val="bg1"/>
                </a:solidFill>
                <a:ea typeface="+mn-lt"/>
                <a:cs typeface="+mn-lt"/>
              </a:rPr>
              <a:t>chałupy</a:t>
            </a:r>
            <a:r>
              <a:rPr lang="en-US" sz="1600" dirty="0">
                <a:solidFill>
                  <a:schemeClr val="bg1"/>
                </a:solidFill>
                <a:ea typeface="+mn-lt"/>
                <a:cs typeface="+mn-lt"/>
              </a:rPr>
              <a:t>. </a:t>
            </a:r>
            <a:r>
              <a:rPr lang="en-US" sz="1600" dirty="0" err="1">
                <a:solidFill>
                  <a:schemeClr val="bg1"/>
                </a:solidFill>
                <a:ea typeface="+mn-lt"/>
                <a:cs typeface="+mn-lt"/>
              </a:rPr>
              <a:t>Wszystkie</a:t>
            </a:r>
            <a:r>
              <a:rPr lang="en-US" sz="1600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sz="1600" dirty="0" err="1">
                <a:solidFill>
                  <a:schemeClr val="bg1"/>
                </a:solidFill>
                <a:ea typeface="+mn-lt"/>
                <a:cs typeface="+mn-lt"/>
              </a:rPr>
              <a:t>obiekty</a:t>
            </a:r>
            <a:r>
              <a:rPr lang="en-US" sz="1600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sz="1600" dirty="0" err="1">
                <a:solidFill>
                  <a:schemeClr val="bg1"/>
                </a:solidFill>
                <a:ea typeface="+mn-lt"/>
                <a:cs typeface="+mn-lt"/>
              </a:rPr>
              <a:t>są</a:t>
            </a:r>
            <a:r>
              <a:rPr lang="en-US" sz="1600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sz="1600" dirty="0" err="1">
                <a:solidFill>
                  <a:schemeClr val="bg1"/>
                </a:solidFill>
                <a:ea typeface="+mn-lt"/>
                <a:cs typeface="+mn-lt"/>
              </a:rPr>
              <a:t>wyposażone</a:t>
            </a:r>
            <a:r>
              <a:rPr lang="en-US" sz="1600" dirty="0">
                <a:solidFill>
                  <a:schemeClr val="bg1"/>
                </a:solidFill>
                <a:ea typeface="+mn-lt"/>
                <a:cs typeface="+mn-lt"/>
              </a:rPr>
              <a:t> w </a:t>
            </a:r>
            <a:r>
              <a:rPr lang="en-US" sz="1600" dirty="0" err="1">
                <a:solidFill>
                  <a:schemeClr val="bg1"/>
                </a:solidFill>
                <a:ea typeface="+mn-lt"/>
                <a:cs typeface="+mn-lt"/>
              </a:rPr>
              <a:t>typowe</a:t>
            </a:r>
            <a:r>
              <a:rPr lang="en-US" sz="1600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sz="1600" dirty="0" err="1">
                <a:solidFill>
                  <a:schemeClr val="bg1"/>
                </a:solidFill>
                <a:ea typeface="+mn-lt"/>
                <a:cs typeface="+mn-lt"/>
              </a:rPr>
              <a:t>meble</a:t>
            </a:r>
            <a:r>
              <a:rPr lang="en-US" sz="1600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sz="1600" dirty="0" err="1">
                <a:solidFill>
                  <a:schemeClr val="bg1"/>
                </a:solidFill>
                <a:ea typeface="+mn-lt"/>
                <a:cs typeface="+mn-lt"/>
              </a:rPr>
              <a:t>i</a:t>
            </a:r>
            <a:r>
              <a:rPr lang="en-US" sz="1600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sz="1600" dirty="0" err="1">
                <a:solidFill>
                  <a:schemeClr val="bg1"/>
                </a:solidFill>
                <a:ea typeface="+mn-lt"/>
                <a:cs typeface="+mn-lt"/>
              </a:rPr>
              <a:t>narzędzia</a:t>
            </a:r>
            <a:r>
              <a:rPr lang="en-US" sz="1600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sz="1600" dirty="0" err="1">
                <a:solidFill>
                  <a:schemeClr val="bg1"/>
                </a:solidFill>
                <a:ea typeface="+mn-lt"/>
                <a:cs typeface="+mn-lt"/>
              </a:rPr>
              <a:t>codziennego</a:t>
            </a:r>
            <a:r>
              <a:rPr lang="en-US" sz="1600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sz="1600" dirty="0" err="1">
                <a:solidFill>
                  <a:schemeClr val="bg1"/>
                </a:solidFill>
                <a:ea typeface="+mn-lt"/>
                <a:cs typeface="+mn-lt"/>
              </a:rPr>
              <a:t>użytku</a:t>
            </a:r>
            <a:r>
              <a:rPr lang="en-US" sz="1600" dirty="0">
                <a:solidFill>
                  <a:schemeClr val="bg1"/>
                </a:solidFill>
                <a:ea typeface="+mn-lt"/>
                <a:cs typeface="+mn-lt"/>
              </a:rPr>
              <a:t>, </a:t>
            </a:r>
            <a:r>
              <a:rPr lang="en-US" sz="1600" dirty="0" err="1">
                <a:solidFill>
                  <a:schemeClr val="bg1"/>
                </a:solidFill>
                <a:ea typeface="+mn-lt"/>
                <a:cs typeface="+mn-lt"/>
              </a:rPr>
              <a:t>część</a:t>
            </a:r>
            <a:r>
              <a:rPr lang="en-US" sz="1600" dirty="0">
                <a:solidFill>
                  <a:schemeClr val="bg1"/>
                </a:solidFill>
                <a:ea typeface="+mn-lt"/>
                <a:cs typeface="+mn-lt"/>
              </a:rPr>
              <a:t> </a:t>
            </a:r>
            <a:r>
              <a:rPr lang="en-US" sz="1600" dirty="0" err="1">
                <a:solidFill>
                  <a:schemeClr val="bg1"/>
                </a:solidFill>
                <a:ea typeface="+mn-lt"/>
                <a:cs typeface="+mn-lt"/>
              </a:rPr>
              <a:t>prezentuje</a:t>
            </a:r>
            <a:r>
              <a:rPr lang="en-US" sz="1600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sz="1600" dirty="0" err="1">
                <a:solidFill>
                  <a:schemeClr val="bg1"/>
                </a:solidFill>
                <a:ea typeface="+mn-lt"/>
                <a:cs typeface="+mn-lt"/>
              </a:rPr>
              <a:t>warsztaty</a:t>
            </a:r>
            <a:r>
              <a:rPr lang="en-US" sz="1600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sz="1600" dirty="0" err="1">
                <a:solidFill>
                  <a:schemeClr val="bg1"/>
                </a:solidFill>
                <a:ea typeface="+mn-lt"/>
                <a:cs typeface="+mn-lt"/>
              </a:rPr>
              <a:t>rzemieślników</a:t>
            </a:r>
            <a:r>
              <a:rPr lang="en-US" sz="1600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sz="1600" dirty="0" err="1">
                <a:solidFill>
                  <a:schemeClr val="bg1"/>
                </a:solidFill>
                <a:ea typeface="+mn-lt"/>
                <a:cs typeface="+mn-lt"/>
              </a:rPr>
              <a:t>wiejskich</a:t>
            </a:r>
            <a:r>
              <a:rPr lang="en-US" sz="1600" dirty="0">
                <a:solidFill>
                  <a:schemeClr val="bg1"/>
                </a:solidFill>
                <a:ea typeface="+mn-lt"/>
                <a:cs typeface="+mn-lt"/>
              </a:rPr>
              <a:t> z </a:t>
            </a:r>
            <a:r>
              <a:rPr lang="en-US" sz="1600" dirty="0" err="1">
                <a:solidFill>
                  <a:schemeClr val="bg1"/>
                </a:solidFill>
                <a:ea typeface="+mn-lt"/>
                <a:cs typeface="+mn-lt"/>
              </a:rPr>
              <a:t>wyposażeniem</a:t>
            </a:r>
            <a:r>
              <a:rPr lang="en-US" sz="1600" dirty="0">
                <a:solidFill>
                  <a:schemeClr val="bg1"/>
                </a:solidFill>
                <a:ea typeface="+mn-lt"/>
                <a:cs typeface="+mn-lt"/>
              </a:rPr>
              <a:t>, jak </a:t>
            </a:r>
            <a:r>
              <a:rPr lang="en-US" sz="1600" dirty="0" err="1">
                <a:solidFill>
                  <a:schemeClr val="bg1"/>
                </a:solidFill>
                <a:ea typeface="+mn-lt"/>
                <a:cs typeface="+mn-lt"/>
              </a:rPr>
              <a:t>szewca</a:t>
            </a:r>
            <a:r>
              <a:rPr lang="en-US" sz="1600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sz="1600" dirty="0" err="1">
                <a:solidFill>
                  <a:schemeClr val="bg1"/>
                </a:solidFill>
                <a:ea typeface="+mn-lt"/>
                <a:cs typeface="+mn-lt"/>
              </a:rPr>
              <a:t>czy</a:t>
            </a:r>
            <a:r>
              <a:rPr lang="en-US" sz="1600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sz="1600" dirty="0" err="1">
                <a:solidFill>
                  <a:schemeClr val="bg1"/>
                </a:solidFill>
                <a:ea typeface="+mn-lt"/>
                <a:cs typeface="+mn-lt"/>
              </a:rPr>
              <a:t>stolarza</a:t>
            </a:r>
            <a:r>
              <a:rPr lang="en-US" sz="1600" dirty="0">
                <a:solidFill>
                  <a:schemeClr val="bg1"/>
                </a:solidFill>
                <a:ea typeface="+mn-lt"/>
                <a:cs typeface="+mn-lt"/>
              </a:rPr>
              <a:t>. </a:t>
            </a:r>
            <a:r>
              <a:rPr lang="en-US" sz="1600" dirty="0" err="1">
                <a:solidFill>
                  <a:schemeClr val="bg1"/>
                </a:solidFill>
                <a:ea typeface="+mn-lt"/>
                <a:cs typeface="+mn-lt"/>
              </a:rPr>
              <a:t>Wnętrza</a:t>
            </a:r>
            <a:r>
              <a:rPr lang="en-US" sz="1600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sz="1600" dirty="0" err="1">
                <a:solidFill>
                  <a:schemeClr val="bg1"/>
                </a:solidFill>
                <a:ea typeface="+mn-lt"/>
                <a:cs typeface="+mn-lt"/>
              </a:rPr>
              <a:t>obiektów</a:t>
            </a:r>
            <a:r>
              <a:rPr lang="en-US" sz="1600" dirty="0">
                <a:solidFill>
                  <a:schemeClr val="bg1"/>
                </a:solidFill>
                <a:ea typeface="+mn-lt"/>
                <a:cs typeface="+mn-lt"/>
              </a:rPr>
              <a:t> </a:t>
            </a:r>
            <a:r>
              <a:rPr lang="en-US" sz="1600" dirty="0" err="1">
                <a:solidFill>
                  <a:schemeClr val="bg1"/>
                </a:solidFill>
                <a:ea typeface="+mn-lt"/>
                <a:cs typeface="+mn-lt"/>
              </a:rPr>
              <a:t>udostępnione</a:t>
            </a:r>
            <a:r>
              <a:rPr lang="en-US" sz="1600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sz="1600" dirty="0" err="1">
                <a:solidFill>
                  <a:schemeClr val="bg1"/>
                </a:solidFill>
                <a:ea typeface="+mn-lt"/>
                <a:cs typeface="+mn-lt"/>
              </a:rPr>
              <a:t>są</a:t>
            </a:r>
            <a:r>
              <a:rPr lang="en-US" sz="1600" dirty="0">
                <a:solidFill>
                  <a:schemeClr val="bg1"/>
                </a:solidFill>
                <a:ea typeface="+mn-lt"/>
                <a:cs typeface="+mn-lt"/>
              </a:rPr>
              <a:t> do </a:t>
            </a:r>
            <a:r>
              <a:rPr lang="en-US" sz="1600" dirty="0" err="1">
                <a:solidFill>
                  <a:schemeClr val="bg1"/>
                </a:solidFill>
                <a:ea typeface="+mn-lt"/>
                <a:cs typeface="+mn-lt"/>
              </a:rPr>
              <a:t>zwiedzania</a:t>
            </a:r>
            <a:r>
              <a:rPr lang="en-US" sz="1600" dirty="0">
                <a:solidFill>
                  <a:schemeClr val="bg1"/>
                </a:solidFill>
                <a:ea typeface="+mn-lt"/>
                <a:cs typeface="+mn-lt"/>
              </a:rPr>
              <a:t>.</a:t>
            </a:r>
            <a:endParaRPr lang="en-US" dirty="0">
              <a:solidFill>
                <a:schemeClr val="bg1"/>
              </a:solidFill>
            </a:endParaRPr>
          </a:p>
          <a:p>
            <a:pPr algn="l"/>
            <a:endParaRPr lang="en-US" sz="1600" dirty="0">
              <a:solidFill>
                <a:schemeClr val="bg1"/>
              </a:solidFill>
              <a:cs typeface="Calibri"/>
            </a:endParaRPr>
          </a:p>
        </p:txBody>
      </p:sp>
      <p:pic>
        <p:nvPicPr>
          <p:cNvPr id="7" name="Obraz 3" descr="Obraz zawierający niebo, zewnętrzne, drzewo, trawa&#10;&#10;Opis wygenerowany automatycznie">
            <a:extLst>
              <a:ext uri="{FF2B5EF4-FFF2-40B4-BE49-F238E27FC236}">
                <a16:creationId xmlns:a16="http://schemas.microsoft.com/office/drawing/2014/main" xmlns="" id="{0EE14ED9-E846-4F0C-AC08-2B7DD6D4A58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13411" r="17120"/>
          <a:stretch/>
        </p:blipFill>
        <p:spPr>
          <a:xfrm>
            <a:off x="9087426" y="3478933"/>
            <a:ext cx="2934040" cy="32205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Obraz 4" descr="Obraz zawierający trawa, zewnętrzne, niebo, budynek&#10;&#10;Opis wygenerowany automatycznie">
            <a:extLst>
              <a:ext uri="{FF2B5EF4-FFF2-40B4-BE49-F238E27FC236}">
                <a16:creationId xmlns:a16="http://schemas.microsoft.com/office/drawing/2014/main" xmlns="" id="{46F3626A-3CCD-4289-BB7C-8E0C733522F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22039" r="15614" b="2"/>
          <a:stretch/>
        </p:blipFill>
        <p:spPr>
          <a:xfrm>
            <a:off x="5885785" y="3480954"/>
            <a:ext cx="3091731" cy="32240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Obraz 6" descr="Obraz zawierający drzewo, zewnętrzne, trawa, roślina&#10;&#10;Opis wygenerowany automatycznie">
            <a:extLst>
              <a:ext uri="{FF2B5EF4-FFF2-40B4-BE49-F238E27FC236}">
                <a16:creationId xmlns:a16="http://schemas.microsoft.com/office/drawing/2014/main" xmlns="" id="{1DB2C1AE-BAED-4D87-9EA8-BEBA223C11A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21635" r="9561"/>
          <a:stretch/>
        </p:blipFill>
        <p:spPr>
          <a:xfrm>
            <a:off x="9089630" y="159520"/>
            <a:ext cx="2941529" cy="31905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Obraz 5" descr="Obraz zawierający drzewo, trawa, zewnętrzne, dom&#10;&#10;Opis wygenerowany automatycznie">
            <a:extLst>
              <a:ext uri="{FF2B5EF4-FFF2-40B4-BE49-F238E27FC236}">
                <a16:creationId xmlns:a16="http://schemas.microsoft.com/office/drawing/2014/main" xmlns="" id="{9A545B85-A0C6-4E8D-905A-87B332421AE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l="14465" r="23427" b="4"/>
          <a:stretch/>
        </p:blipFill>
        <p:spPr>
          <a:xfrm>
            <a:off x="5885784" y="158487"/>
            <a:ext cx="3097728" cy="31905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xmlns="" id="{CD5D5EBA-FFB3-4148-ACD9-71F69E702E8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>
            <a:off x="2428875" y="3434490"/>
            <a:ext cx="9763125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xmlns="" id="{07A9243D-8FC3-4B36-874B-55906B03F48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9018151" y="115193"/>
            <a:ext cx="0" cy="6627614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ectangle 47">
            <a:extLst>
              <a:ext uri="{FF2B5EF4-FFF2-40B4-BE49-F238E27FC236}">
                <a16:creationId xmlns:a16="http://schemas.microsoft.com/office/drawing/2014/main" xmlns="" id="{0FB8E6CF-61A1-4A48-ADE0-5AE823AF1A8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xmlns="" id="{7BDAD303-1FF4-49C5-BB14-2201C9614CCD}"/>
              </a:ext>
            </a:extLst>
          </p:cNvPr>
          <p:cNvSpPr txBox="1"/>
          <p:nvPr/>
        </p:nvSpPr>
        <p:spPr>
          <a:xfrm>
            <a:off x="644912" y="6211229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dirty="0">
                <a:solidFill>
                  <a:schemeClr val="bg1"/>
                </a:solidFill>
                <a:cs typeface="Calibri"/>
              </a:rPr>
              <a:t>Klasa VI C</a:t>
            </a:r>
          </a:p>
        </p:txBody>
      </p:sp>
    </p:spTree>
    <p:extLst>
      <p:ext uri="{BB962C8B-B14F-4D97-AF65-F5344CB8AC3E}">
        <p14:creationId xmlns:p14="http://schemas.microsoft.com/office/powerpoint/2010/main" xmlns="" val="17126665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1">
            <a:extLst>
              <a:ext uri="{FF2B5EF4-FFF2-40B4-BE49-F238E27FC236}">
                <a16:creationId xmlns:a16="http://schemas.microsoft.com/office/drawing/2014/main" xmlns="" id="{F70C0F87-7C90-44B8-A94A-3EFA1C9F23D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89BB61A9-70A0-4707-970D-B53875F661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1" y="365760"/>
            <a:ext cx="4835635" cy="180594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/>
              <a:t>"Sabat </a:t>
            </a:r>
            <a:r>
              <a:rPr lang="en-US" sz="4000" err="1"/>
              <a:t>Krajno</a:t>
            </a:r>
            <a:r>
              <a:rPr lang="en-US" sz="4000"/>
              <a:t>'' park </a:t>
            </a:r>
            <a:r>
              <a:rPr lang="en-US" sz="4000" err="1"/>
              <a:t>miniatur</a:t>
            </a:r>
            <a:r>
              <a:rPr lang="en-US" sz="4000"/>
              <a:t> </a:t>
            </a:r>
            <a:r>
              <a:rPr lang="en-US" sz="4000" err="1"/>
              <a:t>i</a:t>
            </a:r>
            <a:r>
              <a:rPr lang="en-US" sz="4000"/>
              <a:t> </a:t>
            </a:r>
            <a:r>
              <a:rPr lang="en-US" sz="4000" err="1"/>
              <a:t>rozrywki</a:t>
            </a:r>
            <a:r>
              <a:rPr lang="en-US" sz="4000"/>
              <a:t> </a:t>
            </a:r>
          </a:p>
        </p:txBody>
      </p:sp>
      <p:sp>
        <p:nvSpPr>
          <p:cNvPr id="10" name="Rectangle 13">
            <a:extLst>
              <a:ext uri="{FF2B5EF4-FFF2-40B4-BE49-F238E27FC236}">
                <a16:creationId xmlns:a16="http://schemas.microsoft.com/office/drawing/2014/main" xmlns="" id="{F572F230-BBAA-487E-8B50-F06E372C08F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970944" y="0"/>
            <a:ext cx="5321896" cy="6858000"/>
          </a:xfrm>
          <a:prstGeom prst="rect">
            <a:avLst/>
          </a:prstGeom>
          <a:solidFill>
            <a:srgbClr val="1111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70C8E943-DC8B-492A-862B-69E58FCE28B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33004" r="22082"/>
          <a:stretch/>
        </p:blipFill>
        <p:spPr>
          <a:xfrm>
            <a:off x="6049549" y="72450"/>
            <a:ext cx="1951087" cy="32630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xmlns="" id="{13596371-317D-4071-A39F-F5CE7F04E00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29738" r="13705"/>
          <a:stretch/>
        </p:blipFill>
        <p:spPr>
          <a:xfrm>
            <a:off x="8098450" y="69915"/>
            <a:ext cx="3064122" cy="15689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8A21B38-01B7-495D-99D1-618E68705F21}"/>
              </a:ext>
            </a:extLst>
          </p:cNvPr>
          <p:cNvSpPr txBox="1"/>
          <p:nvPr/>
        </p:nvSpPr>
        <p:spPr>
          <a:xfrm>
            <a:off x="804671" y="2314575"/>
            <a:ext cx="4824603" cy="3865562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 lnSpcReduction="10000"/>
          </a:bodyPr>
          <a:lstStyle/>
          <a:p>
            <a:pPr indent="-18288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en-US" sz="1600" dirty="0" err="1"/>
              <a:t>Sabat</a:t>
            </a:r>
            <a:r>
              <a:rPr lang="en-US" sz="1600" dirty="0"/>
              <a:t> </a:t>
            </a:r>
            <a:r>
              <a:rPr lang="en-US" sz="1600" dirty="0" err="1"/>
              <a:t>Krajno</a:t>
            </a:r>
            <a:r>
              <a:rPr lang="en-US" sz="1600" dirty="0"/>
              <a:t> to </a:t>
            </a:r>
            <a:r>
              <a:rPr lang="en-US" sz="1600" dirty="0" err="1"/>
              <a:t>całoroczny</a:t>
            </a:r>
            <a:r>
              <a:rPr lang="en-US" sz="1600" dirty="0"/>
              <a:t>, </a:t>
            </a:r>
            <a:r>
              <a:rPr lang="en-US" sz="1600" dirty="0" err="1"/>
              <a:t>rodzinny</a:t>
            </a:r>
            <a:r>
              <a:rPr lang="en-US" sz="1600" dirty="0"/>
              <a:t> </a:t>
            </a:r>
            <a:r>
              <a:rPr lang="en-US" sz="1600" dirty="0" err="1"/>
              <a:t>ośrodek</a:t>
            </a:r>
            <a:r>
              <a:rPr lang="en-US" sz="1600" dirty="0"/>
              <a:t> </a:t>
            </a:r>
            <a:r>
              <a:rPr lang="en-US" sz="1600" dirty="0" err="1"/>
              <a:t>edukacyjno-rozrywkowy</a:t>
            </a:r>
            <a:r>
              <a:rPr lang="en-US" sz="1600" dirty="0"/>
              <a:t> a </a:t>
            </a:r>
            <a:r>
              <a:rPr lang="en-US" sz="1600" dirty="0" err="1"/>
              <a:t>zimą</a:t>
            </a:r>
            <a:r>
              <a:rPr lang="en-US" sz="1600" dirty="0"/>
              <a:t> </a:t>
            </a:r>
            <a:r>
              <a:rPr lang="en-US" sz="1600" dirty="0" err="1"/>
              <a:t>stacja</a:t>
            </a:r>
            <a:r>
              <a:rPr lang="en-US" sz="1600" dirty="0"/>
              <a:t> </a:t>
            </a:r>
            <a:r>
              <a:rPr lang="en-US" sz="1600" dirty="0" err="1"/>
              <a:t>narciarska</a:t>
            </a:r>
            <a:r>
              <a:rPr lang="en-US" sz="1600" dirty="0"/>
              <a:t> z </a:t>
            </a:r>
            <a:r>
              <a:rPr lang="en-US" sz="1600" dirty="0" err="1"/>
              <a:t>najdłuższymi</a:t>
            </a:r>
            <a:r>
              <a:rPr lang="en-US" sz="1600" dirty="0"/>
              <a:t> w </a:t>
            </a:r>
            <a:r>
              <a:rPr lang="en-US" sz="1600" dirty="0" err="1"/>
              <a:t>centralnej</a:t>
            </a:r>
            <a:r>
              <a:rPr lang="en-US" sz="1600" dirty="0"/>
              <a:t> </a:t>
            </a:r>
            <a:r>
              <a:rPr lang="en-US" sz="1600" dirty="0" err="1"/>
              <a:t>Polsce</a:t>
            </a:r>
            <a:r>
              <a:rPr lang="en-US" sz="1600" dirty="0"/>
              <a:t> </a:t>
            </a:r>
            <a:r>
              <a:rPr lang="en-US" sz="1600" dirty="0" err="1"/>
              <a:t>trasami</a:t>
            </a:r>
            <a:r>
              <a:rPr lang="en-US" sz="1600" dirty="0"/>
              <a:t> </a:t>
            </a:r>
            <a:r>
              <a:rPr lang="en-US" sz="1600" dirty="0" err="1"/>
              <a:t>zjazdowymi</a:t>
            </a:r>
            <a:r>
              <a:rPr lang="en-US" sz="1600" dirty="0"/>
              <a:t>. W </a:t>
            </a:r>
            <a:r>
              <a:rPr lang="en-US" sz="1600" dirty="0" err="1"/>
              <a:t>Alei</a:t>
            </a:r>
            <a:r>
              <a:rPr lang="en-US" sz="1600" dirty="0"/>
              <a:t> </a:t>
            </a:r>
            <a:r>
              <a:rPr lang="en-US" sz="1600" dirty="0" err="1"/>
              <a:t>Miniatur</a:t>
            </a:r>
            <a:r>
              <a:rPr lang="en-US" sz="1600" dirty="0"/>
              <a:t> </a:t>
            </a:r>
            <a:r>
              <a:rPr lang="en-US" sz="1600" dirty="0" err="1"/>
              <a:t>przeniesiesz</a:t>
            </a:r>
            <a:r>
              <a:rPr lang="en-US" sz="1600" dirty="0"/>
              <a:t> </a:t>
            </a:r>
            <a:r>
              <a:rPr lang="en-US" sz="1600" dirty="0" err="1"/>
              <a:t>się</a:t>
            </a:r>
            <a:r>
              <a:rPr lang="en-US" sz="1600" dirty="0"/>
              <a:t> </a:t>
            </a:r>
            <a:r>
              <a:rPr lang="en-US" sz="1600" dirty="0" err="1"/>
              <a:t>prawie</a:t>
            </a:r>
            <a:r>
              <a:rPr lang="en-US" sz="1600" dirty="0"/>
              <a:t> </a:t>
            </a:r>
            <a:r>
              <a:rPr lang="en-US" sz="1600" dirty="0" err="1"/>
              <a:t>na</a:t>
            </a:r>
            <a:r>
              <a:rPr lang="en-US" sz="1600" dirty="0"/>
              <a:t> </a:t>
            </a:r>
            <a:r>
              <a:rPr lang="en-US" sz="1600" dirty="0" err="1"/>
              <a:t>wszystkie</a:t>
            </a:r>
            <a:r>
              <a:rPr lang="en-US" sz="1600" dirty="0"/>
              <a:t> </a:t>
            </a:r>
            <a:r>
              <a:rPr lang="en-US" sz="1600" dirty="0" err="1"/>
              <a:t>kontynenty</a:t>
            </a:r>
            <a:r>
              <a:rPr lang="en-US" sz="1600" dirty="0"/>
              <a:t> </a:t>
            </a:r>
            <a:r>
              <a:rPr lang="en-US" sz="1600" dirty="0" err="1"/>
              <a:t>świata</a:t>
            </a:r>
            <a:r>
              <a:rPr lang="en-US" sz="1600" dirty="0"/>
              <a:t> </a:t>
            </a:r>
            <a:endParaRPr lang="pl-PL" dirty="0"/>
          </a:p>
          <a:p>
            <a:pPr indent="-182880">
              <a:lnSpc>
                <a:spcPct val="90000"/>
              </a:lnSpc>
              <a:spcAft>
                <a:spcPts val="600"/>
              </a:spcAft>
            </a:pPr>
            <a:r>
              <a:rPr lang="en-US" sz="1600" dirty="0"/>
              <a:t>aby </a:t>
            </a:r>
            <a:r>
              <a:rPr lang="en-US" sz="1600" dirty="0" err="1"/>
              <a:t>poznać</a:t>
            </a:r>
            <a:r>
              <a:rPr lang="en-US" sz="1600" dirty="0"/>
              <a:t> </a:t>
            </a:r>
            <a:r>
              <a:rPr lang="en-US" sz="1600" dirty="0" err="1"/>
              <a:t>kulturę</a:t>
            </a:r>
            <a:r>
              <a:rPr lang="en-US" sz="1600" dirty="0"/>
              <a:t> </a:t>
            </a:r>
            <a:r>
              <a:rPr lang="en-US" sz="1600" dirty="0" err="1"/>
              <a:t>i</a:t>
            </a:r>
            <a:r>
              <a:rPr lang="en-US" sz="1600" dirty="0"/>
              <a:t> </a:t>
            </a:r>
            <a:r>
              <a:rPr lang="en-US" sz="1600" dirty="0" err="1"/>
              <a:t>architekturę</a:t>
            </a:r>
            <a:r>
              <a:rPr lang="en-US" sz="1600" dirty="0"/>
              <a:t> </a:t>
            </a:r>
            <a:endParaRPr lang="en-US" dirty="0"/>
          </a:p>
          <a:p>
            <a:pPr indent="-182880">
              <a:lnSpc>
                <a:spcPct val="90000"/>
              </a:lnSpc>
              <a:spcAft>
                <a:spcPts val="600"/>
              </a:spcAft>
            </a:pPr>
            <a:r>
              <a:rPr lang="en-US" sz="1600" dirty="0"/>
              <a:t>z </a:t>
            </a:r>
            <a:r>
              <a:rPr lang="en-US" sz="1600" dirty="0" err="1"/>
              <a:t>najróżniejszych</a:t>
            </a:r>
            <a:r>
              <a:rPr lang="en-US" sz="1600" dirty="0"/>
              <a:t> </a:t>
            </a:r>
            <a:r>
              <a:rPr lang="en-US" sz="1600" dirty="0" err="1"/>
              <a:t>zakątków</a:t>
            </a:r>
            <a:r>
              <a:rPr lang="en-US" sz="1600" dirty="0"/>
              <a:t> </a:t>
            </a:r>
            <a:r>
              <a:rPr lang="en-US" sz="1600" dirty="0" err="1"/>
              <a:t>globu</a:t>
            </a:r>
            <a:r>
              <a:rPr lang="en-US" sz="1600" dirty="0"/>
              <a:t>. W </a:t>
            </a:r>
            <a:r>
              <a:rPr lang="en-US" sz="1600" dirty="0" err="1"/>
              <a:t>parku</a:t>
            </a:r>
            <a:r>
              <a:rPr lang="en-US" sz="1600" dirty="0"/>
              <a:t> </a:t>
            </a:r>
            <a:r>
              <a:rPr lang="en-US" sz="1600" dirty="0" err="1"/>
              <a:t>znajdują</a:t>
            </a:r>
            <a:r>
              <a:rPr lang="en-US" sz="1600" dirty="0"/>
              <a:t> </a:t>
            </a:r>
            <a:r>
              <a:rPr lang="en-US" sz="1600" dirty="0" err="1"/>
              <a:t>się</a:t>
            </a:r>
            <a:r>
              <a:rPr lang="en-US" sz="1600" dirty="0"/>
              <a:t> </a:t>
            </a:r>
            <a:r>
              <a:rPr lang="en-US" sz="1600" dirty="0" err="1"/>
              <a:t>miniatury</a:t>
            </a:r>
            <a:r>
              <a:rPr lang="en-US" sz="1600" dirty="0"/>
              <a:t> </a:t>
            </a:r>
            <a:r>
              <a:rPr lang="en-US" sz="1600" dirty="0" err="1"/>
              <a:t>najsłynniejszych</a:t>
            </a:r>
            <a:r>
              <a:rPr lang="en-US" sz="1600" dirty="0"/>
              <a:t> </a:t>
            </a:r>
            <a:r>
              <a:rPr lang="en-US" sz="1600" dirty="0" err="1"/>
              <a:t>budowli</a:t>
            </a:r>
            <a:r>
              <a:rPr lang="en-US" sz="1600" dirty="0"/>
              <a:t> </a:t>
            </a:r>
            <a:r>
              <a:rPr lang="en-US" sz="1600" dirty="0" err="1"/>
              <a:t>świata</a:t>
            </a:r>
            <a:r>
              <a:rPr lang="en-US" sz="1600" dirty="0"/>
              <a:t> </a:t>
            </a:r>
            <a:r>
              <a:rPr lang="en-US" sz="1600" dirty="0" err="1"/>
              <a:t>oraz</a:t>
            </a:r>
            <a:r>
              <a:rPr lang="en-US" sz="1600" dirty="0"/>
              <a:t> </a:t>
            </a:r>
            <a:r>
              <a:rPr lang="en-US" sz="1600" dirty="0" err="1"/>
              <a:t>niezwykłych</a:t>
            </a:r>
            <a:r>
              <a:rPr lang="en-US" sz="1600" dirty="0"/>
              <a:t> </a:t>
            </a:r>
            <a:r>
              <a:rPr lang="en-US" sz="1600" dirty="0" err="1"/>
              <a:t>miejsc</a:t>
            </a:r>
            <a:r>
              <a:rPr lang="en-US" sz="1600" dirty="0"/>
              <a:t> </a:t>
            </a:r>
            <a:r>
              <a:rPr lang="en-US" sz="1600" dirty="0" err="1"/>
              <a:t>stworzonych</a:t>
            </a:r>
            <a:r>
              <a:rPr lang="en-US" sz="1600" dirty="0"/>
              <a:t> </a:t>
            </a:r>
            <a:r>
              <a:rPr lang="en-US" sz="1600" dirty="0" err="1"/>
              <a:t>przez</a:t>
            </a:r>
            <a:r>
              <a:rPr lang="en-US" sz="1600" dirty="0"/>
              <a:t> </a:t>
            </a:r>
            <a:r>
              <a:rPr lang="en-US" sz="1600" dirty="0" err="1"/>
              <a:t>naturę</a:t>
            </a:r>
            <a:r>
              <a:rPr lang="en-US" sz="1600" dirty="0"/>
              <a:t>. Na </a:t>
            </a:r>
            <a:r>
              <a:rPr lang="en-US" sz="1600" dirty="0" err="1"/>
              <a:t>terenie</a:t>
            </a:r>
            <a:r>
              <a:rPr lang="en-US" sz="1600" dirty="0"/>
              <a:t> </a:t>
            </a:r>
            <a:r>
              <a:rPr lang="en-US" sz="1600" dirty="0" err="1"/>
              <a:t>Alei</a:t>
            </a:r>
            <a:r>
              <a:rPr lang="en-US" sz="1600" dirty="0"/>
              <a:t> </a:t>
            </a:r>
            <a:r>
              <a:rPr lang="en-US" sz="1600" dirty="0" err="1"/>
              <a:t>znajdują</a:t>
            </a:r>
            <a:r>
              <a:rPr lang="en-US" sz="1600" dirty="0"/>
              <a:t> </a:t>
            </a:r>
            <a:r>
              <a:rPr lang="en-US" sz="1600" dirty="0" err="1"/>
              <a:t>się</a:t>
            </a:r>
            <a:r>
              <a:rPr lang="en-US" sz="1600" dirty="0"/>
              <a:t> </a:t>
            </a:r>
            <a:r>
              <a:rPr lang="en-US" sz="1600" dirty="0" err="1"/>
              <a:t>jedyne</a:t>
            </a:r>
            <a:r>
              <a:rPr lang="en-US" sz="1600" dirty="0"/>
              <a:t> w </a:t>
            </a:r>
            <a:r>
              <a:rPr lang="en-US" sz="1600" dirty="0" err="1"/>
              <a:t>Europie</a:t>
            </a:r>
            <a:r>
              <a:rPr lang="en-US" sz="1600" dirty="0"/>
              <a:t> </a:t>
            </a:r>
            <a:r>
              <a:rPr lang="en-US" sz="1600" dirty="0" err="1"/>
              <a:t>miniatury</a:t>
            </a:r>
            <a:r>
              <a:rPr lang="en-US" sz="1600" dirty="0"/>
              <a:t> </a:t>
            </a:r>
            <a:r>
              <a:rPr lang="en-US" sz="1600" dirty="0" err="1"/>
              <a:t>nieistniejących</a:t>
            </a:r>
            <a:r>
              <a:rPr lang="en-US" sz="1600" dirty="0"/>
              <a:t> </a:t>
            </a:r>
            <a:r>
              <a:rPr lang="en-US" sz="1600" dirty="0" err="1"/>
              <a:t>już</a:t>
            </a:r>
            <a:r>
              <a:rPr lang="en-US" sz="1600" dirty="0"/>
              <a:t> </a:t>
            </a:r>
            <a:r>
              <a:rPr lang="en-US" sz="1600" dirty="0" err="1"/>
              <a:t>wież</a:t>
            </a:r>
            <a:r>
              <a:rPr lang="en-US" sz="1600" dirty="0"/>
              <a:t> World Trade Center. </a:t>
            </a:r>
            <a:r>
              <a:rPr lang="en-US" sz="1600" dirty="0" err="1"/>
              <a:t>Można</a:t>
            </a:r>
            <a:r>
              <a:rPr lang="en-US" sz="1600" dirty="0"/>
              <a:t> </a:t>
            </a:r>
            <a:r>
              <a:rPr lang="en-US" sz="1600" dirty="0" err="1"/>
              <a:t>zobaczyć</a:t>
            </a:r>
            <a:r>
              <a:rPr lang="en-US" sz="1600" dirty="0"/>
              <a:t> </a:t>
            </a:r>
            <a:r>
              <a:rPr lang="en-US" sz="1600" dirty="0" err="1"/>
              <a:t>takie</a:t>
            </a:r>
            <a:r>
              <a:rPr lang="en-US" sz="1600" dirty="0"/>
              <a:t> </a:t>
            </a:r>
            <a:r>
              <a:rPr lang="en-US" sz="1600" dirty="0" err="1"/>
              <a:t>budowle</a:t>
            </a:r>
            <a:r>
              <a:rPr lang="en-US" sz="1600" dirty="0"/>
              <a:t> </a:t>
            </a:r>
            <a:r>
              <a:rPr lang="en-US" sz="1600" dirty="0" err="1"/>
              <a:t>jak</a:t>
            </a:r>
            <a:r>
              <a:rPr lang="en-US" sz="1600" dirty="0"/>
              <a:t>: </a:t>
            </a:r>
            <a:r>
              <a:rPr lang="en-US" sz="1600" dirty="0" err="1"/>
              <a:t>Koloseum</a:t>
            </a:r>
            <a:r>
              <a:rPr lang="en-US" sz="1600" dirty="0"/>
              <a:t>, </a:t>
            </a:r>
            <a:r>
              <a:rPr lang="en-US" sz="1600" dirty="0" err="1"/>
              <a:t>Piramidę</a:t>
            </a:r>
            <a:r>
              <a:rPr lang="en-US" sz="1600" dirty="0"/>
              <a:t> </a:t>
            </a:r>
            <a:r>
              <a:rPr lang="en-US" sz="1600" dirty="0" err="1"/>
              <a:t>Cheopsa</a:t>
            </a:r>
            <a:r>
              <a:rPr lang="en-US" sz="1600" dirty="0"/>
              <a:t>, </a:t>
            </a:r>
            <a:r>
              <a:rPr lang="en-US" sz="1600" dirty="0" err="1"/>
              <a:t>wodospad</a:t>
            </a:r>
            <a:r>
              <a:rPr lang="en-US" sz="1600" dirty="0"/>
              <a:t> Niagara, </a:t>
            </a:r>
            <a:r>
              <a:rPr lang="en-US" sz="1600" dirty="0" err="1"/>
              <a:t>dymiący</a:t>
            </a:r>
            <a:r>
              <a:rPr lang="en-US" sz="1600" dirty="0"/>
              <a:t> </a:t>
            </a:r>
            <a:r>
              <a:rPr lang="en-US" sz="1600" dirty="0" err="1"/>
              <a:t>wulkan</a:t>
            </a:r>
            <a:r>
              <a:rPr lang="en-US" sz="1600" dirty="0"/>
              <a:t> Etna, </a:t>
            </a:r>
            <a:r>
              <a:rPr lang="en-US" sz="1600" dirty="0" err="1"/>
              <a:t>Statuę</a:t>
            </a:r>
            <a:r>
              <a:rPr lang="en-US" sz="1600" dirty="0"/>
              <a:t> </a:t>
            </a:r>
            <a:r>
              <a:rPr lang="en-US" sz="1600" dirty="0" err="1"/>
              <a:t>Wolności</a:t>
            </a:r>
            <a:r>
              <a:rPr lang="en-US" sz="1600" dirty="0"/>
              <a:t>, </a:t>
            </a:r>
            <a:r>
              <a:rPr lang="pl-PL" sz="1600" dirty="0" err="1"/>
              <a:t>w</a:t>
            </a:r>
            <a:r>
              <a:rPr lang="en-US" sz="1600" dirty="0" err="1"/>
              <a:t>ie</a:t>
            </a:r>
            <a:r>
              <a:rPr lang="pl-PL" sz="1600" dirty="0"/>
              <a:t>ż</a:t>
            </a:r>
            <a:r>
              <a:rPr lang="en-US" sz="1600" dirty="0"/>
              <a:t>ę </a:t>
            </a:r>
            <a:r>
              <a:rPr lang="en-US" sz="1600" dirty="0" err="1"/>
              <a:t>Eiffla</a:t>
            </a:r>
            <a:r>
              <a:rPr lang="en-US" sz="1600" dirty="0"/>
              <a:t>, </a:t>
            </a:r>
            <a:r>
              <a:rPr lang="en-US" sz="1600" dirty="0" err="1"/>
              <a:t>Biały</a:t>
            </a:r>
            <a:r>
              <a:rPr lang="en-US" sz="1600" dirty="0"/>
              <a:t> Dom, </a:t>
            </a:r>
            <a:r>
              <a:rPr lang="en-US" sz="1600" dirty="0" err="1"/>
              <a:t>Katedrę</a:t>
            </a:r>
            <a:r>
              <a:rPr lang="en-US" sz="1600" dirty="0"/>
              <a:t> Notre Dame </a:t>
            </a:r>
            <a:r>
              <a:rPr lang="en-US" sz="1600" dirty="0" err="1"/>
              <a:t>oraz</a:t>
            </a:r>
            <a:r>
              <a:rPr lang="en-US" sz="1600" dirty="0"/>
              <a:t> </a:t>
            </a:r>
            <a:r>
              <a:rPr lang="en-US" sz="1600" dirty="0" err="1"/>
              <a:t>wiele</a:t>
            </a:r>
            <a:r>
              <a:rPr lang="en-US" sz="1600" dirty="0"/>
              <a:t> </a:t>
            </a:r>
            <a:r>
              <a:rPr lang="en-US" sz="1600" dirty="0" err="1"/>
              <a:t>innych</a:t>
            </a:r>
            <a:r>
              <a:rPr lang="en-US" sz="1600" dirty="0"/>
              <a:t>. </a:t>
            </a:r>
            <a:r>
              <a:rPr lang="en-US" sz="1600" dirty="0" err="1"/>
              <a:t>Warto</a:t>
            </a:r>
            <a:r>
              <a:rPr lang="en-US" sz="1600" dirty="0"/>
              <a:t> </a:t>
            </a:r>
            <a:r>
              <a:rPr lang="en-US" sz="1600" dirty="0" err="1"/>
              <a:t>tu</a:t>
            </a:r>
            <a:r>
              <a:rPr lang="en-US" sz="1600" dirty="0"/>
              <a:t> </a:t>
            </a:r>
            <a:r>
              <a:rPr lang="en-US" sz="1600" dirty="0" err="1"/>
              <a:t>także</a:t>
            </a:r>
            <a:r>
              <a:rPr lang="en-US" sz="1600" dirty="0"/>
              <a:t> </a:t>
            </a:r>
            <a:r>
              <a:rPr lang="en-US" sz="1600" dirty="0" err="1"/>
              <a:t>odwiedzić</a:t>
            </a:r>
            <a:r>
              <a:rPr lang="en-US" sz="1600" dirty="0"/>
              <a:t> </a:t>
            </a:r>
            <a:r>
              <a:rPr lang="en-US" sz="1600" dirty="0" err="1"/>
              <a:t>kino</a:t>
            </a:r>
            <a:r>
              <a:rPr lang="en-US" sz="1600" dirty="0"/>
              <a:t> 6D, </a:t>
            </a:r>
            <a:r>
              <a:rPr lang="en-US" sz="1600" dirty="0" err="1"/>
              <a:t>Lunapark</a:t>
            </a:r>
            <a:r>
              <a:rPr lang="en-US" sz="1600" dirty="0"/>
              <a:t> </a:t>
            </a:r>
            <a:r>
              <a:rPr lang="en-US" sz="1600" dirty="0" err="1"/>
              <a:t>i</a:t>
            </a:r>
            <a:r>
              <a:rPr lang="en-US" sz="1600" dirty="0"/>
              <a:t> park </a:t>
            </a:r>
            <a:r>
              <a:rPr lang="en-US" sz="1600" dirty="0" err="1"/>
              <a:t>linowy</a:t>
            </a:r>
            <a:r>
              <a:rPr lang="en-US" sz="1600" dirty="0"/>
              <a:t>.</a:t>
            </a:r>
            <a:endParaRPr lang="en-US" dirty="0"/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xmlns="" id="{5C7B7F60-23A0-49A3-859C-738599AF2CD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t="27582" r="1" b="1"/>
          <a:stretch/>
        </p:blipFill>
        <p:spPr>
          <a:xfrm>
            <a:off x="8098450" y="1743514"/>
            <a:ext cx="3064122" cy="15875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xmlns="" id="{8D22B4D3-BD1D-4BBB-B1CA-1A0189FD66C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/>
          <a:srcRect t="3024" r="-1" b="-1"/>
          <a:stretch/>
        </p:blipFill>
        <p:spPr>
          <a:xfrm>
            <a:off x="6049530" y="3430162"/>
            <a:ext cx="5121701" cy="33813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xmlns="" id="{C3C2AC99-5A09-4C1C-8C3C-6DC363CD95C8}"/>
              </a:ext>
            </a:extLst>
          </p:cNvPr>
          <p:cNvSpPr txBox="1"/>
          <p:nvPr/>
        </p:nvSpPr>
        <p:spPr>
          <a:xfrm>
            <a:off x="802888" y="6285571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dirty="0"/>
              <a:t>Klasa VI C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7257469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1CC5CC88-D452-405A-A68E-CB09DB90990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xmlns="" id="{BB89E98E-05F0-43E5-A391-BA927012298B}"/>
              </a:ext>
            </a:extLst>
          </p:cNvPr>
          <p:cNvSpPr txBox="1"/>
          <p:nvPr/>
        </p:nvSpPr>
        <p:spPr>
          <a:xfrm>
            <a:off x="643831" y="1936955"/>
            <a:ext cx="3690425" cy="4243182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 indent="-182880"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600" b="1" dirty="0" err="1"/>
              <a:t>Kadzielnia</a:t>
            </a:r>
            <a:r>
              <a:rPr lang="en-US" sz="1600" dirty="0"/>
              <a:t> – </a:t>
            </a:r>
            <a:r>
              <a:rPr lang="en-US" sz="1600" dirty="0" err="1"/>
              <a:t>wzgórze</a:t>
            </a:r>
            <a:r>
              <a:rPr lang="en-US" sz="1600" dirty="0"/>
              <a:t>, </a:t>
            </a:r>
            <a:endParaRPr lang="pl-PL" dirty="0"/>
          </a:p>
          <a:p>
            <a:pPr>
              <a:spcAft>
                <a:spcPts val="600"/>
              </a:spcAft>
              <a:buClr>
                <a:schemeClr val="accent1"/>
              </a:buClr>
            </a:pPr>
            <a:r>
              <a:rPr lang="en-US" sz="1600" dirty="0"/>
              <a:t>w </a:t>
            </a:r>
            <a:r>
              <a:rPr lang="en-US" sz="1600" dirty="0" err="1"/>
              <a:t>południowo-zachodniej</a:t>
            </a:r>
            <a:r>
              <a:rPr lang="en-US" sz="1600" dirty="0"/>
              <a:t> </a:t>
            </a:r>
            <a:r>
              <a:rPr lang="en-US" sz="1600" dirty="0" err="1"/>
              <a:t>części</a:t>
            </a:r>
            <a:r>
              <a:rPr lang="en-US" sz="1600" dirty="0"/>
              <a:t> </a:t>
            </a:r>
            <a:r>
              <a:rPr lang="en-US" sz="1600" dirty="0" err="1"/>
              <a:t>Kielc</a:t>
            </a:r>
            <a:r>
              <a:rPr lang="en-US" sz="1600" dirty="0"/>
              <a:t> – </a:t>
            </a:r>
            <a:r>
              <a:rPr lang="en-US" sz="1600" dirty="0" err="1"/>
              <a:t>stolicy</a:t>
            </a:r>
            <a:r>
              <a:rPr lang="en-US" sz="1600" dirty="0"/>
              <a:t> województwa </a:t>
            </a:r>
            <a:r>
              <a:rPr lang="en-US" sz="1600" dirty="0" err="1"/>
              <a:t>świętokrzyskiego</a:t>
            </a:r>
            <a:r>
              <a:rPr lang="en-US" sz="1600" dirty="0"/>
              <a:t>. </a:t>
            </a:r>
            <a:r>
              <a:rPr lang="en-US" sz="1600" b="1" dirty="0" err="1"/>
              <a:t>Kadzielnia</a:t>
            </a:r>
            <a:r>
              <a:rPr lang="en-US" sz="1600" dirty="0"/>
              <a:t>, </a:t>
            </a:r>
            <a:r>
              <a:rPr lang="en-US" sz="1600" dirty="0" err="1"/>
              <a:t>zbudowana</a:t>
            </a:r>
            <a:r>
              <a:rPr lang="en-US" sz="1600" dirty="0"/>
              <a:t> z </a:t>
            </a:r>
            <a:r>
              <a:rPr lang="en-US" sz="1600" dirty="0" err="1"/>
              <a:t>wapieni</a:t>
            </a:r>
            <a:r>
              <a:rPr lang="en-US" sz="1600" dirty="0"/>
              <a:t> </a:t>
            </a:r>
            <a:r>
              <a:rPr lang="en-US" sz="1600" dirty="0" err="1"/>
              <a:t>górnodewońskich</a:t>
            </a:r>
            <a:r>
              <a:rPr lang="en-US" sz="1600" dirty="0"/>
              <a:t> (</a:t>
            </a:r>
            <a:r>
              <a:rPr lang="en-US" sz="1600" dirty="0" err="1"/>
              <a:t>fran</a:t>
            </a:r>
            <a:r>
              <a:rPr lang="en-US" sz="1600" dirty="0"/>
              <a:t>, </a:t>
            </a:r>
            <a:r>
              <a:rPr lang="en-US" sz="1600" dirty="0" err="1"/>
              <a:t>famen</a:t>
            </a:r>
            <a:r>
              <a:rPr lang="en-US" sz="1600" dirty="0"/>
              <a:t>), </a:t>
            </a:r>
            <a:endParaRPr lang="en-US" dirty="0"/>
          </a:p>
          <a:p>
            <a:pPr>
              <a:spcAft>
                <a:spcPts val="600"/>
              </a:spcAft>
            </a:pPr>
            <a:r>
              <a:rPr lang="en-US" sz="1600" dirty="0"/>
              <a:t>ma </a:t>
            </a:r>
            <a:r>
              <a:rPr lang="en-US" sz="1600" dirty="0" err="1"/>
              <a:t>wysokość</a:t>
            </a:r>
            <a:r>
              <a:rPr lang="en-US" sz="1600" dirty="0"/>
              <a:t> 295 m </a:t>
            </a:r>
            <a:r>
              <a:rPr lang="en-US" sz="1600" dirty="0" err="1"/>
              <a:t>n.p.m</a:t>
            </a:r>
            <a:r>
              <a:rPr lang="en-US" sz="1600" dirty="0"/>
              <a:t>. </a:t>
            </a:r>
            <a:r>
              <a:rPr lang="en-US" sz="1600" dirty="0" err="1"/>
              <a:t>Obecne</a:t>
            </a:r>
            <a:r>
              <a:rPr lang="en-US" sz="1600" dirty="0"/>
              <a:t> </a:t>
            </a:r>
            <a:r>
              <a:rPr lang="en-US" sz="1600" dirty="0" err="1"/>
              <a:t>wyrobisko</a:t>
            </a:r>
            <a:r>
              <a:rPr lang="en-US" sz="1600" dirty="0"/>
              <a:t> (</a:t>
            </a:r>
            <a:r>
              <a:rPr lang="en-US" sz="1600" dirty="0" err="1"/>
              <a:t>wcześniej</a:t>
            </a:r>
            <a:r>
              <a:rPr lang="en-US" sz="1600" dirty="0"/>
              <a:t> </a:t>
            </a:r>
            <a:r>
              <a:rPr lang="en-US" sz="1600" dirty="0" err="1"/>
              <a:t>były</a:t>
            </a:r>
            <a:r>
              <a:rPr lang="en-US" sz="1600" dirty="0"/>
              <a:t> tam </a:t>
            </a:r>
            <a:r>
              <a:rPr lang="en-US" sz="1600" dirty="0" err="1"/>
              <a:t>kamieniołomy</a:t>
            </a:r>
            <a:r>
              <a:rPr lang="en-US" sz="1600" dirty="0"/>
              <a:t>) </a:t>
            </a:r>
            <a:r>
              <a:rPr lang="en-US" sz="1600" dirty="0" err="1"/>
              <a:t>wypełniają</a:t>
            </a:r>
            <a:r>
              <a:rPr lang="en-US" sz="1600" dirty="0"/>
              <a:t> </a:t>
            </a:r>
            <a:r>
              <a:rPr lang="en-US" sz="1600" dirty="0" err="1"/>
              <a:t>wody</a:t>
            </a:r>
            <a:r>
              <a:rPr lang="en-US" sz="1600" dirty="0"/>
              <a:t> </a:t>
            </a:r>
            <a:r>
              <a:rPr lang="en-US" sz="1600" dirty="0" err="1"/>
              <a:t>podziemne</a:t>
            </a:r>
            <a:r>
              <a:rPr lang="en-US" sz="1600" dirty="0"/>
              <a:t> </a:t>
            </a:r>
            <a:r>
              <a:rPr lang="en-US" sz="1600" dirty="0" err="1"/>
              <a:t>tworząc</a:t>
            </a:r>
            <a:r>
              <a:rPr lang="en-US" sz="1600" dirty="0"/>
              <a:t> </a:t>
            </a:r>
            <a:r>
              <a:rPr lang="en-US" sz="1600" dirty="0" err="1"/>
              <a:t>Jezioro</a:t>
            </a:r>
            <a:r>
              <a:rPr lang="en-US" sz="1600" dirty="0"/>
              <a:t> </a:t>
            </a:r>
            <a:r>
              <a:rPr lang="en-US" sz="1600" dirty="0" err="1"/>
              <a:t>Szmaragdowe</a:t>
            </a:r>
            <a:r>
              <a:rPr lang="en-US" sz="1600" dirty="0"/>
              <a:t>.</a:t>
            </a:r>
            <a:endParaRPr lang="en-US" dirty="0"/>
          </a:p>
        </p:txBody>
      </p:sp>
      <p:pic>
        <p:nvPicPr>
          <p:cNvPr id="4" name="Obraz 4" descr="Obraz zawierający tekst, przyroda, brzeg&#10;&#10;Opis wygenerowany automatycznie">
            <a:extLst>
              <a:ext uri="{FF2B5EF4-FFF2-40B4-BE49-F238E27FC236}">
                <a16:creationId xmlns:a16="http://schemas.microsoft.com/office/drawing/2014/main" xmlns="" id="{00A294BA-36C2-47B1-898D-2EF83CEAFDB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54296" y="1333486"/>
            <a:ext cx="6155736" cy="420128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xmlns="" id="{92A889AB-C1B1-456B-9EC4-F9B3D73EF6D2}"/>
              </a:ext>
            </a:extLst>
          </p:cNvPr>
          <p:cNvSpPr txBox="1"/>
          <p:nvPr/>
        </p:nvSpPr>
        <p:spPr>
          <a:xfrm>
            <a:off x="644912" y="6294863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dirty="0"/>
              <a:t>Klasa VI C</a:t>
            </a:r>
          </a:p>
        </p:txBody>
      </p:sp>
    </p:spTree>
    <p:extLst>
      <p:ext uri="{BB962C8B-B14F-4D97-AF65-F5344CB8AC3E}">
        <p14:creationId xmlns:p14="http://schemas.microsoft.com/office/powerpoint/2010/main" xmlns="" val="7946224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1CC5CC88-D452-405A-A68E-CB09DB90990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xmlns="" id="{7DA9E0CD-BA57-4801-9B32-6DDAF1DE0BC0}"/>
              </a:ext>
            </a:extLst>
          </p:cNvPr>
          <p:cNvSpPr txBox="1"/>
          <p:nvPr/>
        </p:nvSpPr>
        <p:spPr>
          <a:xfrm>
            <a:off x="643831" y="1936955"/>
            <a:ext cx="3690425" cy="4243182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 indent="-182880"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600" b="1" err="1"/>
              <a:t>Karczówka</a:t>
            </a:r>
            <a:r>
              <a:rPr lang="en-US" sz="1600"/>
              <a:t> – </a:t>
            </a:r>
            <a:r>
              <a:rPr lang="en-US" sz="1600" err="1"/>
              <a:t>wzniesienie</a:t>
            </a:r>
            <a:r>
              <a:rPr lang="en-US" sz="1600"/>
              <a:t> </a:t>
            </a:r>
            <a:endParaRPr lang="pl-PL"/>
          </a:p>
          <a:p>
            <a:pPr>
              <a:spcAft>
                <a:spcPts val="600"/>
              </a:spcAft>
              <a:buClr>
                <a:schemeClr val="accent1"/>
              </a:buClr>
            </a:pPr>
            <a:r>
              <a:rPr lang="en-US" sz="1600"/>
              <a:t>w </a:t>
            </a:r>
            <a:r>
              <a:rPr lang="en-US" sz="1600" err="1"/>
              <a:t>Górach</a:t>
            </a:r>
            <a:r>
              <a:rPr lang="en-US" sz="1600"/>
              <a:t> </a:t>
            </a:r>
            <a:r>
              <a:rPr lang="en-US" sz="1600" err="1"/>
              <a:t>Świętokrzyskich</a:t>
            </a:r>
            <a:r>
              <a:rPr lang="en-US" sz="1600"/>
              <a:t>, </a:t>
            </a:r>
            <a:endParaRPr lang="en-US"/>
          </a:p>
          <a:p>
            <a:pPr>
              <a:spcAft>
                <a:spcPts val="600"/>
              </a:spcAft>
            </a:pPr>
            <a:r>
              <a:rPr lang="en-US" sz="1600"/>
              <a:t>w </a:t>
            </a:r>
            <a:r>
              <a:rPr lang="en-US" sz="1600" err="1"/>
              <a:t>Paśmie</a:t>
            </a:r>
            <a:r>
              <a:rPr lang="en-US" sz="1600"/>
              <a:t> </a:t>
            </a:r>
            <a:r>
              <a:rPr lang="en-US" sz="1600" err="1"/>
              <a:t>Kadzielniańskim</a:t>
            </a:r>
            <a:r>
              <a:rPr lang="en-US" sz="1600"/>
              <a:t>, </a:t>
            </a:r>
            <a:r>
              <a:rPr lang="en-US" sz="1600" err="1"/>
              <a:t>położone</a:t>
            </a:r>
            <a:r>
              <a:rPr lang="en-US" sz="1600"/>
              <a:t> </a:t>
            </a:r>
            <a:r>
              <a:rPr lang="en-US" sz="1600" err="1"/>
              <a:t>na</a:t>
            </a:r>
            <a:r>
              <a:rPr lang="en-US" sz="1600"/>
              <a:t> </a:t>
            </a:r>
            <a:r>
              <a:rPr lang="en-US" sz="1600" err="1"/>
              <a:t>terenie</a:t>
            </a:r>
            <a:r>
              <a:rPr lang="en-US" sz="1600"/>
              <a:t> </a:t>
            </a:r>
            <a:r>
              <a:rPr lang="en-US" sz="1600" err="1"/>
              <a:t>Kielc</a:t>
            </a:r>
            <a:r>
              <a:rPr lang="en-US" sz="1600"/>
              <a:t>, </a:t>
            </a:r>
            <a:r>
              <a:rPr lang="en-US" sz="1600" err="1"/>
              <a:t>na</a:t>
            </a:r>
            <a:r>
              <a:rPr lang="en-US" sz="1600"/>
              <a:t> </a:t>
            </a:r>
            <a:r>
              <a:rPr lang="en-US" sz="1600" err="1"/>
              <a:t>południowy</a:t>
            </a:r>
            <a:r>
              <a:rPr lang="en-US" sz="1600"/>
              <a:t> </a:t>
            </a:r>
            <a:r>
              <a:rPr lang="en-US" sz="1600" err="1"/>
              <a:t>zachód</a:t>
            </a:r>
            <a:r>
              <a:rPr lang="en-US" sz="1600"/>
              <a:t> od centrum </a:t>
            </a:r>
            <a:r>
              <a:rPr lang="en-US" sz="1600" err="1"/>
              <a:t>miasta</a:t>
            </a:r>
            <a:r>
              <a:rPr lang="en-US" sz="1600"/>
              <a:t>.</a:t>
            </a:r>
            <a:endParaRPr lang="en-US"/>
          </a:p>
          <a:p>
            <a:pPr>
              <a:spcAft>
                <a:spcPts val="600"/>
              </a:spcAft>
            </a:pPr>
            <a:r>
              <a:rPr lang="en-US" sz="1600"/>
              <a:t>W </a:t>
            </a:r>
            <a:r>
              <a:rPr lang="en-US" sz="1600" err="1"/>
              <a:t>większej</a:t>
            </a:r>
            <a:r>
              <a:rPr lang="en-US" sz="1600"/>
              <a:t> </a:t>
            </a:r>
            <a:r>
              <a:rPr lang="en-US" sz="1600" err="1"/>
              <a:t>części</a:t>
            </a:r>
            <a:r>
              <a:rPr lang="en-US" sz="1600"/>
              <a:t> </a:t>
            </a:r>
            <a:r>
              <a:rPr lang="en-US" sz="1600" err="1"/>
              <a:t>zbudowane</a:t>
            </a:r>
            <a:r>
              <a:rPr lang="en-US" sz="1600"/>
              <a:t> jest </a:t>
            </a:r>
            <a:endParaRPr lang="en-US"/>
          </a:p>
          <a:p>
            <a:pPr>
              <a:spcAft>
                <a:spcPts val="600"/>
              </a:spcAft>
            </a:pPr>
            <a:r>
              <a:rPr lang="en-US" sz="1600"/>
              <a:t>z </a:t>
            </a:r>
            <a:r>
              <a:rPr lang="en-US" sz="1600" err="1"/>
              <a:t>wapieni</a:t>
            </a:r>
            <a:r>
              <a:rPr lang="en-US" sz="1600"/>
              <a:t> </a:t>
            </a:r>
            <a:r>
              <a:rPr lang="en-US" sz="1600" err="1"/>
              <a:t>dewońskich</a:t>
            </a:r>
            <a:r>
              <a:rPr lang="en-US" sz="1600"/>
              <a:t>, u </a:t>
            </a:r>
            <a:r>
              <a:rPr lang="en-US" sz="1600" err="1"/>
              <a:t>jego</a:t>
            </a:r>
            <a:r>
              <a:rPr lang="en-US" sz="1600"/>
              <a:t> </a:t>
            </a:r>
            <a:r>
              <a:rPr lang="en-US" sz="1600" err="1"/>
              <a:t>podnóża</a:t>
            </a:r>
            <a:r>
              <a:rPr lang="en-US" sz="1600"/>
              <a:t> </a:t>
            </a:r>
            <a:r>
              <a:rPr lang="en-US" sz="1600" err="1"/>
              <a:t>natomiast</a:t>
            </a:r>
            <a:r>
              <a:rPr lang="en-US" sz="1600"/>
              <a:t> </a:t>
            </a:r>
            <a:r>
              <a:rPr lang="en-US" sz="1600" err="1"/>
              <a:t>znajdują</a:t>
            </a:r>
            <a:r>
              <a:rPr lang="en-US" sz="1600"/>
              <a:t> </a:t>
            </a:r>
            <a:r>
              <a:rPr lang="en-US" sz="1600" err="1"/>
              <a:t>się</a:t>
            </a:r>
            <a:r>
              <a:rPr lang="en-US" sz="1600"/>
              <a:t> </a:t>
            </a:r>
            <a:r>
              <a:rPr lang="en-US" sz="1600" err="1"/>
              <a:t>wychodnie</a:t>
            </a:r>
            <a:r>
              <a:rPr lang="en-US" sz="1600"/>
              <a:t> </a:t>
            </a:r>
            <a:r>
              <a:rPr lang="en-US" sz="1600" err="1"/>
              <a:t>zlepieńców</a:t>
            </a:r>
            <a:r>
              <a:rPr lang="en-US" sz="1600"/>
              <a:t> </a:t>
            </a:r>
            <a:r>
              <a:rPr lang="en-US" sz="1600" err="1"/>
              <a:t>cechsztyńskich</a:t>
            </a:r>
            <a:r>
              <a:rPr lang="en-US" sz="1600"/>
              <a:t>. </a:t>
            </a:r>
            <a:r>
              <a:rPr lang="en-US" sz="1600" err="1"/>
              <a:t>Wydobywano</a:t>
            </a:r>
            <a:r>
              <a:rPr lang="en-US" sz="1600"/>
              <a:t> </a:t>
            </a:r>
            <a:r>
              <a:rPr lang="en-US" sz="1600" err="1"/>
              <a:t>tu</a:t>
            </a:r>
            <a:r>
              <a:rPr lang="en-US" sz="1600"/>
              <a:t> </a:t>
            </a:r>
            <a:r>
              <a:rPr lang="en-US" sz="1600" err="1"/>
              <a:t>wapień</a:t>
            </a:r>
            <a:r>
              <a:rPr lang="en-US" sz="1600"/>
              <a:t> </a:t>
            </a:r>
            <a:r>
              <a:rPr lang="en-US" sz="1600" err="1"/>
              <a:t>oraz</a:t>
            </a:r>
            <a:r>
              <a:rPr lang="en-US" sz="1600"/>
              <a:t> </a:t>
            </a:r>
            <a:r>
              <a:rPr lang="en-US" sz="1600" err="1"/>
              <a:t>rudy</a:t>
            </a:r>
            <a:r>
              <a:rPr lang="en-US" sz="1600"/>
              <a:t> </a:t>
            </a:r>
            <a:r>
              <a:rPr lang="en-US" sz="1600" err="1"/>
              <a:t>ołowiu</a:t>
            </a:r>
            <a:r>
              <a:rPr lang="en-US" sz="1600"/>
              <a:t>.</a:t>
            </a:r>
            <a:endParaRPr lang="en-US"/>
          </a:p>
        </p:txBody>
      </p:sp>
      <p:pic>
        <p:nvPicPr>
          <p:cNvPr id="4" name="Obraz 4" descr="Obraz zawierający góra, przyroda, zewnętrzne, zbocze&#10;&#10;Opis wygenerowany automatycznie">
            <a:extLst>
              <a:ext uri="{FF2B5EF4-FFF2-40B4-BE49-F238E27FC236}">
                <a16:creationId xmlns:a16="http://schemas.microsoft.com/office/drawing/2014/main" xmlns="" id="{6B267BA2-7E59-45AA-9E79-8A8B7BEC91F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12161" y="1593428"/>
            <a:ext cx="6412129" cy="35935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xmlns="" id="{EA22402F-31CB-40B4-B8C5-DCD199FE96AA}"/>
              </a:ext>
            </a:extLst>
          </p:cNvPr>
          <p:cNvSpPr txBox="1"/>
          <p:nvPr/>
        </p:nvSpPr>
        <p:spPr>
          <a:xfrm>
            <a:off x="644912" y="6239107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dirty="0"/>
              <a:t>Klasa VI C</a:t>
            </a:r>
          </a:p>
        </p:txBody>
      </p:sp>
    </p:spTree>
    <p:extLst>
      <p:ext uri="{BB962C8B-B14F-4D97-AF65-F5344CB8AC3E}">
        <p14:creationId xmlns:p14="http://schemas.microsoft.com/office/powerpoint/2010/main" xmlns="" val="1774530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E8FF06A7-5047-44BF-9612-443581AEEB3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xmlns="" id="{C6CF60B7-FF30-4F49-884B-097F7B36F16F}"/>
              </a:ext>
            </a:extLst>
          </p:cNvPr>
          <p:cNvSpPr txBox="1"/>
          <p:nvPr/>
        </p:nvSpPr>
        <p:spPr>
          <a:xfrm>
            <a:off x="1261872" y="470535"/>
            <a:ext cx="4954920" cy="1606948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spc="-50">
                <a:latin typeface="+mj-lt"/>
                <a:ea typeface="+mj-ea"/>
                <a:cs typeface="+mj-cs"/>
              </a:rPr>
              <a:t>Świętokrzyski Park Narodowy 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xmlns="" id="{8641E591-3563-476B-B975-0A974924B93E}"/>
              </a:ext>
            </a:extLst>
          </p:cNvPr>
          <p:cNvSpPr txBox="1"/>
          <p:nvPr/>
        </p:nvSpPr>
        <p:spPr>
          <a:xfrm>
            <a:off x="1261872" y="2238374"/>
            <a:ext cx="4954920" cy="4046538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 indent="-182880">
              <a:spcAft>
                <a:spcPts val="600"/>
              </a:spcAft>
              <a:buClr>
                <a:schemeClr val="accent1"/>
              </a:buClr>
            </a:pPr>
            <a:r>
              <a:rPr lang="en-US" sz="1600"/>
              <a:t>Park </a:t>
            </a:r>
            <a:r>
              <a:rPr lang="en-US" sz="1600" err="1"/>
              <a:t>położony</a:t>
            </a:r>
            <a:r>
              <a:rPr lang="en-US" sz="1600"/>
              <a:t> jest w </a:t>
            </a:r>
            <a:r>
              <a:rPr lang="en-US" sz="1600" err="1"/>
              <a:t>centralnej</a:t>
            </a:r>
            <a:r>
              <a:rPr lang="en-US" sz="1600"/>
              <a:t> </a:t>
            </a:r>
            <a:r>
              <a:rPr lang="en-US" sz="1600" err="1"/>
              <a:t>części</a:t>
            </a:r>
            <a:r>
              <a:rPr lang="en-US" sz="1600"/>
              <a:t> </a:t>
            </a:r>
            <a:r>
              <a:rPr lang="en-US" sz="1600" err="1"/>
              <a:t>Gór</a:t>
            </a:r>
            <a:r>
              <a:rPr lang="en-US" sz="1600"/>
              <a:t> </a:t>
            </a:r>
            <a:r>
              <a:rPr lang="en-US" sz="1600" err="1"/>
              <a:t>Świętokrzyskich</a:t>
            </a:r>
            <a:r>
              <a:rPr lang="en-US" sz="1600"/>
              <a:t> </a:t>
            </a:r>
            <a:r>
              <a:rPr lang="en-US" sz="1600" err="1"/>
              <a:t>i</a:t>
            </a:r>
            <a:r>
              <a:rPr lang="en-US" sz="1600"/>
              <a:t> </a:t>
            </a:r>
            <a:r>
              <a:rPr lang="en-US" sz="1600" err="1"/>
              <a:t>obejmuje</a:t>
            </a:r>
            <a:r>
              <a:rPr lang="en-US" sz="1600"/>
              <a:t>: pasmo </a:t>
            </a:r>
            <a:r>
              <a:rPr lang="en-US" sz="1600" err="1"/>
              <a:t>Łysogór</a:t>
            </a:r>
            <a:r>
              <a:rPr lang="en-US" sz="1600"/>
              <a:t> </a:t>
            </a:r>
            <a:r>
              <a:rPr lang="en-US" sz="1600" err="1"/>
              <a:t>i</a:t>
            </a:r>
            <a:r>
              <a:rPr lang="en-US" sz="1600"/>
              <a:t> </a:t>
            </a:r>
            <a:r>
              <a:rPr lang="en-US" sz="1600" err="1"/>
              <a:t>Łysą</a:t>
            </a:r>
            <a:r>
              <a:rPr lang="en-US" sz="1600"/>
              <a:t> </a:t>
            </a:r>
            <a:r>
              <a:rPr lang="en-US" sz="1600" err="1"/>
              <a:t>Górę</a:t>
            </a:r>
            <a:r>
              <a:rPr lang="en-US" sz="1600"/>
              <a:t>.</a:t>
            </a:r>
          </a:p>
          <a:p>
            <a:pPr indent="-182880">
              <a:spcAft>
                <a:spcPts val="600"/>
              </a:spcAft>
              <a:buClr>
                <a:schemeClr val="accent1"/>
              </a:buClr>
            </a:pPr>
            <a:r>
              <a:rPr lang="en-US" sz="1600"/>
              <a:t>Na </a:t>
            </a:r>
            <a:r>
              <a:rPr lang="en-US" sz="1600" err="1"/>
              <a:t>Łysej</a:t>
            </a:r>
            <a:r>
              <a:rPr lang="en-US" sz="1600"/>
              <a:t> </a:t>
            </a:r>
            <a:r>
              <a:rPr lang="en-US" sz="1600" err="1"/>
              <a:t>Górze</a:t>
            </a:r>
            <a:r>
              <a:rPr lang="en-US" sz="1600"/>
              <a:t> </a:t>
            </a:r>
            <a:r>
              <a:rPr lang="en-US" sz="1600" err="1"/>
              <a:t>znajduje</a:t>
            </a:r>
            <a:r>
              <a:rPr lang="en-US" sz="1600"/>
              <a:t> </a:t>
            </a:r>
            <a:r>
              <a:rPr lang="en-US" sz="1600" err="1"/>
              <a:t>się</a:t>
            </a:r>
            <a:r>
              <a:rPr lang="en-US" sz="1600"/>
              <a:t> </a:t>
            </a:r>
            <a:r>
              <a:rPr lang="en-US" sz="1600" err="1"/>
              <a:t>Muzeum</a:t>
            </a:r>
            <a:r>
              <a:rPr lang="en-US" sz="1600"/>
              <a:t> </a:t>
            </a:r>
            <a:r>
              <a:rPr lang="en-US" sz="1600" err="1"/>
              <a:t>Przyrodnicze</a:t>
            </a:r>
            <a:r>
              <a:rPr lang="en-US" sz="1600">
                <a:hlinkClick r:id="rId2"/>
              </a:rPr>
              <a:t> </a:t>
            </a:r>
            <a:r>
              <a:rPr lang="en-US" err="1"/>
              <a:t>Świętokrzyskiego</a:t>
            </a:r>
            <a:r>
              <a:rPr lang="en-US" sz="1600"/>
              <a:t> </a:t>
            </a:r>
            <a:r>
              <a:rPr lang="en-US" sz="1600" err="1"/>
              <a:t>Parku</a:t>
            </a:r>
            <a:r>
              <a:rPr lang="en-US" sz="1600"/>
              <a:t> </a:t>
            </a:r>
            <a:r>
              <a:rPr lang="en-US" sz="1600" err="1"/>
              <a:t>Narodowego</a:t>
            </a:r>
            <a:r>
              <a:rPr lang="en-US" sz="1600"/>
              <a:t>. </a:t>
            </a:r>
            <a:r>
              <a:rPr lang="en-US" sz="1600" err="1"/>
              <a:t>Oprócz</a:t>
            </a:r>
            <a:r>
              <a:rPr lang="en-US" sz="1600"/>
              <a:t> </a:t>
            </a:r>
            <a:r>
              <a:rPr lang="en-US" sz="1600" err="1"/>
              <a:t>tego</a:t>
            </a:r>
            <a:r>
              <a:rPr lang="en-US" sz="1600"/>
              <a:t> do </a:t>
            </a:r>
            <a:r>
              <a:rPr lang="en-US" sz="1600" err="1"/>
              <a:t>atrakcji</a:t>
            </a:r>
            <a:r>
              <a:rPr lang="en-US" sz="1600"/>
              <a:t> </a:t>
            </a:r>
            <a:r>
              <a:rPr lang="en-US" sz="1600" err="1"/>
              <a:t>turystycznych</a:t>
            </a:r>
            <a:r>
              <a:rPr lang="en-US" sz="1600"/>
              <a:t> </a:t>
            </a:r>
            <a:r>
              <a:rPr lang="en-US" sz="1600" err="1"/>
              <a:t>zalicza</a:t>
            </a:r>
            <a:r>
              <a:rPr lang="en-US" sz="1600"/>
              <a:t> </a:t>
            </a:r>
            <a:r>
              <a:rPr lang="en-US" sz="1600" err="1"/>
              <a:t>się</a:t>
            </a:r>
            <a:r>
              <a:rPr lang="en-US" sz="1600"/>
              <a:t> m.in. </a:t>
            </a:r>
            <a:r>
              <a:rPr lang="en-US" sz="1600" err="1"/>
              <a:t>kompleks</a:t>
            </a:r>
            <a:r>
              <a:rPr lang="en-US" sz="1600"/>
              <a:t> </a:t>
            </a:r>
            <a:r>
              <a:rPr lang="en-US" sz="1600" err="1"/>
              <a:t>zabudowań</a:t>
            </a:r>
            <a:r>
              <a:rPr lang="en-US" sz="1600"/>
              <a:t> </a:t>
            </a:r>
            <a:r>
              <a:rPr lang="en-US" sz="1600" err="1"/>
              <a:t>dawnego</a:t>
            </a:r>
            <a:r>
              <a:rPr lang="en-US" sz="1600"/>
              <a:t> </a:t>
            </a:r>
            <a:r>
              <a:rPr lang="en-US" sz="1600" err="1"/>
              <a:t>klasztoru</a:t>
            </a:r>
            <a:r>
              <a:rPr lang="en-US" sz="1600"/>
              <a:t> </a:t>
            </a:r>
            <a:r>
              <a:rPr lang="en-US" sz="1600" err="1"/>
              <a:t>Benedyktynów</a:t>
            </a:r>
            <a:r>
              <a:rPr lang="en-US" sz="1600"/>
              <a:t> </a:t>
            </a:r>
            <a:r>
              <a:rPr lang="en-US" sz="1600" err="1"/>
              <a:t>Świętokrzyskich</a:t>
            </a:r>
            <a:r>
              <a:rPr lang="en-US" sz="1600"/>
              <a:t> na Świętym Krzyżu (</a:t>
            </a:r>
            <a:r>
              <a:rPr lang="en-US" sz="1600" err="1"/>
              <a:t>inaczej</a:t>
            </a:r>
            <a:r>
              <a:rPr lang="en-US" sz="1600"/>
              <a:t> </a:t>
            </a:r>
            <a:r>
              <a:rPr lang="en-US" sz="1600" err="1"/>
              <a:t>Łysa</a:t>
            </a:r>
            <a:r>
              <a:rPr lang="en-US" sz="1600"/>
              <a:t> Góra), </a:t>
            </a:r>
            <a:r>
              <a:rPr lang="en-US" sz="1600" err="1"/>
              <a:t>powstałego</a:t>
            </a:r>
            <a:r>
              <a:rPr lang="en-US" sz="1600"/>
              <a:t> w XII </a:t>
            </a:r>
            <a:r>
              <a:rPr lang="en-US" sz="1600" err="1"/>
              <a:t>wieku</a:t>
            </a:r>
            <a:r>
              <a:rPr lang="en-US" sz="1600"/>
              <a:t>.</a:t>
            </a:r>
          </a:p>
          <a:p>
            <a:pPr indent="-182880">
              <a:spcAft>
                <a:spcPts val="600"/>
              </a:spcAft>
              <a:buClr>
                <a:schemeClr val="accent1"/>
              </a:buClr>
            </a:pPr>
            <a:endParaRPr lang="en-US" sz="1600"/>
          </a:p>
        </p:txBody>
      </p:sp>
      <p:pic>
        <p:nvPicPr>
          <p:cNvPr id="5" name="Obraz 5" descr="Obraz zawierający trawa, niebo, zewnętrzne, budynek&#10;&#10;Opis wygenerowany automatycznie">
            <a:extLst>
              <a:ext uri="{FF2B5EF4-FFF2-40B4-BE49-F238E27FC236}">
                <a16:creationId xmlns:a16="http://schemas.microsoft.com/office/drawing/2014/main" xmlns="" id="{C867930A-23BD-455F-A052-BCE5DAFECC8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64569" y="640081"/>
            <a:ext cx="3938425" cy="2628899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Obraz 4" descr="Obraz zawierający drzewo, zewnętrzne, góra, niebo&#10;&#10;Opis wygenerowany automatycznie">
            <a:extLst>
              <a:ext uri="{FF2B5EF4-FFF2-40B4-BE49-F238E27FC236}">
                <a16:creationId xmlns:a16="http://schemas.microsoft.com/office/drawing/2014/main" xmlns="" id="{D77EC3D9-7B25-4D7D-B7D7-B22BE5B13217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764146" y="3502429"/>
            <a:ext cx="3939272" cy="2630896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xmlns="" id="{7441074E-ACEC-46AD-A2D7-E52969230042}"/>
              </a:ext>
            </a:extLst>
          </p:cNvPr>
          <p:cNvSpPr txBox="1"/>
          <p:nvPr/>
        </p:nvSpPr>
        <p:spPr>
          <a:xfrm>
            <a:off x="1258229" y="6136888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dirty="0"/>
              <a:t>Klasa VI C</a:t>
            </a:r>
          </a:p>
        </p:txBody>
      </p:sp>
    </p:spTree>
    <p:extLst>
      <p:ext uri="{BB962C8B-B14F-4D97-AF65-F5344CB8AC3E}">
        <p14:creationId xmlns:p14="http://schemas.microsoft.com/office/powerpoint/2010/main" xmlns="" val="10410539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65544C5F-0163-48BD-8D7E-C2DDFE20FBA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xmlns="" id="{AD765AF4-07FE-4EDF-9A78-5D90B827C430}"/>
              </a:ext>
            </a:extLst>
          </p:cNvPr>
          <p:cNvSpPr txBox="1"/>
          <p:nvPr/>
        </p:nvSpPr>
        <p:spPr>
          <a:xfrm>
            <a:off x="1537355" y="1405030"/>
            <a:ext cx="3849091" cy="4046538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 lnSpcReduction="10000"/>
          </a:bodyPr>
          <a:lstStyle/>
          <a:p>
            <a:pPr indent="-18288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en-US" sz="1600"/>
              <a:t>W </a:t>
            </a:r>
            <a:r>
              <a:rPr lang="en-US" sz="1600" err="1"/>
              <a:t>roku</a:t>
            </a:r>
            <a:r>
              <a:rPr lang="en-US" sz="1600"/>
              <a:t> 1920 </a:t>
            </a:r>
            <a:r>
              <a:rPr lang="en-US" sz="1600" err="1"/>
              <a:t>powstał</a:t>
            </a:r>
            <a:r>
              <a:rPr lang="en-US" sz="1600"/>
              <a:t> </a:t>
            </a:r>
            <a:r>
              <a:rPr lang="en-US" sz="1600" err="1"/>
              <a:t>pierwszy</a:t>
            </a:r>
            <a:r>
              <a:rPr lang="en-US" sz="1600"/>
              <a:t> </a:t>
            </a:r>
            <a:endParaRPr lang="pl-PL"/>
          </a:p>
          <a:p>
            <a:pPr indent="-182880">
              <a:lnSpc>
                <a:spcPct val="90000"/>
              </a:lnSpc>
              <a:spcAft>
                <a:spcPts val="600"/>
              </a:spcAft>
            </a:pPr>
            <a:r>
              <a:rPr lang="en-US" sz="1600"/>
              <a:t>w </a:t>
            </a:r>
            <a:r>
              <a:rPr lang="en-US" sz="1600" err="1"/>
              <a:t>Górach</a:t>
            </a:r>
            <a:r>
              <a:rPr lang="en-US" sz="1600"/>
              <a:t> </a:t>
            </a:r>
            <a:r>
              <a:rPr lang="en-US" sz="1600" err="1"/>
              <a:t>Świętokrzyskich</a:t>
            </a:r>
            <a:r>
              <a:rPr lang="en-US" sz="1600"/>
              <a:t> </a:t>
            </a:r>
            <a:r>
              <a:rPr lang="en-US" sz="1600" err="1"/>
              <a:t>rezerwat</a:t>
            </a:r>
            <a:r>
              <a:rPr lang="en-US" sz="1600"/>
              <a:t> </a:t>
            </a:r>
            <a:r>
              <a:rPr lang="en-US" sz="1600" err="1"/>
              <a:t>na</a:t>
            </a:r>
            <a:r>
              <a:rPr lang="en-US" sz="1600"/>
              <a:t> </a:t>
            </a:r>
            <a:r>
              <a:rPr lang="en-US" sz="1600" err="1"/>
              <a:t>Chełmowej</a:t>
            </a:r>
            <a:r>
              <a:rPr lang="en-US" sz="1600"/>
              <a:t> </a:t>
            </a:r>
            <a:r>
              <a:rPr lang="en-US" sz="1600" err="1"/>
              <a:t>Górze</a:t>
            </a:r>
            <a:r>
              <a:rPr lang="en-US" sz="1600"/>
              <a:t>. </a:t>
            </a:r>
            <a:r>
              <a:rPr lang="en-US" sz="1600" err="1"/>
              <a:t>Cztery</a:t>
            </a:r>
            <a:r>
              <a:rPr lang="en-US" sz="1600"/>
              <a:t> </a:t>
            </a:r>
            <a:r>
              <a:rPr lang="en-US" sz="1600" err="1"/>
              <a:t>lata</a:t>
            </a:r>
            <a:r>
              <a:rPr lang="en-US" sz="1600"/>
              <a:t> </a:t>
            </a:r>
            <a:r>
              <a:rPr lang="en-US" sz="1600" err="1"/>
              <a:t>później</a:t>
            </a:r>
            <a:r>
              <a:rPr lang="en-US" sz="1600"/>
              <a:t> </a:t>
            </a:r>
            <a:r>
              <a:rPr lang="en-US" sz="1600" err="1"/>
              <a:t>utworzono</a:t>
            </a:r>
            <a:r>
              <a:rPr lang="en-US" sz="1600"/>
              <a:t> </a:t>
            </a:r>
            <a:r>
              <a:rPr lang="en-US" sz="1600" err="1"/>
              <a:t>kolejne</a:t>
            </a:r>
            <a:r>
              <a:rPr lang="en-US" sz="1600"/>
              <a:t> </a:t>
            </a:r>
            <a:r>
              <a:rPr lang="en-US" sz="1600" err="1"/>
              <a:t>dwa</a:t>
            </a:r>
            <a:r>
              <a:rPr lang="en-US" sz="1600"/>
              <a:t> </a:t>
            </a:r>
            <a:r>
              <a:rPr lang="en-US" sz="1600" err="1"/>
              <a:t>rezerwaty</a:t>
            </a:r>
            <a:r>
              <a:rPr lang="en-US" sz="1600"/>
              <a:t> </a:t>
            </a:r>
            <a:r>
              <a:rPr lang="en-US" sz="1600" err="1"/>
              <a:t>na</a:t>
            </a:r>
            <a:r>
              <a:rPr lang="en-US" sz="1600"/>
              <a:t> </a:t>
            </a:r>
            <a:r>
              <a:rPr lang="en-US" sz="1600" err="1"/>
              <a:t>najwyższych</a:t>
            </a:r>
            <a:r>
              <a:rPr lang="en-US" sz="1600"/>
              <a:t> </a:t>
            </a:r>
            <a:r>
              <a:rPr lang="en-US" sz="1600" err="1"/>
              <a:t>wzniesieniach</a:t>
            </a:r>
            <a:r>
              <a:rPr lang="en-US" sz="1600"/>
              <a:t>: </a:t>
            </a:r>
            <a:r>
              <a:rPr lang="en-US" sz="1600" err="1"/>
              <a:t>Łysicy</a:t>
            </a:r>
            <a:r>
              <a:rPr lang="en-US" sz="1600"/>
              <a:t> </a:t>
            </a:r>
            <a:r>
              <a:rPr lang="en-US" sz="1600" err="1"/>
              <a:t>i</a:t>
            </a:r>
            <a:r>
              <a:rPr lang="en-US" sz="1600"/>
              <a:t> </a:t>
            </a:r>
            <a:r>
              <a:rPr lang="en-US" sz="1600" err="1"/>
              <a:t>Łysej</a:t>
            </a:r>
            <a:r>
              <a:rPr lang="en-US" sz="1600"/>
              <a:t> </a:t>
            </a:r>
            <a:r>
              <a:rPr lang="en-US" sz="1600" err="1"/>
              <a:t>Górze</a:t>
            </a:r>
            <a:r>
              <a:rPr lang="en-US" sz="1600"/>
              <a:t>. </a:t>
            </a:r>
            <a:r>
              <a:rPr lang="en-US" sz="1600" err="1"/>
              <a:t>Jeszcze</a:t>
            </a:r>
            <a:r>
              <a:rPr lang="en-US" sz="1600"/>
              <a:t> </a:t>
            </a:r>
            <a:r>
              <a:rPr lang="en-US" sz="1600" err="1"/>
              <a:t>przed</a:t>
            </a:r>
            <a:r>
              <a:rPr lang="en-US" sz="1600"/>
              <a:t> </a:t>
            </a:r>
            <a:r>
              <a:rPr lang="en-US" sz="1600" err="1"/>
              <a:t>formalnym</a:t>
            </a:r>
            <a:r>
              <a:rPr lang="en-US" sz="1600"/>
              <a:t> </a:t>
            </a:r>
            <a:r>
              <a:rPr lang="en-US" sz="1600" err="1"/>
              <a:t>ustanowieniem</a:t>
            </a:r>
            <a:r>
              <a:rPr lang="en-US" sz="1600"/>
              <a:t> </a:t>
            </a:r>
            <a:r>
              <a:rPr lang="en-US" sz="1600" err="1"/>
              <a:t>parku</a:t>
            </a:r>
            <a:r>
              <a:rPr lang="en-US" sz="1600"/>
              <a:t> (z </a:t>
            </a:r>
            <a:r>
              <a:rPr lang="en-US" sz="1600" err="1"/>
              <a:t>dniem</a:t>
            </a:r>
            <a:r>
              <a:rPr lang="en-US" sz="1600"/>
              <a:t> 1 </a:t>
            </a:r>
            <a:r>
              <a:rPr lang="en-US" sz="1600" err="1"/>
              <a:t>maja</a:t>
            </a:r>
            <a:r>
              <a:rPr lang="en-US" sz="1600"/>
              <a:t> 1950, </a:t>
            </a:r>
            <a:r>
              <a:rPr lang="en-US" sz="1600" err="1"/>
              <a:t>jako</a:t>
            </a:r>
            <a:r>
              <a:rPr lang="en-US" sz="1600"/>
              <a:t> </a:t>
            </a:r>
            <a:r>
              <a:rPr lang="en-US" sz="1600" err="1"/>
              <a:t>trzeciego</a:t>
            </a:r>
            <a:r>
              <a:rPr lang="en-US" sz="1600"/>
              <a:t> w </a:t>
            </a:r>
            <a:r>
              <a:rPr lang="en-US" sz="1600" err="1"/>
              <a:t>Polsce</a:t>
            </a:r>
            <a:r>
              <a:rPr lang="en-US" sz="1600"/>
              <a:t>, po </a:t>
            </a:r>
            <a:r>
              <a:rPr lang="en-US" sz="1600" err="1"/>
              <a:t>Pienińskim</a:t>
            </a:r>
            <a:r>
              <a:rPr lang="en-US" sz="1600"/>
              <a:t> </a:t>
            </a:r>
            <a:r>
              <a:rPr lang="en-US" sz="1600" err="1"/>
              <a:t>i</a:t>
            </a:r>
            <a:r>
              <a:rPr lang="en-US" sz="1600"/>
              <a:t> </a:t>
            </a:r>
            <a:r>
              <a:rPr lang="en-US" sz="1600" err="1"/>
              <a:t>Białowieskim</a:t>
            </a:r>
            <a:r>
              <a:rPr lang="en-US" sz="1600"/>
              <a:t>) </a:t>
            </a:r>
            <a:r>
              <a:rPr lang="en-US" sz="1600" err="1"/>
              <a:t>powstał</a:t>
            </a:r>
            <a:r>
              <a:rPr lang="en-US" sz="1600"/>
              <a:t> </a:t>
            </a:r>
            <a:r>
              <a:rPr lang="en-US" sz="1600" err="1"/>
              <a:t>rezerwat</a:t>
            </a:r>
            <a:r>
              <a:rPr lang="en-US" sz="1600"/>
              <a:t> „Mokry </a:t>
            </a:r>
            <a:r>
              <a:rPr lang="en-US" sz="1600" err="1"/>
              <a:t>Bór</a:t>
            </a:r>
            <a:r>
              <a:rPr lang="en-US" sz="1600"/>
              <a:t>” (38,44 ha). </a:t>
            </a:r>
            <a:endParaRPr lang="pl-PL"/>
          </a:p>
          <a:p>
            <a:pPr indent="-182880">
              <a:lnSpc>
                <a:spcPct val="90000"/>
              </a:lnSpc>
              <a:spcAft>
                <a:spcPts val="600"/>
              </a:spcAft>
            </a:pPr>
            <a:r>
              <a:rPr lang="en-US" sz="1600"/>
              <a:t>Z </a:t>
            </a:r>
            <a:r>
              <a:rPr lang="en-US" sz="1600" err="1"/>
              <a:t>chwilą</a:t>
            </a:r>
            <a:r>
              <a:rPr lang="en-US" sz="1600"/>
              <a:t> </a:t>
            </a:r>
            <a:r>
              <a:rPr lang="en-US" sz="1600" err="1"/>
              <a:t>powstania</a:t>
            </a:r>
            <a:r>
              <a:rPr lang="en-US" sz="1600"/>
              <a:t> </a:t>
            </a:r>
            <a:r>
              <a:rPr lang="en-US" sz="1600" err="1"/>
              <a:t>parku</a:t>
            </a:r>
            <a:r>
              <a:rPr lang="en-US" sz="1600"/>
              <a:t> </a:t>
            </a:r>
            <a:r>
              <a:rPr lang="en-US" sz="1600" err="1"/>
              <a:t>włączono</a:t>
            </a:r>
            <a:r>
              <a:rPr lang="en-US" sz="1600"/>
              <a:t> do </a:t>
            </a:r>
            <a:r>
              <a:rPr lang="en-US" sz="1600" err="1"/>
              <a:t>niego</a:t>
            </a:r>
            <a:r>
              <a:rPr lang="en-US" sz="1600"/>
              <a:t> </a:t>
            </a:r>
            <a:r>
              <a:rPr lang="en-US" sz="1600" err="1"/>
              <a:t>wszystkie</a:t>
            </a:r>
            <a:r>
              <a:rPr lang="en-US" sz="1600"/>
              <a:t> </a:t>
            </a:r>
            <a:r>
              <a:rPr lang="en-US" sz="1600" err="1"/>
              <a:t>istniejące</a:t>
            </a:r>
            <a:r>
              <a:rPr lang="en-US" sz="1600"/>
              <a:t> </a:t>
            </a:r>
            <a:r>
              <a:rPr lang="en-US" sz="1600" err="1"/>
              <a:t>wcześniej</a:t>
            </a:r>
            <a:r>
              <a:rPr lang="en-US" sz="1600"/>
              <a:t> </a:t>
            </a:r>
            <a:r>
              <a:rPr lang="en-US" sz="1600" err="1"/>
              <a:t>rezerwaty</a:t>
            </a:r>
            <a:r>
              <a:rPr lang="en-US" sz="1600"/>
              <a:t> </a:t>
            </a:r>
            <a:r>
              <a:rPr lang="en-US" sz="1600" err="1"/>
              <a:t>oraz</a:t>
            </a:r>
            <a:r>
              <a:rPr lang="en-US" sz="1600"/>
              <a:t> </a:t>
            </a:r>
            <a:r>
              <a:rPr lang="en-US" sz="1600" err="1"/>
              <a:t>obszar</a:t>
            </a:r>
            <a:r>
              <a:rPr lang="en-US" sz="1600"/>
              <a:t> </a:t>
            </a:r>
            <a:r>
              <a:rPr lang="en-US" sz="1600" err="1"/>
              <a:t>położony</a:t>
            </a:r>
            <a:r>
              <a:rPr lang="en-US" sz="1600"/>
              <a:t> </a:t>
            </a:r>
            <a:endParaRPr lang="pl-PL" err="1"/>
          </a:p>
          <a:p>
            <a:pPr indent="-182880">
              <a:lnSpc>
                <a:spcPct val="90000"/>
              </a:lnSpc>
              <a:spcAft>
                <a:spcPts val="600"/>
              </a:spcAft>
            </a:pPr>
            <a:r>
              <a:rPr lang="en-US" sz="1600"/>
              <a:t>w </a:t>
            </a:r>
            <a:r>
              <a:rPr lang="en-US" sz="1600" err="1"/>
              <a:t>Dolinie</a:t>
            </a:r>
            <a:r>
              <a:rPr lang="en-US" sz="1600"/>
              <a:t> </a:t>
            </a:r>
            <a:r>
              <a:rPr lang="en-US" sz="1600" err="1"/>
              <a:t>Czarnej</a:t>
            </a:r>
            <a:r>
              <a:rPr lang="en-US" sz="1600"/>
              <a:t> </a:t>
            </a:r>
            <a:r>
              <a:rPr lang="en-US" sz="1600" err="1"/>
              <a:t>Wody</a:t>
            </a:r>
            <a:r>
              <a:rPr lang="en-US" sz="1600"/>
              <a:t> </a:t>
            </a:r>
            <a:r>
              <a:rPr lang="en-US" sz="1600" err="1"/>
              <a:t>między</a:t>
            </a:r>
            <a:r>
              <a:rPr lang="en-US" sz="1600"/>
              <a:t> </a:t>
            </a:r>
            <a:r>
              <a:rPr lang="en-US" sz="1600" err="1"/>
              <a:t>Miejską</a:t>
            </a:r>
            <a:r>
              <a:rPr lang="en-US" sz="1600"/>
              <a:t> </a:t>
            </a:r>
            <a:r>
              <a:rPr lang="en-US" sz="1600" err="1"/>
              <a:t>Górą</a:t>
            </a:r>
            <a:r>
              <a:rPr lang="en-US" sz="1600"/>
              <a:t> a </a:t>
            </a:r>
            <a:r>
              <a:rPr lang="en-US" sz="1600" err="1"/>
              <a:t>Łysicą</a:t>
            </a:r>
            <a:r>
              <a:rPr lang="en-US" sz="1600"/>
              <a:t> </a:t>
            </a:r>
            <a:r>
              <a:rPr lang="en-US" sz="1600" err="1"/>
              <a:t>nazwany</a:t>
            </a:r>
            <a:r>
              <a:rPr lang="en-US" sz="1600"/>
              <a:t> „Czarny Las”.</a:t>
            </a:r>
            <a:endParaRPr lang="pl-PL"/>
          </a:p>
          <a:p>
            <a:pPr indent="-18288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endParaRPr lang="en-US" sz="1600"/>
          </a:p>
          <a:p>
            <a:pPr indent="-18288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endParaRPr lang="en-US" sz="1600"/>
          </a:p>
        </p:txBody>
      </p:sp>
      <p:pic>
        <p:nvPicPr>
          <p:cNvPr id="3" name="Obraz 3">
            <a:extLst>
              <a:ext uri="{FF2B5EF4-FFF2-40B4-BE49-F238E27FC236}">
                <a16:creationId xmlns:a16="http://schemas.microsoft.com/office/drawing/2014/main" xmlns="" id="{E221A757-CE1F-4D6D-B6E4-57ED1CB9381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rcRect t="13945" r="4" b="28338"/>
          <a:stretch/>
        </p:blipFill>
        <p:spPr>
          <a:xfrm>
            <a:off x="6746828" y="664158"/>
            <a:ext cx="3973908" cy="2628899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Obraz 5" descr="Obraz zawierający drzewo, zewnętrzne, niebo, góra&#10;&#10;Opis wygenerowany automatycznie">
            <a:extLst>
              <a:ext uri="{FF2B5EF4-FFF2-40B4-BE49-F238E27FC236}">
                <a16:creationId xmlns:a16="http://schemas.microsoft.com/office/drawing/2014/main" xmlns="" id="{FA42B260-D5B1-4BB9-9722-92EFD159D53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t="11794" r="3" b="3"/>
          <a:stretch/>
        </p:blipFill>
        <p:spPr>
          <a:xfrm>
            <a:off x="6746828" y="3563044"/>
            <a:ext cx="3973908" cy="2672194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xmlns="" id="{CA8B0E2D-A811-43F2-A5E3-216094A83242}"/>
              </a:ext>
            </a:extLst>
          </p:cNvPr>
          <p:cNvSpPr txBox="1"/>
          <p:nvPr/>
        </p:nvSpPr>
        <p:spPr>
          <a:xfrm>
            <a:off x="9303532" y="54682"/>
            <a:ext cx="1985826" cy="227601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r>
              <a:rPr lang="pl-PL" sz="1100" b="1" dirty="0"/>
              <a:t>Pomnik na szczycie Góry </a:t>
            </a:r>
            <a:r>
              <a:rPr lang="pl-PL" sz="1100" b="1" dirty="0" err="1"/>
              <a:t>Chełmowej</a:t>
            </a:r>
            <a:r>
              <a:rPr lang="pl-PL" sz="1100" b="1" dirty="0"/>
              <a:t> poświęcony botanikowi Michałowi</a:t>
            </a:r>
            <a:endParaRPr lang="pl-PL" sz="1100"/>
          </a:p>
          <a:p>
            <a:pPr algn="ctr">
              <a:spcAft>
                <a:spcPts val="600"/>
              </a:spcAft>
            </a:pPr>
            <a:r>
              <a:rPr lang="pl-PL" sz="1100" b="1" dirty="0"/>
              <a:t>Raciborskiemu</a:t>
            </a: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xmlns="" id="{37C7D495-894D-4A31-8AF5-5E297974074D}"/>
              </a:ext>
            </a:extLst>
          </p:cNvPr>
          <p:cNvSpPr txBox="1"/>
          <p:nvPr/>
        </p:nvSpPr>
        <p:spPr>
          <a:xfrm>
            <a:off x="9148352" y="6201725"/>
            <a:ext cx="274320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200">
                <a:ea typeface="+mn-lt"/>
                <a:cs typeface="+mn-lt"/>
              </a:rPr>
              <a:t>Góra </a:t>
            </a:r>
            <a:r>
              <a:rPr lang="pl-PL" sz="1200" err="1">
                <a:ea typeface="+mn-lt"/>
                <a:cs typeface="+mn-lt"/>
              </a:rPr>
              <a:t>Chełmowa</a:t>
            </a:r>
            <a:r>
              <a:rPr lang="pl-PL" sz="1200">
                <a:ea typeface="+mn-lt"/>
                <a:cs typeface="+mn-lt"/>
              </a:rPr>
              <a:t> widziana z Gołoborza na  Łysej Górze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xmlns="" id="{80E875C4-F5C0-4F8C-A7F9-C38A8F5564D9}"/>
              </a:ext>
            </a:extLst>
          </p:cNvPr>
          <p:cNvSpPr txBox="1"/>
          <p:nvPr/>
        </p:nvSpPr>
        <p:spPr>
          <a:xfrm>
            <a:off x="1537010" y="6136888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dirty="0"/>
              <a:t>Klasa VI C</a:t>
            </a:r>
          </a:p>
        </p:txBody>
      </p:sp>
    </p:spTree>
    <p:extLst>
      <p:ext uri="{BB962C8B-B14F-4D97-AF65-F5344CB8AC3E}">
        <p14:creationId xmlns:p14="http://schemas.microsoft.com/office/powerpoint/2010/main" xmlns="" val="24446573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2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9">
            <a:extLst>
              <a:ext uri="{FF2B5EF4-FFF2-40B4-BE49-F238E27FC236}">
                <a16:creationId xmlns:a16="http://schemas.microsoft.com/office/drawing/2014/main" xmlns="" id="{C779BF11-E738-4DA3-8108-AFD716FF3A9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1">
            <a:extLst>
              <a:ext uri="{FF2B5EF4-FFF2-40B4-BE49-F238E27FC236}">
                <a16:creationId xmlns:a16="http://schemas.microsoft.com/office/drawing/2014/main" xmlns="" id="{250C1E33-6B69-48B0-90CF-2962FC60F65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129284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8" name="Rectangle 13">
            <a:extLst>
              <a:ext uri="{FF2B5EF4-FFF2-40B4-BE49-F238E27FC236}">
                <a16:creationId xmlns:a16="http://schemas.microsoft.com/office/drawing/2014/main" xmlns="" id="{FD71846D-E89E-46D2-8BC5-10C7F0E6C95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129284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xmlns="" id="{2B1CD346-B0D6-49E4-9563-BDA493CD5141}"/>
              </a:ext>
            </a:extLst>
          </p:cNvPr>
          <p:cNvSpPr txBox="1"/>
          <p:nvPr/>
        </p:nvSpPr>
        <p:spPr>
          <a:xfrm>
            <a:off x="1645752" y="1410630"/>
            <a:ext cx="3892689" cy="4574361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 indent="-18288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en-US" sz="1600"/>
              <a:t>W parku żyje 45 </a:t>
            </a:r>
            <a:r>
              <a:rPr lang="en-US" sz="1600" err="1"/>
              <a:t>gatunków</a:t>
            </a:r>
            <a:r>
              <a:rPr lang="en-US" sz="1600"/>
              <a:t> </a:t>
            </a:r>
            <a:r>
              <a:rPr lang="en-US" sz="1600" err="1"/>
              <a:t>ssaków</a:t>
            </a:r>
            <a:r>
              <a:rPr lang="en-US" sz="1600"/>
              <a:t>; </a:t>
            </a:r>
            <a:r>
              <a:rPr lang="en-US" sz="1600" err="1"/>
              <a:t>głównie</a:t>
            </a:r>
            <a:r>
              <a:rPr lang="en-US" sz="1600"/>
              <a:t> </a:t>
            </a:r>
            <a:r>
              <a:rPr lang="en-US" sz="1600" err="1"/>
              <a:t>sarny</a:t>
            </a:r>
            <a:r>
              <a:rPr lang="en-US" sz="1600"/>
              <a:t> </a:t>
            </a:r>
            <a:r>
              <a:rPr lang="en-US" sz="1600" err="1"/>
              <a:t>europejskie</a:t>
            </a:r>
            <a:r>
              <a:rPr lang="en-US" sz="1600"/>
              <a:t>, </a:t>
            </a:r>
            <a:r>
              <a:rPr lang="en-US" sz="1600" err="1"/>
              <a:t>jelenie</a:t>
            </a:r>
            <a:r>
              <a:rPr lang="en-US" sz="1600"/>
              <a:t> </a:t>
            </a:r>
            <a:endParaRPr lang="pl-PL"/>
          </a:p>
          <a:p>
            <a:pPr indent="-182880">
              <a:lnSpc>
                <a:spcPct val="90000"/>
              </a:lnSpc>
              <a:spcAft>
                <a:spcPts val="600"/>
              </a:spcAft>
            </a:pPr>
            <a:r>
              <a:rPr lang="en-US" sz="1600" err="1"/>
              <a:t>oraz</a:t>
            </a:r>
            <a:r>
              <a:rPr lang="en-US" sz="1600"/>
              <a:t> </a:t>
            </a:r>
            <a:r>
              <a:rPr lang="en-US" sz="1600" err="1"/>
              <a:t>dziki</a:t>
            </a:r>
            <a:r>
              <a:rPr lang="en-US" sz="1600"/>
              <a:t>; do </a:t>
            </a:r>
            <a:r>
              <a:rPr lang="en-US" sz="1600" err="1"/>
              <a:t>tego</a:t>
            </a:r>
            <a:r>
              <a:rPr lang="en-US" sz="1600"/>
              <a:t> </a:t>
            </a:r>
            <a:r>
              <a:rPr lang="en-US" sz="1600" err="1"/>
              <a:t>kuna</a:t>
            </a:r>
            <a:r>
              <a:rPr lang="en-US" sz="1600"/>
              <a:t> </a:t>
            </a:r>
            <a:r>
              <a:rPr lang="en-US" sz="1600" err="1"/>
              <a:t>leśna</a:t>
            </a:r>
            <a:r>
              <a:rPr lang="en-US" sz="1600"/>
              <a:t>, </a:t>
            </a:r>
            <a:r>
              <a:rPr lang="en-US" sz="1600" err="1"/>
              <a:t>nornica</a:t>
            </a:r>
            <a:r>
              <a:rPr lang="en-US" sz="1600"/>
              <a:t> </a:t>
            </a:r>
            <a:r>
              <a:rPr lang="en-US" sz="1600" err="1"/>
              <a:t>ruda</a:t>
            </a:r>
            <a:r>
              <a:rPr lang="en-US" sz="1600"/>
              <a:t> </a:t>
            </a:r>
            <a:r>
              <a:rPr lang="en-US" sz="1600" err="1"/>
              <a:t>i</a:t>
            </a:r>
            <a:r>
              <a:rPr lang="en-US" sz="1600"/>
              <a:t> </a:t>
            </a:r>
            <a:r>
              <a:rPr lang="en-US" sz="1600" err="1"/>
              <a:t>mysz</a:t>
            </a:r>
            <a:r>
              <a:rPr lang="en-US" sz="1600"/>
              <a:t> </a:t>
            </a:r>
            <a:r>
              <a:rPr lang="en-US" sz="1600" err="1"/>
              <a:t>leśna</a:t>
            </a:r>
            <a:r>
              <a:rPr lang="en-US" sz="1600"/>
              <a:t>. </a:t>
            </a:r>
            <a:r>
              <a:rPr lang="en-US" sz="1600" err="1"/>
              <a:t>Występuje</a:t>
            </a:r>
            <a:r>
              <a:rPr lang="en-US" sz="1600"/>
              <a:t> 14 gatunków płazów – </a:t>
            </a:r>
            <a:endParaRPr lang="en-US"/>
          </a:p>
          <a:p>
            <a:pPr indent="-182880">
              <a:lnSpc>
                <a:spcPct val="90000"/>
              </a:lnSpc>
              <a:spcAft>
                <a:spcPts val="600"/>
              </a:spcAft>
            </a:pPr>
            <a:r>
              <a:rPr lang="en-US" sz="1600"/>
              <a:t>w </a:t>
            </a:r>
            <a:r>
              <a:rPr lang="en-US" sz="1600" err="1"/>
              <a:t>tym</a:t>
            </a:r>
            <a:r>
              <a:rPr lang="en-US" sz="1600"/>
              <a:t> </a:t>
            </a:r>
            <a:r>
              <a:rPr lang="en-US" sz="1600" err="1"/>
              <a:t>traszka</a:t>
            </a:r>
            <a:r>
              <a:rPr lang="en-US" sz="1600"/>
              <a:t> </a:t>
            </a:r>
            <a:r>
              <a:rPr lang="en-US" sz="1600" err="1"/>
              <a:t>górska</a:t>
            </a:r>
            <a:r>
              <a:rPr lang="en-US" sz="1600"/>
              <a:t>, </a:t>
            </a:r>
            <a:r>
              <a:rPr lang="en-US" sz="1600" err="1"/>
              <a:t>żaba</a:t>
            </a:r>
            <a:r>
              <a:rPr lang="en-US" sz="1600"/>
              <a:t> trawna, ropucha szara oraz 6 gatunków gadów, w tym jaszczurka zwinka i padalec zwyczajny. Stwierdzono 66 gatunków ślimaków, 187 gatunków pająków oraz ponad 3000 gatunków owadów, w tym: ponad 1500 gatunków chrząszczy, blisko 1000 gatunków motyli, oraz liczni przedstawiciele innych rzędów. ​</a:t>
            </a:r>
            <a:endParaRPr lang="en-US"/>
          </a:p>
        </p:txBody>
      </p:sp>
      <p:pic>
        <p:nvPicPr>
          <p:cNvPr id="3" name="Obraz 3" descr="Obraz zawierający podłoże, ssak, trawa, zewnętrzne&#10;&#10;Opis wygenerowany automatycznie">
            <a:extLst>
              <a:ext uri="{FF2B5EF4-FFF2-40B4-BE49-F238E27FC236}">
                <a16:creationId xmlns:a16="http://schemas.microsoft.com/office/drawing/2014/main" xmlns="" id="{1DDACF7F-946F-4EB2-87CF-5DAD006FE9D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18090" y="4373555"/>
            <a:ext cx="2293135" cy="15565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Obraz 4" descr="Obraz zawierający trawa, zewnętrzne, drzewo, ssak&#10;&#10;Opis wygenerowany automatycznie">
            <a:extLst>
              <a:ext uri="{FF2B5EF4-FFF2-40B4-BE49-F238E27FC236}">
                <a16:creationId xmlns:a16="http://schemas.microsoft.com/office/drawing/2014/main" xmlns="" id="{AB22F261-4344-4860-9B85-556E403F2C2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15335" y="747874"/>
            <a:ext cx="4511331" cy="35117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Obraz 5" descr="Obraz zawierający podłoże, robak&#10;&#10;Opis wygenerowany automatycznie">
            <a:extLst>
              <a:ext uri="{FF2B5EF4-FFF2-40B4-BE49-F238E27FC236}">
                <a16:creationId xmlns:a16="http://schemas.microsoft.com/office/drawing/2014/main" xmlns="" id="{6ED8F927-FF46-496C-80E6-16DF1E5B7F9C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837372" y="4371190"/>
            <a:ext cx="2094592" cy="15606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xmlns="" id="{340F5E90-5A27-44DB-A510-0B6C3D06E366}"/>
              </a:ext>
            </a:extLst>
          </p:cNvPr>
          <p:cNvSpPr txBox="1"/>
          <p:nvPr/>
        </p:nvSpPr>
        <p:spPr>
          <a:xfrm>
            <a:off x="1648522" y="6294863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dirty="0"/>
              <a:t>Klasa VI C</a:t>
            </a:r>
          </a:p>
        </p:txBody>
      </p:sp>
    </p:spTree>
    <p:extLst>
      <p:ext uri="{BB962C8B-B14F-4D97-AF65-F5344CB8AC3E}">
        <p14:creationId xmlns:p14="http://schemas.microsoft.com/office/powerpoint/2010/main" xmlns="" val="2127314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65544C5F-0163-48BD-8D7E-C2DDFE20FBA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xmlns="" id="{F3875559-AB76-4261-8296-9509EA527E18}"/>
              </a:ext>
            </a:extLst>
          </p:cNvPr>
          <p:cNvSpPr txBox="1"/>
          <p:nvPr/>
        </p:nvSpPr>
        <p:spPr>
          <a:xfrm>
            <a:off x="862158" y="1251797"/>
            <a:ext cx="4954920" cy="4046538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 indent="-18288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en-US" sz="1600"/>
              <a:t>W </a:t>
            </a:r>
            <a:r>
              <a:rPr lang="en-US" sz="1600" err="1"/>
              <a:t>parku</a:t>
            </a:r>
            <a:r>
              <a:rPr lang="en-US" sz="1600"/>
              <a:t> </a:t>
            </a:r>
            <a:r>
              <a:rPr lang="en-US" sz="1600" err="1"/>
              <a:t>znajduje</a:t>
            </a:r>
            <a:r>
              <a:rPr lang="en-US" sz="1600"/>
              <a:t> </a:t>
            </a:r>
            <a:r>
              <a:rPr lang="en-US" sz="1600" err="1"/>
              <a:t>się</a:t>
            </a:r>
            <a:r>
              <a:rPr lang="en-US" sz="1600"/>
              <a:t> 270-letnia </a:t>
            </a:r>
            <a:r>
              <a:rPr lang="en-US" sz="1600" err="1"/>
              <a:t>jodła</a:t>
            </a:r>
            <a:r>
              <a:rPr lang="en-US" sz="1600"/>
              <a:t> </a:t>
            </a:r>
            <a:r>
              <a:rPr lang="en-US" sz="1600" err="1"/>
              <a:t>pospolita</a:t>
            </a:r>
            <a:r>
              <a:rPr lang="en-US" sz="1600"/>
              <a:t> </a:t>
            </a:r>
            <a:r>
              <a:rPr lang="en-US" sz="1600" err="1"/>
              <a:t>mierząca</a:t>
            </a:r>
            <a:r>
              <a:rPr lang="en-US" sz="1600"/>
              <a:t> 51 m </a:t>
            </a:r>
            <a:r>
              <a:rPr lang="en-US" sz="1600" err="1"/>
              <a:t>i</a:t>
            </a:r>
            <a:r>
              <a:rPr lang="en-US" sz="1600"/>
              <a:t> </a:t>
            </a:r>
            <a:r>
              <a:rPr lang="en-US" sz="1600" err="1"/>
              <a:t>uważana</a:t>
            </a:r>
            <a:r>
              <a:rPr lang="en-US" sz="1600"/>
              <a:t> za </a:t>
            </a:r>
            <a:r>
              <a:rPr lang="en-US" sz="1600" err="1"/>
              <a:t>najwyższe</a:t>
            </a:r>
            <a:r>
              <a:rPr lang="en-US" sz="1600"/>
              <a:t> </a:t>
            </a:r>
            <a:r>
              <a:rPr lang="en-US" sz="1600" err="1"/>
              <a:t>drzewo</a:t>
            </a:r>
            <a:r>
              <a:rPr lang="en-US" sz="1600"/>
              <a:t> w </a:t>
            </a:r>
            <a:r>
              <a:rPr lang="en-US" sz="1600" err="1"/>
              <a:t>Polsce</a:t>
            </a:r>
            <a:r>
              <a:rPr lang="en-US" sz="1600"/>
              <a:t>. </a:t>
            </a:r>
            <a:r>
              <a:rPr lang="en-US" sz="1600" err="1"/>
              <a:t>Ogólnie</a:t>
            </a:r>
            <a:r>
              <a:rPr lang="en-US" sz="1600"/>
              <a:t> </a:t>
            </a:r>
            <a:r>
              <a:rPr lang="en-US" sz="1600" err="1"/>
              <a:t>drzewostany</a:t>
            </a:r>
            <a:r>
              <a:rPr lang="en-US" sz="1600"/>
              <a:t> </a:t>
            </a:r>
            <a:r>
              <a:rPr lang="en-US" sz="1600" err="1"/>
              <a:t>jodły</a:t>
            </a:r>
            <a:r>
              <a:rPr lang="en-US" sz="1600"/>
              <a:t> </a:t>
            </a:r>
            <a:endParaRPr lang="pl-PL"/>
          </a:p>
          <a:p>
            <a:pPr indent="-182880">
              <a:lnSpc>
                <a:spcPct val="90000"/>
              </a:lnSpc>
              <a:spcAft>
                <a:spcPts val="600"/>
              </a:spcAft>
            </a:pPr>
            <a:r>
              <a:rPr lang="en-US" sz="1600"/>
              <a:t>w </a:t>
            </a:r>
            <a:r>
              <a:rPr lang="en-US" sz="1600" err="1"/>
              <a:t>Świętokrzyskim</a:t>
            </a:r>
            <a:r>
              <a:rPr lang="en-US" sz="1600"/>
              <a:t> </a:t>
            </a:r>
            <a:r>
              <a:rPr lang="en-US" sz="1600" err="1"/>
              <a:t>Parku</a:t>
            </a:r>
            <a:r>
              <a:rPr lang="en-US" sz="1600"/>
              <a:t> </a:t>
            </a:r>
            <a:r>
              <a:rPr lang="en-US" sz="1600" err="1"/>
              <a:t>Narodowym</a:t>
            </a:r>
            <a:r>
              <a:rPr lang="en-US" sz="1600"/>
              <a:t> </a:t>
            </a:r>
            <a:r>
              <a:rPr lang="en-US" sz="1600" err="1"/>
              <a:t>liczą</a:t>
            </a:r>
            <a:r>
              <a:rPr lang="en-US" sz="1600"/>
              <a:t> </a:t>
            </a:r>
            <a:r>
              <a:rPr lang="en-US" sz="1600" err="1"/>
              <a:t>sobie</a:t>
            </a:r>
            <a:r>
              <a:rPr lang="en-US" sz="1600"/>
              <a:t> od 80 do 120 lat. </a:t>
            </a:r>
            <a:r>
              <a:rPr lang="en-US" sz="1600" err="1"/>
              <a:t>Zdecydowaną</a:t>
            </a:r>
            <a:r>
              <a:rPr lang="en-US" sz="1600"/>
              <a:t> </a:t>
            </a:r>
            <a:r>
              <a:rPr lang="en-US" sz="1600" err="1"/>
              <a:t>większość</a:t>
            </a:r>
            <a:r>
              <a:rPr lang="en-US" sz="1600"/>
              <a:t> </a:t>
            </a:r>
            <a:r>
              <a:rPr lang="en-US" sz="1600" err="1"/>
              <a:t>powierzchni</a:t>
            </a:r>
            <a:r>
              <a:rPr lang="en-US" sz="1600"/>
              <a:t> </a:t>
            </a:r>
            <a:r>
              <a:rPr lang="en-US" sz="1600" err="1"/>
              <a:t>leśnej</a:t>
            </a:r>
            <a:r>
              <a:rPr lang="en-US" sz="1600"/>
              <a:t> </a:t>
            </a:r>
            <a:r>
              <a:rPr lang="en-US" sz="1600" err="1"/>
              <a:t>Parku</a:t>
            </a:r>
            <a:r>
              <a:rPr lang="en-US" sz="1600"/>
              <a:t> </a:t>
            </a:r>
            <a:r>
              <a:rPr lang="en-US" sz="1600" err="1"/>
              <a:t>zajmują</a:t>
            </a:r>
            <a:r>
              <a:rPr lang="en-US" sz="1600"/>
              <a:t> </a:t>
            </a:r>
            <a:r>
              <a:rPr lang="en-US" sz="1600" err="1"/>
              <a:t>lasy</a:t>
            </a:r>
            <a:r>
              <a:rPr lang="en-US" sz="1600"/>
              <a:t> </a:t>
            </a:r>
            <a:r>
              <a:rPr lang="en-US" sz="1600" err="1"/>
              <a:t>bukowe</a:t>
            </a:r>
            <a:r>
              <a:rPr lang="en-US" sz="1600"/>
              <a:t> </a:t>
            </a:r>
            <a:endParaRPr lang="en-US"/>
          </a:p>
          <a:p>
            <a:pPr indent="-182880">
              <a:lnSpc>
                <a:spcPct val="90000"/>
              </a:lnSpc>
              <a:spcAft>
                <a:spcPts val="600"/>
              </a:spcAft>
            </a:pPr>
            <a:r>
              <a:rPr lang="en-US" sz="1600" err="1"/>
              <a:t>i</a:t>
            </a:r>
            <a:r>
              <a:rPr lang="en-US" sz="1600"/>
              <a:t> </a:t>
            </a:r>
            <a:r>
              <a:rPr lang="en-US" sz="1600" err="1"/>
              <a:t>bukowo-jodłowe</a:t>
            </a:r>
            <a:r>
              <a:rPr lang="en-US" sz="1600"/>
              <a:t>, </a:t>
            </a:r>
            <a:r>
              <a:rPr lang="en-US" sz="1600" err="1"/>
              <a:t>duży</a:t>
            </a:r>
            <a:r>
              <a:rPr lang="en-US" sz="1600"/>
              <a:t> </a:t>
            </a:r>
            <a:r>
              <a:rPr lang="en-US" sz="1600" err="1"/>
              <a:t>udział</a:t>
            </a:r>
            <a:r>
              <a:rPr lang="en-US" sz="1600"/>
              <a:t> </a:t>
            </a:r>
            <a:r>
              <a:rPr lang="en-US" sz="1600" err="1"/>
              <a:t>mają</a:t>
            </a:r>
            <a:r>
              <a:rPr lang="en-US" sz="1600"/>
              <a:t> </a:t>
            </a:r>
            <a:r>
              <a:rPr lang="en-US" sz="1600" err="1"/>
              <a:t>też</a:t>
            </a:r>
            <a:r>
              <a:rPr lang="en-US" sz="1600"/>
              <a:t> </a:t>
            </a:r>
            <a:r>
              <a:rPr lang="en-US" sz="1600" err="1"/>
              <a:t>wyżynne</a:t>
            </a:r>
            <a:r>
              <a:rPr lang="en-US" sz="1600"/>
              <a:t> </a:t>
            </a:r>
            <a:r>
              <a:rPr lang="en-US" sz="1600" err="1"/>
              <a:t>bory</a:t>
            </a:r>
            <a:r>
              <a:rPr lang="en-US" sz="1600"/>
              <a:t> </a:t>
            </a:r>
            <a:r>
              <a:rPr lang="en-US" sz="1600" err="1"/>
              <a:t>jodłowe</a:t>
            </a:r>
            <a:r>
              <a:rPr lang="en-US" sz="1600"/>
              <a:t> </a:t>
            </a:r>
            <a:r>
              <a:rPr lang="en-US" sz="1600" err="1"/>
              <a:t>i</a:t>
            </a:r>
            <a:r>
              <a:rPr lang="en-US" sz="1600"/>
              <a:t> </a:t>
            </a:r>
            <a:r>
              <a:rPr lang="en-US" sz="1600" err="1"/>
              <a:t>wielogatunkowe</a:t>
            </a:r>
            <a:r>
              <a:rPr lang="en-US" sz="1600"/>
              <a:t> </a:t>
            </a:r>
            <a:r>
              <a:rPr lang="en-US" sz="1600" err="1"/>
              <a:t>lasy</a:t>
            </a:r>
            <a:r>
              <a:rPr lang="en-US" sz="1600"/>
              <a:t> </a:t>
            </a:r>
            <a:r>
              <a:rPr lang="en-US" sz="1600" err="1"/>
              <a:t>mieszane</a:t>
            </a:r>
            <a:r>
              <a:rPr lang="en-US" sz="1600"/>
              <a:t> (</a:t>
            </a:r>
            <a:r>
              <a:rPr lang="en-US" sz="1600" err="1"/>
              <a:t>grądy</a:t>
            </a:r>
            <a:r>
              <a:rPr lang="en-US" sz="1600"/>
              <a:t>). </a:t>
            </a:r>
            <a:r>
              <a:rPr lang="en-US" sz="1600" err="1"/>
              <a:t>Ekosystemy</a:t>
            </a:r>
            <a:r>
              <a:rPr lang="en-US" sz="1600"/>
              <a:t> </a:t>
            </a:r>
            <a:r>
              <a:rPr lang="en-US" sz="1600" err="1"/>
              <a:t>te</a:t>
            </a:r>
            <a:r>
              <a:rPr lang="en-US" sz="1600"/>
              <a:t> </a:t>
            </a:r>
            <a:r>
              <a:rPr lang="en-US" sz="1600" err="1"/>
              <a:t>zachowały</a:t>
            </a:r>
            <a:r>
              <a:rPr lang="en-US" sz="1600"/>
              <a:t> </a:t>
            </a:r>
            <a:r>
              <a:rPr lang="en-US" sz="1600" err="1"/>
              <a:t>bardzo</a:t>
            </a:r>
            <a:r>
              <a:rPr lang="en-US" sz="1600"/>
              <a:t> </a:t>
            </a:r>
            <a:r>
              <a:rPr lang="en-US" sz="1600" err="1"/>
              <a:t>wysoki</a:t>
            </a:r>
            <a:r>
              <a:rPr lang="en-US" sz="1600"/>
              <a:t> </a:t>
            </a:r>
            <a:r>
              <a:rPr lang="en-US" sz="1600" err="1"/>
              <a:t>stopień</a:t>
            </a:r>
            <a:r>
              <a:rPr lang="en-US" sz="1600"/>
              <a:t> </a:t>
            </a:r>
            <a:r>
              <a:rPr lang="en-US" sz="1600" err="1"/>
              <a:t>naturalności</a:t>
            </a:r>
            <a:r>
              <a:rPr lang="en-US" sz="1600"/>
              <a:t> </a:t>
            </a:r>
            <a:r>
              <a:rPr lang="en-US" sz="1600" err="1"/>
              <a:t>i</a:t>
            </a:r>
            <a:r>
              <a:rPr lang="en-US" sz="1600"/>
              <a:t> </a:t>
            </a:r>
            <a:r>
              <a:rPr lang="en-US" sz="1600" err="1"/>
              <a:t>doskonale</a:t>
            </a:r>
            <a:r>
              <a:rPr lang="en-US" sz="1600"/>
              <a:t> </a:t>
            </a:r>
            <a:r>
              <a:rPr lang="en-US" sz="1600" err="1"/>
              <a:t>funkcjonują</a:t>
            </a:r>
            <a:r>
              <a:rPr lang="en-US" sz="1600"/>
              <a:t> </a:t>
            </a:r>
            <a:endParaRPr lang="en-US"/>
          </a:p>
          <a:p>
            <a:pPr indent="-182880">
              <a:lnSpc>
                <a:spcPct val="90000"/>
              </a:lnSpc>
              <a:spcAft>
                <a:spcPts val="600"/>
              </a:spcAft>
            </a:pPr>
            <a:r>
              <a:rPr lang="en-US" sz="1600"/>
              <a:t>w </a:t>
            </a:r>
            <a:r>
              <a:rPr lang="en-US" sz="1600" err="1"/>
              <a:t>warunkach</a:t>
            </a:r>
            <a:r>
              <a:rPr lang="en-US" sz="1600"/>
              <a:t> </a:t>
            </a:r>
            <a:r>
              <a:rPr lang="en-US" sz="1600" err="1"/>
              <a:t>ochrony</a:t>
            </a:r>
            <a:r>
              <a:rPr lang="en-US" sz="1600"/>
              <a:t> </a:t>
            </a:r>
            <a:r>
              <a:rPr lang="en-US" sz="1600" err="1"/>
              <a:t>biernej</a:t>
            </a:r>
            <a:r>
              <a:rPr lang="en-US" sz="1600"/>
              <a:t>, bez </a:t>
            </a:r>
            <a:r>
              <a:rPr lang="en-US" sz="1600" err="1"/>
              <a:t>jakichkolwiek</a:t>
            </a:r>
            <a:r>
              <a:rPr lang="en-US" sz="1600"/>
              <a:t> </a:t>
            </a:r>
            <a:r>
              <a:rPr lang="en-US" sz="1600" err="1"/>
              <a:t>zabiegów</a:t>
            </a:r>
            <a:r>
              <a:rPr lang="en-US" sz="1600"/>
              <a:t> </a:t>
            </a:r>
            <a:r>
              <a:rPr lang="en-US" sz="1600" err="1"/>
              <a:t>ochronnych</a:t>
            </a:r>
            <a:r>
              <a:rPr lang="en-US" sz="1600"/>
              <a:t>. Lasy </a:t>
            </a:r>
            <a:r>
              <a:rPr lang="en-US" sz="1600" err="1"/>
              <a:t>Chełmowej</a:t>
            </a:r>
            <a:r>
              <a:rPr lang="en-US" sz="1600"/>
              <a:t> </a:t>
            </a:r>
            <a:r>
              <a:rPr lang="en-US" sz="1600" err="1"/>
              <a:t>Góry</a:t>
            </a:r>
            <a:r>
              <a:rPr lang="en-US" sz="1600"/>
              <a:t> </a:t>
            </a:r>
            <a:r>
              <a:rPr lang="en-US" sz="1600" err="1"/>
              <a:t>charakteryzują</a:t>
            </a:r>
            <a:r>
              <a:rPr lang="en-US" sz="1600"/>
              <a:t> </a:t>
            </a:r>
            <a:r>
              <a:rPr lang="en-US" sz="1600" err="1"/>
              <a:t>natomiast</a:t>
            </a:r>
            <a:r>
              <a:rPr lang="en-US" sz="1600"/>
              <a:t> </a:t>
            </a:r>
            <a:r>
              <a:rPr lang="en-US" sz="1600" err="1"/>
              <a:t>dużym</a:t>
            </a:r>
            <a:r>
              <a:rPr lang="en-US" sz="1600"/>
              <a:t> </a:t>
            </a:r>
            <a:r>
              <a:rPr lang="en-US" sz="1600" err="1"/>
              <a:t>udziałem</a:t>
            </a:r>
            <a:endParaRPr lang="en-US" err="1"/>
          </a:p>
          <a:p>
            <a:pPr indent="-182880">
              <a:lnSpc>
                <a:spcPct val="90000"/>
              </a:lnSpc>
              <a:spcAft>
                <a:spcPts val="600"/>
              </a:spcAft>
            </a:pPr>
            <a:r>
              <a:rPr lang="en-US" sz="1600"/>
              <a:t>w </a:t>
            </a:r>
            <a:r>
              <a:rPr lang="en-US" sz="1600" err="1"/>
              <a:t>drzewostanie</a:t>
            </a:r>
            <a:r>
              <a:rPr lang="en-US" sz="1600"/>
              <a:t> </a:t>
            </a:r>
            <a:r>
              <a:rPr lang="en-US" sz="1600" err="1"/>
              <a:t>modrzewi</a:t>
            </a:r>
            <a:r>
              <a:rPr lang="en-US" sz="1600"/>
              <a:t>, w </a:t>
            </a:r>
            <a:r>
              <a:rPr lang="en-US" sz="1600" err="1"/>
              <a:t>tym</a:t>
            </a:r>
            <a:r>
              <a:rPr lang="en-US" sz="1600"/>
              <a:t> z </a:t>
            </a:r>
            <a:r>
              <a:rPr lang="en-US" sz="1600" err="1"/>
              <a:t>reliktowego</a:t>
            </a:r>
            <a:r>
              <a:rPr lang="en-US" sz="1600"/>
              <a:t> </a:t>
            </a:r>
            <a:r>
              <a:rPr lang="en-US" sz="1600" err="1"/>
              <a:t>podgatunku</a:t>
            </a:r>
            <a:r>
              <a:rPr lang="en-US" sz="1600"/>
              <a:t> </a:t>
            </a:r>
            <a:r>
              <a:rPr lang="en-US" sz="1600" err="1"/>
              <a:t>modrzewia</a:t>
            </a:r>
            <a:r>
              <a:rPr lang="en-US" sz="1600"/>
              <a:t> </a:t>
            </a:r>
            <a:r>
              <a:rPr lang="en-US" sz="1600" err="1"/>
              <a:t>polskiego</a:t>
            </a:r>
            <a:r>
              <a:rPr lang="en-US" sz="1600"/>
              <a:t> – </a:t>
            </a:r>
            <a:r>
              <a:rPr lang="en-US" sz="1600" err="1"/>
              <a:t>najstarsze</a:t>
            </a:r>
            <a:r>
              <a:rPr lang="en-US" sz="1600"/>
              <a:t> </a:t>
            </a:r>
            <a:r>
              <a:rPr lang="en-US" sz="1600" err="1"/>
              <a:t>spośród</a:t>
            </a:r>
            <a:r>
              <a:rPr lang="en-US" sz="1600"/>
              <a:t> </a:t>
            </a:r>
            <a:r>
              <a:rPr lang="en-US" sz="1600" err="1"/>
              <a:t>modrzewi</a:t>
            </a:r>
            <a:r>
              <a:rPr lang="en-US" sz="1600"/>
              <a:t> </a:t>
            </a:r>
            <a:r>
              <a:rPr lang="en-US" sz="1600" err="1"/>
              <a:t>polskich</a:t>
            </a:r>
            <a:r>
              <a:rPr lang="en-US" sz="1600"/>
              <a:t> </a:t>
            </a:r>
            <a:r>
              <a:rPr lang="en-US" sz="1600" err="1"/>
              <a:t>mają</a:t>
            </a:r>
            <a:r>
              <a:rPr lang="en-US" sz="1600"/>
              <a:t> </a:t>
            </a:r>
            <a:r>
              <a:rPr lang="en-US" sz="1600" err="1"/>
              <a:t>ponad</a:t>
            </a:r>
            <a:r>
              <a:rPr lang="en-US" sz="1600"/>
              <a:t> 250 lat.</a:t>
            </a:r>
            <a:endParaRPr lang="en-US"/>
          </a:p>
        </p:txBody>
      </p:sp>
      <p:pic>
        <p:nvPicPr>
          <p:cNvPr id="5" name="Obraz 3">
            <a:extLst>
              <a:ext uri="{FF2B5EF4-FFF2-40B4-BE49-F238E27FC236}">
                <a16:creationId xmlns:a16="http://schemas.microsoft.com/office/drawing/2014/main" xmlns="" id="{6C6D0AD9-8041-46E3-B040-5F39D33905A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4019" r="3" b="21825"/>
          <a:stretch/>
        </p:blipFill>
        <p:spPr>
          <a:xfrm>
            <a:off x="6746828" y="640081"/>
            <a:ext cx="3973908" cy="2628899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Obraz 3">
            <a:extLst>
              <a:ext uri="{FF2B5EF4-FFF2-40B4-BE49-F238E27FC236}">
                <a16:creationId xmlns:a16="http://schemas.microsoft.com/office/drawing/2014/main" xmlns="" id="{570003D4-F953-4151-A283-F81130653C4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527" b="4"/>
          <a:stretch/>
        </p:blipFill>
        <p:spPr>
          <a:xfrm>
            <a:off x="6746828" y="3570436"/>
            <a:ext cx="3973908" cy="2628899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xmlns="" id="{E5B965EE-7D09-4381-95A9-B78D2DC30208}"/>
              </a:ext>
            </a:extLst>
          </p:cNvPr>
          <p:cNvSpPr txBox="1"/>
          <p:nvPr/>
        </p:nvSpPr>
        <p:spPr>
          <a:xfrm>
            <a:off x="858644" y="6229815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dirty="0"/>
              <a:t>Klasa VI C</a:t>
            </a:r>
          </a:p>
        </p:txBody>
      </p:sp>
    </p:spTree>
    <p:extLst>
      <p:ext uri="{BB962C8B-B14F-4D97-AF65-F5344CB8AC3E}">
        <p14:creationId xmlns:p14="http://schemas.microsoft.com/office/powerpoint/2010/main" xmlns="" val="2158788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F4ADA65C-BA4C-42BE-84D1-1AF286B7F9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C42F5EBA-F777-4A1C-8E30-62DA7F55AE2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457200" cy="68580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xmlns="" id="{0457123F-05AC-44DA-AB68-7EEB5037B41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4251489"/>
            <a:ext cx="11292840" cy="260651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xmlns="" id="{E9337A9D-CFDF-4B89-A1D5-9BEC1CD5C50D}"/>
              </a:ext>
            </a:extLst>
          </p:cNvPr>
          <p:cNvSpPr txBox="1"/>
          <p:nvPr/>
        </p:nvSpPr>
        <p:spPr>
          <a:xfrm>
            <a:off x="914400" y="4624001"/>
            <a:ext cx="9777603" cy="1152524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spc="-50">
                <a:latin typeface="+mj-lt"/>
                <a:ea typeface="+mj-ea"/>
                <a:cs typeface="+mj-cs"/>
              </a:rPr>
              <a:t> </a:t>
            </a:r>
            <a:r>
              <a:rPr lang="en-US" sz="4800" spc="-50" err="1">
                <a:latin typeface="+mj-lt"/>
                <a:ea typeface="+mj-ea"/>
                <a:cs typeface="+mj-cs"/>
              </a:rPr>
              <a:t>Dziękujemy</a:t>
            </a:r>
            <a:r>
              <a:rPr lang="en-US" sz="4800" spc="-50">
                <a:latin typeface="+mj-lt"/>
                <a:ea typeface="+mj-ea"/>
                <a:cs typeface="+mj-cs"/>
              </a:rPr>
              <a:t> za </a:t>
            </a:r>
            <a:r>
              <a:rPr lang="en-US" sz="4800" spc="-50" err="1">
                <a:latin typeface="+mj-lt"/>
                <a:ea typeface="+mj-ea"/>
                <a:cs typeface="+mj-cs"/>
              </a:rPr>
              <a:t>uwagę</a:t>
            </a:r>
            <a:r>
              <a:rPr lang="en-US" sz="4800" spc="-50">
                <a:latin typeface="+mj-lt"/>
                <a:ea typeface="+mj-ea"/>
                <a:cs typeface="+mj-cs"/>
              </a:rPr>
              <a:t>. </a:t>
            </a:r>
          </a:p>
        </p:txBody>
      </p:sp>
      <p:pic>
        <p:nvPicPr>
          <p:cNvPr id="3" name="Obraz 3" descr="Obraz zawierający zewnętrzne, niebo, trawa, przyroda&#10;&#10;Opis wygenerowany automatycznie">
            <a:extLst>
              <a:ext uri="{FF2B5EF4-FFF2-40B4-BE49-F238E27FC236}">
                <a16:creationId xmlns:a16="http://schemas.microsoft.com/office/drawing/2014/main" xmlns="" id="{CBBF609F-9C76-4D0B-B075-B30D4CDCB23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t="36162" b="7437"/>
          <a:stretch/>
        </p:blipFill>
        <p:spPr>
          <a:xfrm>
            <a:off x="51975" y="43305"/>
            <a:ext cx="11180252" cy="42081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xmlns="" id="{2D362640-1D64-4C9D-BC28-9B6052665B85}"/>
              </a:ext>
            </a:extLst>
          </p:cNvPr>
          <p:cNvSpPr txBox="1"/>
          <p:nvPr/>
        </p:nvSpPr>
        <p:spPr>
          <a:xfrm>
            <a:off x="50180" y="6415668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dirty="0"/>
              <a:t>Klasa VI C</a:t>
            </a:r>
          </a:p>
        </p:txBody>
      </p:sp>
    </p:spTree>
    <p:extLst>
      <p:ext uri="{BB962C8B-B14F-4D97-AF65-F5344CB8AC3E}">
        <p14:creationId xmlns:p14="http://schemas.microsoft.com/office/powerpoint/2010/main" xmlns="" val="40238057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525030" y="656732"/>
            <a:ext cx="6492695" cy="4041648"/>
          </a:xfrm>
        </p:spPr>
        <p:txBody>
          <a:bodyPr>
            <a:normAutofit/>
          </a:bodyPr>
          <a:lstStyle/>
          <a:p>
            <a:r>
              <a:rPr lang="pl-PL" sz="5600" dirty="0">
                <a:cs typeface="Calibri Light"/>
              </a:rPr>
              <a:t>Historia województwa świętokrzyskiego </a:t>
            </a:r>
            <a:endParaRPr lang="pl-PL" sz="5600" dirty="0"/>
          </a:p>
        </p:txBody>
      </p:sp>
      <p:pic>
        <p:nvPicPr>
          <p:cNvPr id="5" name="Obraz 5" descr="Obraz zawierający trawa, niebo, zewnętrzne, kamień&#10;&#10;Opis wygenerowany automatycznie">
            <a:extLst>
              <a:ext uri="{FF2B5EF4-FFF2-40B4-BE49-F238E27FC236}">
                <a16:creationId xmlns:a16="http://schemas.microsoft.com/office/drawing/2014/main" xmlns="" id="{C8900A2E-7EE6-4EA6-B9F8-925CB592BCC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38132" r="27007" b="2"/>
          <a:stretch/>
        </p:blipFill>
        <p:spPr>
          <a:xfrm>
            <a:off x="6698265" y="55766"/>
            <a:ext cx="4590566" cy="67464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xmlns="" id="{7CC3019D-1851-444B-A2CF-DA3E110525B5}"/>
              </a:ext>
            </a:extLst>
          </p:cNvPr>
          <p:cNvSpPr txBox="1"/>
          <p:nvPr/>
        </p:nvSpPr>
        <p:spPr>
          <a:xfrm>
            <a:off x="524108" y="6434254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dirty="0"/>
              <a:t>Klasa VI C</a:t>
            </a:r>
          </a:p>
        </p:txBody>
      </p:sp>
    </p:spTree>
    <p:extLst>
      <p:ext uri="{BB962C8B-B14F-4D97-AF65-F5344CB8AC3E}">
        <p14:creationId xmlns:p14="http://schemas.microsoft.com/office/powerpoint/2010/main" xmlns="" val="42491655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21">
            <a:extLst>
              <a:ext uri="{FF2B5EF4-FFF2-40B4-BE49-F238E27FC236}">
                <a16:creationId xmlns:a16="http://schemas.microsoft.com/office/drawing/2014/main" xmlns="" id="{E8FF06A7-5047-44BF-9612-443581AEEB3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xmlns="" id="{3B305288-5AA1-4300-8272-236CA34C152D}"/>
              </a:ext>
            </a:extLst>
          </p:cNvPr>
          <p:cNvSpPr txBox="1"/>
          <p:nvPr/>
        </p:nvSpPr>
        <p:spPr>
          <a:xfrm>
            <a:off x="81701" y="918813"/>
            <a:ext cx="5308041" cy="4046538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85750" indent="-18288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/>
              <a:t>W 1998 </a:t>
            </a:r>
            <a:r>
              <a:rPr lang="en-US" dirty="0" err="1"/>
              <a:t>roku</a:t>
            </a:r>
            <a:r>
              <a:rPr lang="en-US" dirty="0"/>
              <a:t> </a:t>
            </a:r>
            <a:r>
              <a:rPr lang="en-US" dirty="0" err="1"/>
              <a:t>rząd</a:t>
            </a:r>
            <a:r>
              <a:rPr lang="en-US" dirty="0"/>
              <a:t> </a:t>
            </a:r>
            <a:r>
              <a:rPr lang="en-US" dirty="0" err="1"/>
              <a:t>Akcji</a:t>
            </a:r>
            <a:r>
              <a:rPr lang="en-US" dirty="0"/>
              <a:t> </a:t>
            </a:r>
            <a:r>
              <a:rPr lang="en-US" dirty="0" err="1"/>
              <a:t>Wyborczej</a:t>
            </a:r>
            <a:r>
              <a:rPr lang="en-US" dirty="0"/>
              <a:t> </a:t>
            </a:r>
            <a:endParaRPr lang="pl-PL" dirty="0"/>
          </a:p>
          <a:p>
            <a:pPr marL="10287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en-US" dirty="0" err="1"/>
              <a:t>Solidarność</a:t>
            </a:r>
            <a:r>
              <a:rPr lang="pl-PL" dirty="0"/>
              <a:t> </a:t>
            </a:r>
            <a:r>
              <a:rPr lang="en-US" dirty="0" err="1"/>
              <a:t>wygrał</a:t>
            </a:r>
            <a:r>
              <a:rPr lang="en-US" dirty="0"/>
              <a:t> </a:t>
            </a:r>
            <a:r>
              <a:rPr lang="en-US" dirty="0" err="1"/>
              <a:t>wybory</a:t>
            </a:r>
            <a:r>
              <a:rPr lang="en-US" dirty="0"/>
              <a:t> </a:t>
            </a:r>
            <a:r>
              <a:rPr lang="en-US" dirty="0" err="1"/>
              <a:t>parlamentarne</a:t>
            </a:r>
            <a:r>
              <a:rPr lang="en-US" dirty="0"/>
              <a:t>.</a:t>
            </a:r>
          </a:p>
          <a:p>
            <a:pPr marL="102870">
              <a:lnSpc>
                <a:spcPct val="90000"/>
              </a:lnSpc>
              <a:spcAft>
                <a:spcPts val="600"/>
              </a:spcAft>
            </a:pPr>
            <a:r>
              <a:rPr lang="en-US" dirty="0"/>
              <a:t>W 1997 </a:t>
            </a:r>
            <a:r>
              <a:rPr lang="en-US" dirty="0" err="1"/>
              <a:t>roku</a:t>
            </a:r>
            <a:r>
              <a:rPr lang="en-US" dirty="0"/>
              <a:t> </a:t>
            </a:r>
            <a:r>
              <a:rPr lang="en-US" dirty="0" err="1"/>
              <a:t>rozpoczął</a:t>
            </a:r>
            <a:r>
              <a:rPr lang="en-US" dirty="0"/>
              <a:t> on </a:t>
            </a:r>
            <a:r>
              <a:rPr lang="en-US" dirty="0" err="1"/>
              <a:t>pracę</a:t>
            </a:r>
            <a:r>
              <a:rPr lang="en-US" dirty="0"/>
              <a:t> </a:t>
            </a:r>
            <a:r>
              <a:rPr lang="en-US" dirty="0" err="1"/>
              <a:t>nad</a:t>
            </a:r>
            <a:r>
              <a:rPr lang="en-US" dirty="0"/>
              <a:t> </a:t>
            </a:r>
            <a:r>
              <a:rPr lang="en-US" dirty="0" err="1"/>
              <a:t>nową</a:t>
            </a:r>
            <a:r>
              <a:rPr lang="en-US" dirty="0"/>
              <a:t> </a:t>
            </a:r>
          </a:p>
          <a:p>
            <a:pPr marL="102870">
              <a:lnSpc>
                <a:spcPct val="90000"/>
              </a:lnSpc>
              <a:spcAft>
                <a:spcPts val="600"/>
              </a:spcAft>
            </a:pPr>
            <a:r>
              <a:rPr lang="en-US" dirty="0" err="1"/>
              <a:t>reformą</a:t>
            </a:r>
            <a:r>
              <a:rPr lang="en-US" dirty="0"/>
              <a:t> </a:t>
            </a:r>
            <a:r>
              <a:rPr lang="en-US" dirty="0" err="1"/>
              <a:t>aministracyjną</a:t>
            </a:r>
            <a:r>
              <a:rPr lang="en-US" dirty="0"/>
              <a:t> </a:t>
            </a:r>
            <a:r>
              <a:rPr lang="en-US" dirty="0" err="1"/>
              <a:t>kraju</a:t>
            </a:r>
            <a:r>
              <a:rPr lang="en-US" dirty="0"/>
              <a:t>. Do </a:t>
            </a:r>
            <a:r>
              <a:rPr lang="en-US" dirty="0" err="1"/>
              <a:t>momentu</a:t>
            </a:r>
            <a:r>
              <a:rPr lang="en-US" dirty="0"/>
              <a:t> </a:t>
            </a:r>
          </a:p>
          <a:p>
            <a:pPr marL="102870">
              <a:lnSpc>
                <a:spcPct val="90000"/>
              </a:lnSpc>
              <a:spcAft>
                <a:spcPts val="600"/>
              </a:spcAft>
            </a:pPr>
            <a:r>
              <a:rPr lang="en-US" dirty="0" err="1"/>
              <a:t>wprowadzenia</a:t>
            </a:r>
            <a:r>
              <a:rPr lang="en-US" dirty="0"/>
              <a:t> </a:t>
            </a:r>
            <a:r>
              <a:rPr lang="en-US" dirty="0" err="1"/>
              <a:t>zmian</a:t>
            </a:r>
            <a:r>
              <a:rPr lang="pl-PL" dirty="0"/>
              <a:t> </a:t>
            </a:r>
            <a:r>
              <a:rPr lang="en-US" dirty="0"/>
              <a:t>w </a:t>
            </a:r>
            <a:r>
              <a:rPr lang="en-US" dirty="0" err="1"/>
              <a:t>Polsce</a:t>
            </a:r>
            <a:r>
              <a:rPr lang="en-US" dirty="0"/>
              <a:t> </a:t>
            </a:r>
            <a:r>
              <a:rPr lang="en-US" dirty="0" err="1"/>
              <a:t>było</a:t>
            </a:r>
            <a:r>
              <a:rPr lang="en-US" dirty="0"/>
              <a:t> </a:t>
            </a:r>
            <a:r>
              <a:rPr lang="en-US" dirty="0" err="1"/>
              <a:t>aż</a:t>
            </a:r>
            <a:r>
              <a:rPr lang="en-US" dirty="0"/>
              <a:t> 49 </a:t>
            </a:r>
          </a:p>
          <a:p>
            <a:pPr marL="102870">
              <a:lnSpc>
                <a:spcPct val="90000"/>
              </a:lnSpc>
              <a:spcAft>
                <a:spcPts val="600"/>
              </a:spcAft>
            </a:pPr>
            <a:r>
              <a:rPr lang="en-US" dirty="0" err="1"/>
              <a:t>województw</a:t>
            </a:r>
            <a:r>
              <a:rPr lang="en-US" dirty="0"/>
              <a:t>, w </a:t>
            </a:r>
            <a:r>
              <a:rPr lang="en-US" dirty="0" err="1"/>
              <a:t>tym</a:t>
            </a:r>
            <a:r>
              <a:rPr lang="en-US" dirty="0"/>
              <a:t> </a:t>
            </a:r>
            <a:r>
              <a:rPr lang="en-US" dirty="0" err="1"/>
              <a:t>województwo</a:t>
            </a:r>
            <a:r>
              <a:rPr lang="en-US" dirty="0"/>
              <a:t> </a:t>
            </a:r>
            <a:r>
              <a:rPr lang="en-US" dirty="0" err="1"/>
              <a:t>kieleckie</a:t>
            </a:r>
            <a:r>
              <a:rPr lang="en-US" dirty="0"/>
              <a:t>. Nowy </a:t>
            </a:r>
            <a:r>
              <a:rPr lang="en-US" dirty="0" err="1"/>
              <a:t>rząd</a:t>
            </a:r>
            <a:r>
              <a:rPr lang="en-US" dirty="0"/>
              <a:t> </a:t>
            </a:r>
            <a:r>
              <a:rPr lang="en-US" dirty="0" err="1"/>
              <a:t>wpadł</a:t>
            </a:r>
            <a:r>
              <a:rPr lang="en-US" dirty="0"/>
              <a:t> </a:t>
            </a:r>
            <a:r>
              <a:rPr lang="en-US" dirty="0" err="1"/>
              <a:t>na</a:t>
            </a:r>
            <a:r>
              <a:rPr lang="en-US" dirty="0"/>
              <a:t> </a:t>
            </a:r>
            <a:r>
              <a:rPr lang="en-US" dirty="0" err="1"/>
              <a:t>pomysł</a:t>
            </a:r>
            <a:r>
              <a:rPr lang="pl-PL" dirty="0"/>
              <a:t>,</a:t>
            </a:r>
            <a:r>
              <a:rPr lang="en-US" dirty="0"/>
              <a:t> aby Polska </a:t>
            </a:r>
          </a:p>
          <a:p>
            <a:pPr marL="102870">
              <a:lnSpc>
                <a:spcPct val="90000"/>
              </a:lnSpc>
              <a:spcAft>
                <a:spcPts val="600"/>
              </a:spcAft>
            </a:pPr>
            <a:r>
              <a:rPr lang="en-US" dirty="0" err="1"/>
              <a:t>skłądała</a:t>
            </a:r>
            <a:r>
              <a:rPr lang="en-US" dirty="0"/>
              <a:t> </a:t>
            </a:r>
            <a:r>
              <a:rPr lang="en-US" dirty="0" err="1"/>
              <a:t>się</a:t>
            </a:r>
            <a:r>
              <a:rPr lang="en-US" dirty="0"/>
              <a:t> </a:t>
            </a:r>
            <a:r>
              <a:rPr lang="en-US" dirty="0" err="1"/>
              <a:t>tylko</a:t>
            </a:r>
            <a:r>
              <a:rPr lang="en-US" dirty="0"/>
              <a:t> z 12 </a:t>
            </a:r>
            <a:r>
              <a:rPr lang="en-US" dirty="0" err="1"/>
              <a:t>województw</a:t>
            </a:r>
            <a:r>
              <a:rPr lang="en-US" dirty="0"/>
              <a:t> - bez województwa </a:t>
            </a:r>
            <a:r>
              <a:rPr lang="pl-PL" dirty="0" err="1"/>
              <a:t>k</a:t>
            </a:r>
            <a:r>
              <a:rPr lang="en-US" dirty="0" err="1"/>
              <a:t>ieleckiego</a:t>
            </a:r>
            <a:r>
              <a:rPr lang="en-US" dirty="0"/>
              <a:t>. </a:t>
            </a:r>
          </a:p>
          <a:p>
            <a:pPr marL="102870">
              <a:lnSpc>
                <a:spcPct val="90000"/>
              </a:lnSpc>
              <a:spcAft>
                <a:spcPts val="600"/>
              </a:spcAft>
            </a:pPr>
            <a:r>
              <a:rPr lang="en-US" dirty="0" err="1"/>
              <a:t>Kiedy</a:t>
            </a:r>
            <a:r>
              <a:rPr lang="en-US" dirty="0"/>
              <a:t> w </a:t>
            </a:r>
            <a:r>
              <a:rPr lang="en-US" dirty="0" err="1"/>
              <a:t>styczniu</a:t>
            </a:r>
            <a:r>
              <a:rPr lang="en-US" dirty="0"/>
              <a:t> 1998 </a:t>
            </a:r>
            <a:r>
              <a:rPr lang="en-US" dirty="0" err="1"/>
              <a:t>roku</a:t>
            </a:r>
            <a:r>
              <a:rPr lang="en-US" dirty="0"/>
              <a:t> Mariusz </a:t>
            </a:r>
            <a:r>
              <a:rPr lang="en-US" dirty="0" err="1"/>
              <a:t>Olszewskiz</a:t>
            </a:r>
            <a:r>
              <a:rPr lang="pl-PL" dirty="0"/>
              <a:t>o</a:t>
            </a:r>
            <a:r>
              <a:rPr lang="en-US" dirty="0" err="1"/>
              <a:t>stał</a:t>
            </a:r>
            <a:r>
              <a:rPr lang="en-US" dirty="0"/>
              <a:t> poinformowany o </a:t>
            </a:r>
            <a:r>
              <a:rPr lang="en-US" dirty="0" err="1"/>
              <a:t>nowy</a:t>
            </a:r>
            <a:r>
              <a:rPr lang="pl-PL" dirty="0"/>
              <a:t>m</a:t>
            </a:r>
            <a:r>
              <a:rPr lang="en-US" dirty="0"/>
              <a:t> </a:t>
            </a:r>
            <a:r>
              <a:rPr lang="en-US" dirty="0" err="1"/>
              <a:t>podziale</a:t>
            </a:r>
            <a:r>
              <a:rPr lang="en-US" dirty="0"/>
              <a:t> </a:t>
            </a:r>
          </a:p>
          <a:p>
            <a:pPr marL="102870">
              <a:lnSpc>
                <a:spcPct val="90000"/>
              </a:lnSpc>
              <a:spcAft>
                <a:spcPts val="600"/>
              </a:spcAft>
            </a:pPr>
            <a:r>
              <a:rPr lang="en-US" dirty="0" err="1"/>
              <a:t>województw</a:t>
            </a:r>
            <a:r>
              <a:rPr lang="en-US" dirty="0"/>
              <a:t>, </a:t>
            </a:r>
            <a:r>
              <a:rPr lang="en-US" dirty="0" err="1"/>
              <a:t>postanowił</a:t>
            </a:r>
            <a:r>
              <a:rPr lang="en-US" dirty="0"/>
              <a:t> od </a:t>
            </a:r>
            <a:r>
              <a:rPr lang="en-US" dirty="0" err="1"/>
              <a:t>razu</a:t>
            </a:r>
            <a:r>
              <a:rPr lang="en-US" dirty="0"/>
              <a:t> </a:t>
            </a:r>
            <a:r>
              <a:rPr lang="en-US" dirty="0" err="1"/>
              <a:t>przyjechać</a:t>
            </a:r>
            <a:r>
              <a:rPr lang="en-US" dirty="0"/>
              <a:t> do </a:t>
            </a:r>
            <a:r>
              <a:rPr lang="en-US" dirty="0" err="1"/>
              <a:t>Kielc</a:t>
            </a:r>
            <a:r>
              <a:rPr lang="en-US" dirty="0"/>
              <a:t>. </a:t>
            </a:r>
            <a:r>
              <a:rPr lang="en-US" dirty="0" err="1"/>
              <a:t>Był</a:t>
            </a:r>
            <a:r>
              <a:rPr lang="en-US" dirty="0"/>
              <a:t> </a:t>
            </a:r>
            <a:r>
              <a:rPr lang="en-US" dirty="0" err="1"/>
              <a:t>zbulwersowany</a:t>
            </a:r>
            <a:r>
              <a:rPr lang="en-US" dirty="0"/>
              <a:t> </a:t>
            </a:r>
            <a:r>
              <a:rPr lang="en-US" dirty="0" err="1"/>
              <a:t>tym</a:t>
            </a:r>
            <a:r>
              <a:rPr lang="en-US" dirty="0"/>
              <a:t> </a:t>
            </a:r>
            <a:r>
              <a:rPr lang="en-US" dirty="0" err="1"/>
              <a:t>pomysłem</a:t>
            </a:r>
            <a:r>
              <a:rPr lang="en-US" dirty="0"/>
              <a:t>. </a:t>
            </a:r>
          </a:p>
          <a:p>
            <a:pPr marL="102870">
              <a:lnSpc>
                <a:spcPct val="90000"/>
              </a:lnSpc>
              <a:spcAft>
                <a:spcPts val="600"/>
              </a:spcAft>
            </a:pPr>
            <a:r>
              <a:rPr lang="en-US" dirty="0" err="1"/>
              <a:t>Pierwsze</a:t>
            </a:r>
            <a:r>
              <a:rPr lang="en-US" dirty="0"/>
              <a:t> </a:t>
            </a:r>
            <a:r>
              <a:rPr lang="en-US" dirty="0" err="1"/>
              <a:t>poważne</a:t>
            </a:r>
            <a:r>
              <a:rPr lang="en-US" dirty="0"/>
              <a:t> </a:t>
            </a:r>
            <a:r>
              <a:rPr lang="en-US" dirty="0" err="1"/>
              <a:t>spotkanie</a:t>
            </a:r>
            <a:r>
              <a:rPr lang="en-US" dirty="0"/>
              <a:t> w </a:t>
            </a:r>
            <a:r>
              <a:rPr lang="en-US" dirty="0" err="1"/>
              <a:t>jego</a:t>
            </a:r>
            <a:r>
              <a:rPr lang="en-US" dirty="0"/>
              <a:t> </a:t>
            </a:r>
            <a:r>
              <a:rPr lang="en-US" dirty="0" err="1"/>
              <a:t>biurze</a:t>
            </a:r>
            <a:endParaRPr lang="en-US" dirty="0"/>
          </a:p>
          <a:p>
            <a:pPr marL="102870">
              <a:lnSpc>
                <a:spcPct val="90000"/>
              </a:lnSpc>
              <a:spcAft>
                <a:spcPts val="600"/>
              </a:spcAft>
            </a:pPr>
            <a:r>
              <a:rPr lang="en-US" dirty="0" err="1"/>
              <a:t>odbyło</a:t>
            </a:r>
            <a:r>
              <a:rPr lang="en-US" dirty="0"/>
              <a:t> </a:t>
            </a:r>
            <a:r>
              <a:rPr lang="en-US" dirty="0" err="1"/>
              <a:t>się</a:t>
            </a:r>
            <a:r>
              <a:rPr lang="en-US" dirty="0"/>
              <a:t> 16 </a:t>
            </a:r>
            <a:r>
              <a:rPr lang="en-US" dirty="0" err="1"/>
              <a:t>marca</a:t>
            </a:r>
            <a:r>
              <a:rPr lang="en-US" dirty="0"/>
              <a:t> 1998 </a:t>
            </a:r>
            <a:r>
              <a:rPr lang="en-US" dirty="0" err="1"/>
              <a:t>roku</a:t>
            </a:r>
            <a:r>
              <a:rPr lang="en-US" dirty="0"/>
              <a:t> </a:t>
            </a:r>
            <a:r>
              <a:rPr lang="en-US" dirty="0" err="1"/>
              <a:t>przed</a:t>
            </a:r>
            <a:r>
              <a:rPr lang="en-US" dirty="0"/>
              <a:t> </a:t>
            </a:r>
            <a:r>
              <a:rPr lang="en-US" dirty="0" err="1"/>
              <a:t>Urzędem</a:t>
            </a:r>
            <a:r>
              <a:rPr lang="en-US" dirty="0"/>
              <a:t> </a:t>
            </a:r>
            <a:r>
              <a:rPr lang="en-US" dirty="0" err="1"/>
              <a:t>Wojewódzkim</a:t>
            </a:r>
            <a:r>
              <a:rPr lang="en-US" dirty="0"/>
              <a:t> w </a:t>
            </a:r>
            <a:r>
              <a:rPr lang="en-US" dirty="0" err="1"/>
              <a:t>Kielcach</a:t>
            </a:r>
            <a:r>
              <a:rPr lang="en-US" dirty="0"/>
              <a:t>.</a:t>
            </a:r>
          </a:p>
          <a:p>
            <a:pPr marL="285750" indent="-18288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5" name="Obraz 5" descr="Obraz zawierający trawa, zewnętrzne, góra, przyroda&#10;&#10;Opis wygenerowany automatycznie">
            <a:extLst>
              <a:ext uri="{FF2B5EF4-FFF2-40B4-BE49-F238E27FC236}">
                <a16:creationId xmlns:a16="http://schemas.microsoft.com/office/drawing/2014/main" xmlns="" id="{2FEFF221-16E9-4B4C-9E82-099B8820F29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r="2" b="895"/>
          <a:stretch/>
        </p:blipFill>
        <p:spPr>
          <a:xfrm>
            <a:off x="6059170" y="119695"/>
            <a:ext cx="5154078" cy="3084237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1" name="Obraz 5" descr="Obraz zawierający ściana, osoba, mężczyzna, wewnątrz&#10;&#10;Opis wygenerowany automatycznie">
            <a:extLst>
              <a:ext uri="{FF2B5EF4-FFF2-40B4-BE49-F238E27FC236}">
                <a16:creationId xmlns:a16="http://schemas.microsoft.com/office/drawing/2014/main" xmlns="" id="{C7E92F29-0579-4AEE-82DB-25F63B07929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r="2" b="895"/>
          <a:stretch/>
        </p:blipFill>
        <p:spPr>
          <a:xfrm>
            <a:off x="6059170" y="3570436"/>
            <a:ext cx="5154078" cy="317716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4" name="pole tekstowe 13">
            <a:extLst>
              <a:ext uri="{FF2B5EF4-FFF2-40B4-BE49-F238E27FC236}">
                <a16:creationId xmlns:a16="http://schemas.microsoft.com/office/drawing/2014/main" xmlns="" id="{37945F32-90DC-4AAA-9C93-93F1B65A0DD2}"/>
              </a:ext>
            </a:extLst>
          </p:cNvPr>
          <p:cNvSpPr txBox="1"/>
          <p:nvPr/>
        </p:nvSpPr>
        <p:spPr>
          <a:xfrm>
            <a:off x="180278" y="6378498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dirty="0"/>
              <a:t>Klasa VI C</a:t>
            </a:r>
          </a:p>
        </p:txBody>
      </p:sp>
    </p:spTree>
    <p:extLst>
      <p:ext uri="{BB962C8B-B14F-4D97-AF65-F5344CB8AC3E}">
        <p14:creationId xmlns:p14="http://schemas.microsoft.com/office/powerpoint/2010/main" xmlns="" val="39041785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xmlns="" id="{24655A41-22C8-45A3-A926-DF1BE23E5A2E}"/>
              </a:ext>
            </a:extLst>
          </p:cNvPr>
          <p:cNvSpPr txBox="1"/>
          <p:nvPr/>
        </p:nvSpPr>
        <p:spPr>
          <a:xfrm>
            <a:off x="853787" y="412173"/>
            <a:ext cx="6700403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sz="1600">
              <a:ea typeface="+mn-lt"/>
              <a:cs typeface="+mn-lt"/>
            </a:endParaRPr>
          </a:p>
          <a:p>
            <a:pPr algn="l"/>
            <a:endParaRPr lang="pl-PL" sz="1600"/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xmlns="" id="{05F4BF35-0586-47FF-9643-E477EBE9B705}"/>
              </a:ext>
            </a:extLst>
          </p:cNvPr>
          <p:cNvSpPr txBox="1"/>
          <p:nvPr/>
        </p:nvSpPr>
        <p:spPr>
          <a:xfrm>
            <a:off x="197384" y="410484"/>
            <a:ext cx="5035323" cy="575542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dirty="0">
                <a:ea typeface="+mn-lt"/>
                <a:cs typeface="+mn-lt"/>
              </a:rPr>
              <a:t>4 </a:t>
            </a:r>
            <a:r>
              <a:rPr lang="en-US" sz="1600" dirty="0" err="1">
                <a:ea typeface="+mn-lt"/>
                <a:cs typeface="+mn-lt"/>
              </a:rPr>
              <a:t>czerwca</a:t>
            </a:r>
            <a:r>
              <a:rPr lang="en-US" sz="1600" dirty="0">
                <a:ea typeface="+mn-lt"/>
                <a:cs typeface="+mn-lt"/>
              </a:rPr>
              <a:t> do </a:t>
            </a:r>
            <a:r>
              <a:rPr lang="en-US" sz="1600" dirty="0" err="1">
                <a:ea typeface="+mn-lt"/>
                <a:cs typeface="+mn-lt"/>
              </a:rPr>
              <a:t>Kielc</a:t>
            </a:r>
            <a:r>
              <a:rPr lang="en-US" sz="1600" dirty="0">
                <a:ea typeface="+mn-lt"/>
                <a:cs typeface="+mn-lt"/>
              </a:rPr>
              <a:t> </a:t>
            </a:r>
            <a:r>
              <a:rPr lang="en-US" sz="1600" dirty="0" err="1">
                <a:ea typeface="+mn-lt"/>
                <a:cs typeface="+mn-lt"/>
              </a:rPr>
              <a:t>przybył</a:t>
            </a:r>
            <a:r>
              <a:rPr lang="en-US" sz="1600" dirty="0">
                <a:ea typeface="+mn-lt"/>
                <a:cs typeface="+mn-lt"/>
              </a:rPr>
              <a:t> </a:t>
            </a:r>
            <a:r>
              <a:rPr lang="en-US" sz="1600" dirty="0" err="1">
                <a:ea typeface="+mn-lt"/>
                <a:cs typeface="+mn-lt"/>
              </a:rPr>
              <a:t>prezydent</a:t>
            </a:r>
            <a:r>
              <a:rPr lang="en-US" sz="1600" dirty="0">
                <a:ea typeface="+mn-lt"/>
                <a:cs typeface="+mn-lt"/>
              </a:rPr>
              <a:t>. </a:t>
            </a:r>
            <a:r>
              <a:rPr lang="en-US" sz="1600" dirty="0" err="1">
                <a:ea typeface="+mn-lt"/>
                <a:cs typeface="+mn-lt"/>
              </a:rPr>
              <a:t>Wszyscy</a:t>
            </a:r>
            <a:r>
              <a:rPr lang="en-US" sz="1600" dirty="0">
                <a:ea typeface="+mn-lt"/>
                <a:cs typeface="+mn-lt"/>
              </a:rPr>
              <a:t> </a:t>
            </a:r>
            <a:r>
              <a:rPr lang="en-US" sz="1600" dirty="0" err="1">
                <a:ea typeface="+mn-lt"/>
                <a:cs typeface="+mn-lt"/>
              </a:rPr>
              <a:t>apelowali</a:t>
            </a:r>
            <a:r>
              <a:rPr lang="en-US" sz="1600" dirty="0">
                <a:ea typeface="+mn-lt"/>
                <a:cs typeface="+mn-lt"/>
              </a:rPr>
              <a:t> , aby </a:t>
            </a:r>
            <a:r>
              <a:rPr lang="en-US" sz="1600" dirty="0" err="1">
                <a:ea typeface="+mn-lt"/>
                <a:cs typeface="+mn-lt"/>
              </a:rPr>
              <a:t>nie</a:t>
            </a:r>
            <a:r>
              <a:rPr lang="en-US" sz="1600" dirty="0">
                <a:ea typeface="+mn-lt"/>
                <a:cs typeface="+mn-lt"/>
              </a:rPr>
              <a:t> </a:t>
            </a:r>
            <a:r>
              <a:rPr lang="en-US" sz="1600" dirty="0" err="1">
                <a:ea typeface="+mn-lt"/>
                <a:cs typeface="+mn-lt"/>
              </a:rPr>
              <a:t>podpisywał</a:t>
            </a:r>
            <a:r>
              <a:rPr lang="en-US" sz="1600" dirty="0">
                <a:ea typeface="+mn-lt"/>
                <a:cs typeface="+mn-lt"/>
              </a:rPr>
              <a:t> </a:t>
            </a:r>
            <a:r>
              <a:rPr lang="en-US" sz="1600" dirty="0" err="1">
                <a:ea typeface="+mn-lt"/>
                <a:cs typeface="+mn-lt"/>
              </a:rPr>
              <a:t>przyjętej</a:t>
            </a:r>
            <a:r>
              <a:rPr lang="en-US" sz="1600" dirty="0">
                <a:ea typeface="+mn-lt"/>
                <a:cs typeface="+mn-lt"/>
              </a:rPr>
              <a:t> </a:t>
            </a:r>
            <a:endParaRPr lang="pl-PL" dirty="0">
              <a:ea typeface="+mn-lt"/>
              <a:cs typeface="+mn-lt"/>
            </a:endParaRPr>
          </a:p>
          <a:p>
            <a:r>
              <a:rPr lang="en-US" sz="1600" dirty="0" err="1">
                <a:ea typeface="+mn-lt"/>
                <a:cs typeface="+mn-lt"/>
              </a:rPr>
              <a:t>przez</a:t>
            </a:r>
            <a:r>
              <a:rPr lang="en-US" sz="1600" dirty="0">
                <a:ea typeface="+mn-lt"/>
                <a:cs typeface="+mn-lt"/>
              </a:rPr>
              <a:t> Sejm </a:t>
            </a:r>
            <a:r>
              <a:rPr lang="en-US" sz="1600" dirty="0" err="1">
                <a:ea typeface="+mn-lt"/>
                <a:cs typeface="+mn-lt"/>
              </a:rPr>
              <a:t>ustawy</a:t>
            </a:r>
            <a:r>
              <a:rPr lang="en-US" sz="1600" dirty="0">
                <a:ea typeface="+mn-lt"/>
                <a:cs typeface="+mn-lt"/>
              </a:rPr>
              <a:t>. </a:t>
            </a:r>
            <a:r>
              <a:rPr lang="en-US" sz="1600" dirty="0" err="1">
                <a:ea typeface="+mn-lt"/>
                <a:cs typeface="+mn-lt"/>
              </a:rPr>
              <a:t>Kilka</a:t>
            </a:r>
            <a:r>
              <a:rPr lang="en-US" sz="1600" dirty="0">
                <a:ea typeface="+mn-lt"/>
                <a:cs typeface="+mn-lt"/>
              </a:rPr>
              <a:t> </a:t>
            </a:r>
            <a:r>
              <a:rPr lang="en-US" sz="1600" dirty="0" err="1">
                <a:ea typeface="+mn-lt"/>
                <a:cs typeface="+mn-lt"/>
              </a:rPr>
              <a:t>dni</a:t>
            </a:r>
            <a:r>
              <a:rPr lang="en-US" sz="1600" dirty="0">
                <a:ea typeface="+mn-lt"/>
                <a:cs typeface="+mn-lt"/>
              </a:rPr>
              <a:t> </a:t>
            </a:r>
            <a:r>
              <a:rPr lang="en-US" sz="1600" dirty="0" err="1">
                <a:ea typeface="+mn-lt"/>
                <a:cs typeface="+mn-lt"/>
              </a:rPr>
              <a:t>później</a:t>
            </a:r>
            <a:r>
              <a:rPr lang="en-US" sz="1600" dirty="0">
                <a:ea typeface="+mn-lt"/>
                <a:cs typeface="+mn-lt"/>
              </a:rPr>
              <a:t> Senat </a:t>
            </a:r>
            <a:r>
              <a:rPr lang="en-US" sz="1600" dirty="0" err="1">
                <a:ea typeface="+mn-lt"/>
                <a:cs typeface="+mn-lt"/>
              </a:rPr>
              <a:t>przegłosował</a:t>
            </a:r>
            <a:r>
              <a:rPr lang="en-US" sz="1600" dirty="0">
                <a:ea typeface="+mn-lt"/>
                <a:cs typeface="+mn-lt"/>
              </a:rPr>
              <a:t> </a:t>
            </a:r>
            <a:r>
              <a:rPr lang="en-US" sz="1600" dirty="0" err="1">
                <a:ea typeface="+mn-lt"/>
                <a:cs typeface="+mn-lt"/>
              </a:rPr>
              <a:t>projekt</a:t>
            </a:r>
            <a:r>
              <a:rPr lang="en-US" sz="1600" dirty="0">
                <a:ea typeface="+mn-lt"/>
                <a:cs typeface="+mn-lt"/>
              </a:rPr>
              <a:t> </a:t>
            </a:r>
            <a:r>
              <a:rPr lang="en-US" sz="1600" dirty="0" err="1">
                <a:ea typeface="+mn-lt"/>
                <a:cs typeface="+mn-lt"/>
              </a:rPr>
              <a:t>podziału</a:t>
            </a:r>
            <a:r>
              <a:rPr lang="en-US" sz="1600" dirty="0">
                <a:ea typeface="+mn-lt"/>
                <a:cs typeface="+mn-lt"/>
              </a:rPr>
              <a:t> </a:t>
            </a:r>
            <a:r>
              <a:rPr lang="en-US" sz="1600" dirty="0" err="1">
                <a:ea typeface="+mn-lt"/>
                <a:cs typeface="+mn-lt"/>
              </a:rPr>
              <a:t>kraju</a:t>
            </a:r>
            <a:r>
              <a:rPr lang="en-US" sz="1600" dirty="0">
                <a:ea typeface="+mn-lt"/>
                <a:cs typeface="+mn-lt"/>
              </a:rPr>
              <a:t> </a:t>
            </a:r>
            <a:r>
              <a:rPr lang="en-US" sz="1600" dirty="0" err="1">
                <a:ea typeface="+mn-lt"/>
                <a:cs typeface="+mn-lt"/>
              </a:rPr>
              <a:t>na</a:t>
            </a:r>
            <a:r>
              <a:rPr lang="en-US" sz="1600" dirty="0">
                <a:ea typeface="+mn-lt"/>
                <a:cs typeface="+mn-lt"/>
              </a:rPr>
              <a:t> 15 </a:t>
            </a:r>
            <a:r>
              <a:rPr lang="en-US" sz="1600" dirty="0" err="1">
                <a:ea typeface="+mn-lt"/>
                <a:cs typeface="+mn-lt"/>
              </a:rPr>
              <a:t>województw</a:t>
            </a:r>
            <a:r>
              <a:rPr lang="en-US" sz="1600" dirty="0">
                <a:ea typeface="+mn-lt"/>
                <a:cs typeface="+mn-lt"/>
              </a:rPr>
              <a:t>,  a 1 lipca Sejm przyjął poprawkę Senatu zwiększającą liczbę województw z 12, do 15. Szansa dla kieleckiego pojawiła się jednak 2 lipca, bo prezydent Aleksander Kwaśniewski zawetował przyjętą przez Sejm ustawę, a prace nad nią zaczęły się od początku. W nocy z 15 na 16 lipca 1998 roku w </a:t>
            </a:r>
            <a:r>
              <a:rPr lang="en-US" sz="1600" dirty="0" err="1">
                <a:ea typeface="+mn-lt"/>
                <a:cs typeface="+mn-lt"/>
              </a:rPr>
              <a:t>sejmowych</a:t>
            </a:r>
            <a:r>
              <a:rPr lang="en-US" sz="1600" dirty="0">
                <a:ea typeface="+mn-lt"/>
                <a:cs typeface="+mn-lt"/>
              </a:rPr>
              <a:t> </a:t>
            </a:r>
            <a:r>
              <a:rPr lang="pl-PL" sz="1600" dirty="0">
                <a:ea typeface="+mn-lt"/>
                <a:cs typeface="+mn-lt"/>
              </a:rPr>
              <a:t> </a:t>
            </a:r>
            <a:r>
              <a:rPr lang="en-US" sz="1600" dirty="0">
                <a:ea typeface="+mn-lt"/>
                <a:cs typeface="+mn-lt"/>
              </a:rPr>
              <a:t>kulu</a:t>
            </a:r>
            <a:r>
              <a:rPr lang="pl-PL" sz="1600" dirty="0">
                <a:ea typeface="+mn-lt"/>
                <a:cs typeface="+mn-lt"/>
              </a:rPr>
              <a:t>a</a:t>
            </a:r>
            <a:r>
              <a:rPr lang="en-US" sz="1600" dirty="0" err="1">
                <a:ea typeface="+mn-lt"/>
                <a:cs typeface="+mn-lt"/>
              </a:rPr>
              <a:t>rach</a:t>
            </a:r>
            <a:r>
              <a:rPr lang="en-US" sz="1600" dirty="0">
                <a:ea typeface="+mn-lt"/>
                <a:cs typeface="+mn-lt"/>
              </a:rPr>
              <a:t> zapadła decyzja o podziale kraju na 16 województw. Rząd Akcji Wyborczej Solidarność </a:t>
            </a:r>
            <a:r>
              <a:rPr lang="en-US" sz="1600" dirty="0" err="1">
                <a:ea typeface="+mn-lt"/>
                <a:cs typeface="+mn-lt"/>
              </a:rPr>
              <a:t>ustalił</a:t>
            </a:r>
            <a:r>
              <a:rPr lang="en-US" sz="1600" dirty="0">
                <a:ea typeface="+mn-lt"/>
                <a:cs typeface="+mn-lt"/>
              </a:rPr>
              <a:t> </a:t>
            </a:r>
            <a:r>
              <a:rPr lang="pl-PL" sz="1600" dirty="0">
                <a:ea typeface="+mn-lt"/>
                <a:cs typeface="+mn-lt"/>
              </a:rPr>
              <a:t>,</a:t>
            </a:r>
            <a:r>
              <a:rPr lang="en-US" sz="1600" dirty="0" err="1">
                <a:ea typeface="+mn-lt"/>
                <a:cs typeface="+mn-lt"/>
              </a:rPr>
              <a:t>że</a:t>
            </a:r>
            <a:r>
              <a:rPr lang="en-US" sz="1600" dirty="0">
                <a:ea typeface="+mn-lt"/>
                <a:cs typeface="+mn-lt"/>
              </a:rPr>
              <a:t> powstanie województwo świętokrzyskie. Dokładnie o godzinie 1.25 w nocy poinformował  o </a:t>
            </a:r>
            <a:r>
              <a:rPr lang="en-US" sz="1600" dirty="0" err="1">
                <a:ea typeface="+mn-lt"/>
                <a:cs typeface="+mn-lt"/>
              </a:rPr>
              <a:t>tym</a:t>
            </a:r>
            <a:r>
              <a:rPr lang="pl-PL" sz="1600" dirty="0">
                <a:ea typeface="+mn-lt"/>
                <a:cs typeface="+mn-lt"/>
              </a:rPr>
              <a:t> </a:t>
            </a:r>
            <a:r>
              <a:rPr lang="en-US" sz="1600" dirty="0" err="1">
                <a:ea typeface="+mn-lt"/>
                <a:cs typeface="+mn-lt"/>
              </a:rPr>
              <a:t>marszałek</a:t>
            </a:r>
            <a:r>
              <a:rPr lang="en-US" sz="1600" dirty="0">
                <a:ea typeface="+mn-lt"/>
                <a:cs typeface="+mn-lt"/>
              </a:rPr>
              <a:t> Maciej Płażyński. 18 lipca Sejm ostatecznie przyjął ustawę o podziale kraju na 16 województw, a kilka dni później podpisał ją również prezydent Aleksander Kwaśniewski. Od 1 stycznia 1999 roku oficjalnie </a:t>
            </a:r>
            <a:r>
              <a:rPr lang="en-US" sz="1600" dirty="0" err="1">
                <a:ea typeface="+mn-lt"/>
                <a:cs typeface="+mn-lt"/>
              </a:rPr>
              <a:t>istnieje</a:t>
            </a:r>
            <a:r>
              <a:rPr lang="en-US" sz="1600" dirty="0">
                <a:ea typeface="+mn-lt"/>
                <a:cs typeface="+mn-lt"/>
              </a:rPr>
              <a:t> </a:t>
            </a:r>
            <a:r>
              <a:rPr lang="en-US" sz="1600" dirty="0" err="1">
                <a:ea typeface="+mn-lt"/>
                <a:cs typeface="+mn-lt"/>
              </a:rPr>
              <a:t>wi</a:t>
            </a:r>
            <a:r>
              <a:rPr lang="pl-PL" sz="1600" dirty="0">
                <a:ea typeface="+mn-lt"/>
                <a:cs typeface="+mn-lt"/>
              </a:rPr>
              <a:t>ę</a:t>
            </a:r>
            <a:r>
              <a:rPr lang="en-US" sz="1600" dirty="0">
                <a:ea typeface="+mn-lt"/>
                <a:cs typeface="+mn-lt"/>
              </a:rPr>
              <a:t>c </a:t>
            </a:r>
            <a:r>
              <a:rPr lang="pl-PL" sz="1600" dirty="0">
                <a:ea typeface="+mn-lt"/>
                <a:cs typeface="+mn-lt"/>
              </a:rPr>
              <a:t>w</a:t>
            </a:r>
            <a:r>
              <a:rPr lang="en-US" sz="1600" dirty="0">
                <a:ea typeface="+mn-lt"/>
                <a:cs typeface="+mn-lt"/>
              </a:rPr>
              <a:t>ojewództwo </a:t>
            </a:r>
            <a:r>
              <a:rPr lang="pl-PL" sz="1600" dirty="0">
                <a:ea typeface="+mn-lt"/>
                <a:cs typeface="+mn-lt"/>
              </a:rPr>
              <a:t> ś</a:t>
            </a:r>
            <a:r>
              <a:rPr lang="en-US" sz="1600" dirty="0">
                <a:ea typeface="+mn-lt"/>
                <a:cs typeface="+mn-lt"/>
              </a:rPr>
              <a:t>więtokrzyskie. </a:t>
            </a:r>
            <a:endParaRPr lang="pl-PL" dirty="0"/>
          </a:p>
          <a:p>
            <a:pPr marL="285750" indent="-285750" algn="l">
              <a:buFont typeface="Arial"/>
              <a:buChar char="•"/>
            </a:pPr>
            <a:endParaRPr lang="en-US" sz="1600" dirty="0"/>
          </a:p>
          <a:p>
            <a:pPr marL="285750" indent="-285750">
              <a:buFont typeface="Arial"/>
              <a:buChar char="•"/>
            </a:pPr>
            <a:endParaRPr lang="en-US" sz="1600" dirty="0"/>
          </a:p>
          <a:p>
            <a:endParaRPr lang="pl-PL" sz="1600" dirty="0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xmlns="" id="{38F63048-6FE4-4D2A-8533-49437B9A86F1}"/>
              </a:ext>
            </a:extLst>
          </p:cNvPr>
          <p:cNvSpPr txBox="1"/>
          <p:nvPr/>
        </p:nvSpPr>
        <p:spPr>
          <a:xfrm>
            <a:off x="7135957" y="1715366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pl-PL"/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xmlns="" id="{E7BFC836-D3B0-4D81-B3FB-719F9E889363}"/>
              </a:ext>
            </a:extLst>
          </p:cNvPr>
          <p:cNvSpPr txBox="1"/>
          <p:nvPr/>
        </p:nvSpPr>
        <p:spPr>
          <a:xfrm>
            <a:off x="6274377" y="1537855"/>
            <a:ext cx="2743199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>
              <a:ea typeface="+mn-lt"/>
              <a:cs typeface="+mn-lt"/>
            </a:endParaRPr>
          </a:p>
          <a:p>
            <a:pPr algn="l"/>
            <a:endParaRPr lang="pl-PL"/>
          </a:p>
        </p:txBody>
      </p:sp>
      <p:pic>
        <p:nvPicPr>
          <p:cNvPr id="7" name="Obraz 3" descr="Obraz zawierający osoba, kostium, mężczyzna, krawat&#10;&#10;Opis wygenerowany automatycznie">
            <a:extLst>
              <a:ext uri="{FF2B5EF4-FFF2-40B4-BE49-F238E27FC236}">
                <a16:creationId xmlns:a16="http://schemas.microsoft.com/office/drawing/2014/main" xmlns="" id="{CC426158-C7FB-4738-9EF7-2F8E28C4E9C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t="11548" r="2" b="22300"/>
          <a:stretch/>
        </p:blipFill>
        <p:spPr>
          <a:xfrm>
            <a:off x="5798974" y="184739"/>
            <a:ext cx="4940346" cy="3139996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Obraz 4" descr="Obraz zawierający trawa, niebo, zewnętrzne, zielony&#10;&#10;Opis wygenerowany automatycznie">
            <a:extLst>
              <a:ext uri="{FF2B5EF4-FFF2-40B4-BE49-F238E27FC236}">
                <a16:creationId xmlns:a16="http://schemas.microsoft.com/office/drawing/2014/main" xmlns="" id="{EAC61AF6-276D-4887-BCCE-402FC8D17A5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8219" r="6752"/>
          <a:stretch/>
        </p:blipFill>
        <p:spPr>
          <a:xfrm>
            <a:off x="5776588" y="3574872"/>
            <a:ext cx="4984908" cy="313915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xmlns="" id="{EB831012-5A64-4C29-A4AA-24C81FCC7B75}"/>
              </a:ext>
            </a:extLst>
          </p:cNvPr>
          <p:cNvSpPr txBox="1"/>
          <p:nvPr/>
        </p:nvSpPr>
        <p:spPr>
          <a:xfrm>
            <a:off x="198863" y="6387791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dirty="0"/>
              <a:t>Klasa VI C</a:t>
            </a:r>
          </a:p>
        </p:txBody>
      </p:sp>
    </p:spTree>
    <p:extLst>
      <p:ext uri="{BB962C8B-B14F-4D97-AF65-F5344CB8AC3E}">
        <p14:creationId xmlns:p14="http://schemas.microsoft.com/office/powerpoint/2010/main" xmlns="" val="42821498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5A0118C5-4F8D-4CF4-BADD-53FEACC6C42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xmlns="" id="{FFFEB18F-F81F-4CED-BE64-EB888A77C3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39960" y="3011211"/>
            <a:ext cx="3474943" cy="3474943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xmlns="" id="{5412EE3E-60B2-4473-B153-01FE2AEE614F}"/>
              </a:ext>
            </a:extLst>
          </p:cNvPr>
          <p:cNvSpPr txBox="1"/>
          <p:nvPr/>
        </p:nvSpPr>
        <p:spPr>
          <a:xfrm>
            <a:off x="803027" y="3579484"/>
            <a:ext cx="3267256" cy="2474102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kern="1200" noProof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Miejsca</a:t>
            </a:r>
            <a:r>
              <a:rPr lang="pl-PL" sz="3600" b="1" kern="1200" noProof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,</a:t>
            </a:r>
            <a:r>
              <a:rPr lang="en-US" sz="3600" b="1" kern="1200" noProof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 które warto zwiedzić:</a:t>
            </a:r>
          </a:p>
        </p:txBody>
      </p:sp>
      <p:pic>
        <p:nvPicPr>
          <p:cNvPr id="23" name="Obraz 23" descr="Obraz zawierający trawa, niebo, zewnętrzne, dom&#10;&#10;Opis wygenerowany automatycznie">
            <a:extLst>
              <a:ext uri="{FF2B5EF4-FFF2-40B4-BE49-F238E27FC236}">
                <a16:creationId xmlns:a16="http://schemas.microsoft.com/office/drawing/2014/main" xmlns="" id="{970A72B4-B6E5-4BFC-98D9-C799B4D2244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27077" r="16591" b="3"/>
          <a:stretch/>
        </p:blipFill>
        <p:spPr>
          <a:xfrm>
            <a:off x="222667" y="735775"/>
            <a:ext cx="2086578" cy="2086578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xmlns="" id="{F36B7EC6-8C21-48B6-A251-3C2FC992C44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17352" r="26279" b="3"/>
          <a:stretch/>
        </p:blipFill>
        <p:spPr>
          <a:xfrm>
            <a:off x="2600130" y="177424"/>
            <a:ext cx="1789597" cy="1789597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grpSp>
        <p:nvGrpSpPr>
          <p:cNvPr id="32" name="Graphic 190">
            <a:extLst>
              <a:ext uri="{FF2B5EF4-FFF2-40B4-BE49-F238E27FC236}">
                <a16:creationId xmlns:a16="http://schemas.microsoft.com/office/drawing/2014/main" xmlns="" id="{00E015F5-1A99-4E40-BC3D-7707802996B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316976" y="3037805"/>
            <a:ext cx="1291642" cy="429215"/>
            <a:chOff x="2504802" y="1755501"/>
            <a:chExt cx="1598829" cy="531293"/>
          </a:xfrm>
          <a:solidFill>
            <a:schemeClr val="bg1"/>
          </a:solidFill>
        </p:grpSpPr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xmlns="" id="{3FE6F571-2BB7-46DA-A3D9-B32ADDC16AF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2504802" y="2113855"/>
              <a:ext cx="1598614" cy="172939"/>
            </a:xfrm>
            <a:custGeom>
              <a:avLst/>
              <a:gdLst>
                <a:gd name="connsiteX0" fmla="*/ 1248648 w 1598614"/>
                <a:gd name="connsiteY0" fmla="*/ 172939 h 172939"/>
                <a:gd name="connsiteX1" fmla="*/ 1123031 w 1598614"/>
                <a:gd name="connsiteY1" fmla="*/ 92708 h 172939"/>
                <a:gd name="connsiteX2" fmla="*/ 1024085 w 1598614"/>
                <a:gd name="connsiteY2" fmla="*/ 29469 h 172939"/>
                <a:gd name="connsiteX3" fmla="*/ 925140 w 1598614"/>
                <a:gd name="connsiteY3" fmla="*/ 92708 h 172939"/>
                <a:gd name="connsiteX4" fmla="*/ 799522 w 1598614"/>
                <a:gd name="connsiteY4" fmla="*/ 172939 h 172939"/>
                <a:gd name="connsiteX5" fmla="*/ 799522 w 1598614"/>
                <a:gd name="connsiteY5" fmla="*/ 172939 h 172939"/>
                <a:gd name="connsiteX6" fmla="*/ 673905 w 1598614"/>
                <a:gd name="connsiteY6" fmla="*/ 92708 h 172939"/>
                <a:gd name="connsiteX7" fmla="*/ 574959 w 1598614"/>
                <a:gd name="connsiteY7" fmla="*/ 29469 h 172939"/>
                <a:gd name="connsiteX8" fmla="*/ 476014 w 1598614"/>
                <a:gd name="connsiteY8" fmla="*/ 92708 h 172939"/>
                <a:gd name="connsiteX9" fmla="*/ 350396 w 1598614"/>
                <a:gd name="connsiteY9" fmla="*/ 172939 h 172939"/>
                <a:gd name="connsiteX10" fmla="*/ 224778 w 1598614"/>
                <a:gd name="connsiteY10" fmla="*/ 92708 h 172939"/>
                <a:gd name="connsiteX11" fmla="*/ 125833 w 1598614"/>
                <a:gd name="connsiteY11" fmla="*/ 29469 h 172939"/>
                <a:gd name="connsiteX12" fmla="*/ 26887 w 1598614"/>
                <a:gd name="connsiteY12" fmla="*/ 92708 h 172939"/>
                <a:gd name="connsiteX13" fmla="*/ 0 w 1598614"/>
                <a:gd name="connsiteY13" fmla="*/ 80232 h 172939"/>
                <a:gd name="connsiteX14" fmla="*/ 125618 w 1598614"/>
                <a:gd name="connsiteY14" fmla="*/ 0 h 172939"/>
                <a:gd name="connsiteX15" fmla="*/ 251235 w 1598614"/>
                <a:gd name="connsiteY15" fmla="*/ 80232 h 172939"/>
                <a:gd name="connsiteX16" fmla="*/ 350181 w 1598614"/>
                <a:gd name="connsiteY16" fmla="*/ 143471 h 172939"/>
                <a:gd name="connsiteX17" fmla="*/ 449126 w 1598614"/>
                <a:gd name="connsiteY17" fmla="*/ 80232 h 172939"/>
                <a:gd name="connsiteX18" fmla="*/ 574744 w 1598614"/>
                <a:gd name="connsiteY18" fmla="*/ 0 h 172939"/>
                <a:gd name="connsiteX19" fmla="*/ 700362 w 1598614"/>
                <a:gd name="connsiteY19" fmla="*/ 80232 h 172939"/>
                <a:gd name="connsiteX20" fmla="*/ 799307 w 1598614"/>
                <a:gd name="connsiteY20" fmla="*/ 143471 h 172939"/>
                <a:gd name="connsiteX21" fmla="*/ 799307 w 1598614"/>
                <a:gd name="connsiteY21" fmla="*/ 143471 h 172939"/>
                <a:gd name="connsiteX22" fmla="*/ 898253 w 1598614"/>
                <a:gd name="connsiteY22" fmla="*/ 80232 h 172939"/>
                <a:gd name="connsiteX23" fmla="*/ 1023870 w 1598614"/>
                <a:gd name="connsiteY23" fmla="*/ 0 h 172939"/>
                <a:gd name="connsiteX24" fmla="*/ 1149488 w 1598614"/>
                <a:gd name="connsiteY24" fmla="*/ 80232 h 172939"/>
                <a:gd name="connsiteX25" fmla="*/ 1248433 w 1598614"/>
                <a:gd name="connsiteY25" fmla="*/ 143471 h 172939"/>
                <a:gd name="connsiteX26" fmla="*/ 1347379 w 1598614"/>
                <a:gd name="connsiteY26" fmla="*/ 80232 h 172939"/>
                <a:gd name="connsiteX27" fmla="*/ 1472997 w 1598614"/>
                <a:gd name="connsiteY27" fmla="*/ 0 h 172939"/>
                <a:gd name="connsiteX28" fmla="*/ 1598614 w 1598614"/>
                <a:gd name="connsiteY28" fmla="*/ 80232 h 172939"/>
                <a:gd name="connsiteX29" fmla="*/ 1571942 w 1598614"/>
                <a:gd name="connsiteY29" fmla="*/ 92708 h 172939"/>
                <a:gd name="connsiteX30" fmla="*/ 1472997 w 1598614"/>
                <a:gd name="connsiteY30" fmla="*/ 29469 h 172939"/>
                <a:gd name="connsiteX31" fmla="*/ 1374051 w 1598614"/>
                <a:gd name="connsiteY31" fmla="*/ 92708 h 172939"/>
                <a:gd name="connsiteX32" fmla="*/ 1248648 w 1598614"/>
                <a:gd name="connsiteY32" fmla="*/ 172939 h 172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98614" h="172939">
                  <a:moveTo>
                    <a:pt x="1248648" y="172939"/>
                  </a:moveTo>
                  <a:cubicBezTo>
                    <a:pt x="1194229" y="172939"/>
                    <a:pt x="1146046" y="142180"/>
                    <a:pt x="1123031" y="92708"/>
                  </a:cubicBezTo>
                  <a:cubicBezTo>
                    <a:pt x="1104962" y="53775"/>
                    <a:pt x="1067105" y="29469"/>
                    <a:pt x="1024085" y="29469"/>
                  </a:cubicBezTo>
                  <a:cubicBezTo>
                    <a:pt x="981066" y="29469"/>
                    <a:pt x="943208" y="53775"/>
                    <a:pt x="925140" y="92708"/>
                  </a:cubicBezTo>
                  <a:cubicBezTo>
                    <a:pt x="902124" y="142180"/>
                    <a:pt x="853942" y="172939"/>
                    <a:pt x="799522" y="172939"/>
                  </a:cubicBezTo>
                  <a:cubicBezTo>
                    <a:pt x="799522" y="172939"/>
                    <a:pt x="799522" y="172939"/>
                    <a:pt x="799522" y="172939"/>
                  </a:cubicBezTo>
                  <a:cubicBezTo>
                    <a:pt x="744887" y="172939"/>
                    <a:pt x="696920" y="142180"/>
                    <a:pt x="673905" y="92708"/>
                  </a:cubicBezTo>
                  <a:cubicBezTo>
                    <a:pt x="655836" y="53775"/>
                    <a:pt x="617979" y="29469"/>
                    <a:pt x="574959" y="29469"/>
                  </a:cubicBezTo>
                  <a:cubicBezTo>
                    <a:pt x="531939" y="29469"/>
                    <a:pt x="494082" y="53775"/>
                    <a:pt x="476014" y="92708"/>
                  </a:cubicBezTo>
                  <a:cubicBezTo>
                    <a:pt x="452998" y="142180"/>
                    <a:pt x="405031" y="172939"/>
                    <a:pt x="350396" y="172939"/>
                  </a:cubicBezTo>
                  <a:cubicBezTo>
                    <a:pt x="295976" y="172939"/>
                    <a:pt x="247794" y="142180"/>
                    <a:pt x="224778" y="92708"/>
                  </a:cubicBezTo>
                  <a:cubicBezTo>
                    <a:pt x="206710" y="53775"/>
                    <a:pt x="168853" y="29469"/>
                    <a:pt x="125833" y="29469"/>
                  </a:cubicBezTo>
                  <a:cubicBezTo>
                    <a:pt x="82813" y="29469"/>
                    <a:pt x="44956" y="53775"/>
                    <a:pt x="26887" y="92708"/>
                  </a:cubicBezTo>
                  <a:lnTo>
                    <a:pt x="0" y="80232"/>
                  </a:lnTo>
                  <a:cubicBezTo>
                    <a:pt x="23016" y="30759"/>
                    <a:pt x="70983" y="0"/>
                    <a:pt x="125618" y="0"/>
                  </a:cubicBezTo>
                  <a:cubicBezTo>
                    <a:pt x="180253" y="0"/>
                    <a:pt x="228220" y="30759"/>
                    <a:pt x="251235" y="80232"/>
                  </a:cubicBezTo>
                  <a:cubicBezTo>
                    <a:pt x="269304" y="119165"/>
                    <a:pt x="307376" y="143471"/>
                    <a:pt x="350181" y="143471"/>
                  </a:cubicBezTo>
                  <a:cubicBezTo>
                    <a:pt x="393201" y="143471"/>
                    <a:pt x="431058" y="119165"/>
                    <a:pt x="449126" y="80232"/>
                  </a:cubicBezTo>
                  <a:cubicBezTo>
                    <a:pt x="472142" y="30759"/>
                    <a:pt x="520324" y="0"/>
                    <a:pt x="574744" y="0"/>
                  </a:cubicBezTo>
                  <a:cubicBezTo>
                    <a:pt x="629164" y="0"/>
                    <a:pt x="677346" y="30759"/>
                    <a:pt x="700362" y="80232"/>
                  </a:cubicBezTo>
                  <a:cubicBezTo>
                    <a:pt x="718430" y="119165"/>
                    <a:pt x="756287" y="143471"/>
                    <a:pt x="799307" y="143471"/>
                  </a:cubicBezTo>
                  <a:lnTo>
                    <a:pt x="799307" y="143471"/>
                  </a:lnTo>
                  <a:cubicBezTo>
                    <a:pt x="842327" y="143471"/>
                    <a:pt x="880184" y="119165"/>
                    <a:pt x="898253" y="80232"/>
                  </a:cubicBezTo>
                  <a:cubicBezTo>
                    <a:pt x="921268" y="30759"/>
                    <a:pt x="969235" y="0"/>
                    <a:pt x="1023870" y="0"/>
                  </a:cubicBezTo>
                  <a:cubicBezTo>
                    <a:pt x="1078505" y="0"/>
                    <a:pt x="1126472" y="30759"/>
                    <a:pt x="1149488" y="80232"/>
                  </a:cubicBezTo>
                  <a:cubicBezTo>
                    <a:pt x="1167556" y="119165"/>
                    <a:pt x="1205414" y="143471"/>
                    <a:pt x="1248433" y="143471"/>
                  </a:cubicBezTo>
                  <a:cubicBezTo>
                    <a:pt x="1291453" y="143471"/>
                    <a:pt x="1329311" y="119165"/>
                    <a:pt x="1347379" y="80232"/>
                  </a:cubicBezTo>
                  <a:cubicBezTo>
                    <a:pt x="1370394" y="30759"/>
                    <a:pt x="1418361" y="0"/>
                    <a:pt x="1472997" y="0"/>
                  </a:cubicBezTo>
                  <a:cubicBezTo>
                    <a:pt x="1527632" y="0"/>
                    <a:pt x="1575814" y="30759"/>
                    <a:pt x="1598614" y="80232"/>
                  </a:cubicBezTo>
                  <a:lnTo>
                    <a:pt x="1571942" y="92708"/>
                  </a:lnTo>
                  <a:cubicBezTo>
                    <a:pt x="1553874" y="53775"/>
                    <a:pt x="1515801" y="29469"/>
                    <a:pt x="1472997" y="29469"/>
                  </a:cubicBezTo>
                  <a:cubicBezTo>
                    <a:pt x="1429977" y="29469"/>
                    <a:pt x="1392119" y="53775"/>
                    <a:pt x="1374051" y="92708"/>
                  </a:cubicBezTo>
                  <a:cubicBezTo>
                    <a:pt x="1351251" y="142180"/>
                    <a:pt x="1303069" y="172939"/>
                    <a:pt x="1248648" y="172939"/>
                  </a:cubicBezTo>
                  <a:close/>
                </a:path>
              </a:pathLst>
            </a:custGeom>
            <a:grpFill/>
            <a:ln w="214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xmlns="" id="{A905CC16-753C-4B9F-B3E2-C456795AED6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2504802" y="1755501"/>
              <a:ext cx="1598829" cy="172724"/>
            </a:xfrm>
            <a:custGeom>
              <a:avLst/>
              <a:gdLst>
                <a:gd name="connsiteX0" fmla="*/ 1248648 w 1598829"/>
                <a:gd name="connsiteY0" fmla="*/ 172724 h 172724"/>
                <a:gd name="connsiteX1" fmla="*/ 1123031 w 1598829"/>
                <a:gd name="connsiteY1" fmla="*/ 92492 h 172724"/>
                <a:gd name="connsiteX2" fmla="*/ 1024085 w 1598829"/>
                <a:gd name="connsiteY2" fmla="*/ 29253 h 172724"/>
                <a:gd name="connsiteX3" fmla="*/ 925140 w 1598829"/>
                <a:gd name="connsiteY3" fmla="*/ 92492 h 172724"/>
                <a:gd name="connsiteX4" fmla="*/ 799522 w 1598829"/>
                <a:gd name="connsiteY4" fmla="*/ 172724 h 172724"/>
                <a:gd name="connsiteX5" fmla="*/ 799522 w 1598829"/>
                <a:gd name="connsiteY5" fmla="*/ 172724 h 172724"/>
                <a:gd name="connsiteX6" fmla="*/ 673905 w 1598829"/>
                <a:gd name="connsiteY6" fmla="*/ 92492 h 172724"/>
                <a:gd name="connsiteX7" fmla="*/ 574959 w 1598829"/>
                <a:gd name="connsiteY7" fmla="*/ 29253 h 172724"/>
                <a:gd name="connsiteX8" fmla="*/ 476014 w 1598829"/>
                <a:gd name="connsiteY8" fmla="*/ 92492 h 172724"/>
                <a:gd name="connsiteX9" fmla="*/ 350396 w 1598829"/>
                <a:gd name="connsiteY9" fmla="*/ 172724 h 172724"/>
                <a:gd name="connsiteX10" fmla="*/ 224778 w 1598829"/>
                <a:gd name="connsiteY10" fmla="*/ 92492 h 172724"/>
                <a:gd name="connsiteX11" fmla="*/ 125833 w 1598829"/>
                <a:gd name="connsiteY11" fmla="*/ 29253 h 172724"/>
                <a:gd name="connsiteX12" fmla="*/ 26887 w 1598829"/>
                <a:gd name="connsiteY12" fmla="*/ 92492 h 172724"/>
                <a:gd name="connsiteX13" fmla="*/ 0 w 1598829"/>
                <a:gd name="connsiteY13" fmla="*/ 80232 h 172724"/>
                <a:gd name="connsiteX14" fmla="*/ 125618 w 1598829"/>
                <a:gd name="connsiteY14" fmla="*/ 0 h 172724"/>
                <a:gd name="connsiteX15" fmla="*/ 251235 w 1598829"/>
                <a:gd name="connsiteY15" fmla="*/ 80232 h 172724"/>
                <a:gd name="connsiteX16" fmla="*/ 350181 w 1598829"/>
                <a:gd name="connsiteY16" fmla="*/ 143471 h 172724"/>
                <a:gd name="connsiteX17" fmla="*/ 449126 w 1598829"/>
                <a:gd name="connsiteY17" fmla="*/ 80232 h 172724"/>
                <a:gd name="connsiteX18" fmla="*/ 574744 w 1598829"/>
                <a:gd name="connsiteY18" fmla="*/ 0 h 172724"/>
                <a:gd name="connsiteX19" fmla="*/ 700362 w 1598829"/>
                <a:gd name="connsiteY19" fmla="*/ 80232 h 172724"/>
                <a:gd name="connsiteX20" fmla="*/ 799307 w 1598829"/>
                <a:gd name="connsiteY20" fmla="*/ 143471 h 172724"/>
                <a:gd name="connsiteX21" fmla="*/ 799307 w 1598829"/>
                <a:gd name="connsiteY21" fmla="*/ 143471 h 172724"/>
                <a:gd name="connsiteX22" fmla="*/ 898253 w 1598829"/>
                <a:gd name="connsiteY22" fmla="*/ 80232 h 172724"/>
                <a:gd name="connsiteX23" fmla="*/ 1024085 w 1598829"/>
                <a:gd name="connsiteY23" fmla="*/ 0 h 172724"/>
                <a:gd name="connsiteX24" fmla="*/ 1149703 w 1598829"/>
                <a:gd name="connsiteY24" fmla="*/ 80232 h 172724"/>
                <a:gd name="connsiteX25" fmla="*/ 1248648 w 1598829"/>
                <a:gd name="connsiteY25" fmla="*/ 143471 h 172724"/>
                <a:gd name="connsiteX26" fmla="*/ 1347594 w 1598829"/>
                <a:gd name="connsiteY26" fmla="*/ 80232 h 172724"/>
                <a:gd name="connsiteX27" fmla="*/ 1473212 w 1598829"/>
                <a:gd name="connsiteY27" fmla="*/ 0 h 172724"/>
                <a:gd name="connsiteX28" fmla="*/ 1598829 w 1598829"/>
                <a:gd name="connsiteY28" fmla="*/ 80232 h 172724"/>
                <a:gd name="connsiteX29" fmla="*/ 1572157 w 1598829"/>
                <a:gd name="connsiteY29" fmla="*/ 92492 h 172724"/>
                <a:gd name="connsiteX30" fmla="*/ 1473212 w 1598829"/>
                <a:gd name="connsiteY30" fmla="*/ 29253 h 172724"/>
                <a:gd name="connsiteX31" fmla="*/ 1374266 w 1598829"/>
                <a:gd name="connsiteY31" fmla="*/ 92492 h 172724"/>
                <a:gd name="connsiteX32" fmla="*/ 1248648 w 1598829"/>
                <a:gd name="connsiteY32" fmla="*/ 172724 h 17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98829" h="172724">
                  <a:moveTo>
                    <a:pt x="1248648" y="172724"/>
                  </a:moveTo>
                  <a:cubicBezTo>
                    <a:pt x="1194229" y="172724"/>
                    <a:pt x="1146046" y="141965"/>
                    <a:pt x="1123031" y="92492"/>
                  </a:cubicBezTo>
                  <a:cubicBezTo>
                    <a:pt x="1104962" y="53560"/>
                    <a:pt x="1067105" y="29253"/>
                    <a:pt x="1024085" y="29253"/>
                  </a:cubicBezTo>
                  <a:cubicBezTo>
                    <a:pt x="981066" y="29253"/>
                    <a:pt x="943208" y="53560"/>
                    <a:pt x="925140" y="92492"/>
                  </a:cubicBezTo>
                  <a:cubicBezTo>
                    <a:pt x="902124" y="141965"/>
                    <a:pt x="853942" y="172724"/>
                    <a:pt x="799522" y="172724"/>
                  </a:cubicBezTo>
                  <a:cubicBezTo>
                    <a:pt x="799522" y="172724"/>
                    <a:pt x="799522" y="172724"/>
                    <a:pt x="799522" y="172724"/>
                  </a:cubicBezTo>
                  <a:cubicBezTo>
                    <a:pt x="744887" y="172724"/>
                    <a:pt x="696920" y="141965"/>
                    <a:pt x="673905" y="92492"/>
                  </a:cubicBezTo>
                  <a:cubicBezTo>
                    <a:pt x="655836" y="53560"/>
                    <a:pt x="617979" y="29253"/>
                    <a:pt x="574959" y="29253"/>
                  </a:cubicBezTo>
                  <a:cubicBezTo>
                    <a:pt x="531939" y="29253"/>
                    <a:pt x="494082" y="53560"/>
                    <a:pt x="476014" y="92492"/>
                  </a:cubicBezTo>
                  <a:cubicBezTo>
                    <a:pt x="452998" y="141965"/>
                    <a:pt x="405031" y="172724"/>
                    <a:pt x="350396" y="172724"/>
                  </a:cubicBezTo>
                  <a:cubicBezTo>
                    <a:pt x="295976" y="172724"/>
                    <a:pt x="247794" y="141965"/>
                    <a:pt x="224778" y="92492"/>
                  </a:cubicBezTo>
                  <a:cubicBezTo>
                    <a:pt x="206710" y="53560"/>
                    <a:pt x="168853" y="29253"/>
                    <a:pt x="125833" y="29253"/>
                  </a:cubicBezTo>
                  <a:cubicBezTo>
                    <a:pt x="82813" y="29253"/>
                    <a:pt x="44956" y="53560"/>
                    <a:pt x="26887" y="92492"/>
                  </a:cubicBezTo>
                  <a:lnTo>
                    <a:pt x="0" y="80232"/>
                  </a:lnTo>
                  <a:cubicBezTo>
                    <a:pt x="23016" y="30759"/>
                    <a:pt x="70983" y="0"/>
                    <a:pt x="125618" y="0"/>
                  </a:cubicBezTo>
                  <a:cubicBezTo>
                    <a:pt x="180253" y="0"/>
                    <a:pt x="228220" y="30759"/>
                    <a:pt x="251235" y="80232"/>
                  </a:cubicBezTo>
                  <a:cubicBezTo>
                    <a:pt x="269304" y="119165"/>
                    <a:pt x="307376" y="143471"/>
                    <a:pt x="350181" y="143471"/>
                  </a:cubicBezTo>
                  <a:cubicBezTo>
                    <a:pt x="393201" y="143471"/>
                    <a:pt x="431058" y="119165"/>
                    <a:pt x="449126" y="80232"/>
                  </a:cubicBezTo>
                  <a:cubicBezTo>
                    <a:pt x="472142" y="30759"/>
                    <a:pt x="520324" y="0"/>
                    <a:pt x="574744" y="0"/>
                  </a:cubicBezTo>
                  <a:cubicBezTo>
                    <a:pt x="629164" y="0"/>
                    <a:pt x="677346" y="30759"/>
                    <a:pt x="700362" y="80232"/>
                  </a:cubicBezTo>
                  <a:cubicBezTo>
                    <a:pt x="718430" y="119165"/>
                    <a:pt x="756287" y="143471"/>
                    <a:pt x="799307" y="143471"/>
                  </a:cubicBezTo>
                  <a:lnTo>
                    <a:pt x="799307" y="143471"/>
                  </a:lnTo>
                  <a:cubicBezTo>
                    <a:pt x="842327" y="143471"/>
                    <a:pt x="880184" y="119165"/>
                    <a:pt x="898253" y="80232"/>
                  </a:cubicBezTo>
                  <a:cubicBezTo>
                    <a:pt x="921483" y="30759"/>
                    <a:pt x="969450" y="0"/>
                    <a:pt x="1024085" y="0"/>
                  </a:cubicBezTo>
                  <a:cubicBezTo>
                    <a:pt x="1078720" y="0"/>
                    <a:pt x="1126688" y="30759"/>
                    <a:pt x="1149703" y="80232"/>
                  </a:cubicBezTo>
                  <a:cubicBezTo>
                    <a:pt x="1167771" y="119165"/>
                    <a:pt x="1205629" y="143471"/>
                    <a:pt x="1248648" y="143471"/>
                  </a:cubicBezTo>
                  <a:cubicBezTo>
                    <a:pt x="1291668" y="143471"/>
                    <a:pt x="1329526" y="119165"/>
                    <a:pt x="1347594" y="80232"/>
                  </a:cubicBezTo>
                  <a:cubicBezTo>
                    <a:pt x="1370610" y="30759"/>
                    <a:pt x="1418792" y="0"/>
                    <a:pt x="1473212" y="0"/>
                  </a:cubicBezTo>
                  <a:cubicBezTo>
                    <a:pt x="1527847" y="0"/>
                    <a:pt x="1576029" y="30759"/>
                    <a:pt x="1598829" y="80232"/>
                  </a:cubicBezTo>
                  <a:lnTo>
                    <a:pt x="1572157" y="92492"/>
                  </a:lnTo>
                  <a:cubicBezTo>
                    <a:pt x="1554089" y="53560"/>
                    <a:pt x="1516016" y="29253"/>
                    <a:pt x="1473212" y="29253"/>
                  </a:cubicBezTo>
                  <a:cubicBezTo>
                    <a:pt x="1430192" y="29253"/>
                    <a:pt x="1392335" y="53560"/>
                    <a:pt x="1374266" y="92492"/>
                  </a:cubicBezTo>
                  <a:cubicBezTo>
                    <a:pt x="1351251" y="141965"/>
                    <a:pt x="1303069" y="172724"/>
                    <a:pt x="1248648" y="172724"/>
                  </a:cubicBezTo>
                  <a:close/>
                </a:path>
              </a:pathLst>
            </a:custGeom>
            <a:grpFill/>
            <a:ln w="214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5" name="Picture 5">
            <a:extLst>
              <a:ext uri="{FF2B5EF4-FFF2-40B4-BE49-F238E27FC236}">
                <a16:creationId xmlns:a16="http://schemas.microsoft.com/office/drawing/2014/main" xmlns="" id="{8556C642-026D-4057-9B93-A4F042F340C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l="23490" r="20261" b="1"/>
          <a:stretch/>
        </p:blipFill>
        <p:spPr>
          <a:xfrm>
            <a:off x="4213200" y="1626591"/>
            <a:ext cx="2316086" cy="2316086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grpSp>
        <p:nvGrpSpPr>
          <p:cNvPr id="36" name="Graphic 4">
            <a:extLst>
              <a:ext uri="{FF2B5EF4-FFF2-40B4-BE49-F238E27FC236}">
                <a16:creationId xmlns:a16="http://schemas.microsoft.com/office/drawing/2014/main" xmlns="" id="{5468B3A9-705E-43C3-A742-0619B0D8F2E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2708153" y="2074611"/>
            <a:ext cx="1330536" cy="1330521"/>
            <a:chOff x="5734037" y="3067039"/>
            <a:chExt cx="724483" cy="724489"/>
          </a:xfrm>
          <a:solidFill>
            <a:schemeClr val="bg1"/>
          </a:solidFill>
        </p:grpSpPr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xmlns="" id="{29D439AD-5D67-497C-B831-D17FC3E592A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734038" y="3067039"/>
              <a:ext cx="14192" cy="14097"/>
            </a:xfrm>
            <a:custGeom>
              <a:avLst/>
              <a:gdLst>
                <a:gd name="connsiteX0" fmla="*/ 14192 w 14192"/>
                <a:gd name="connsiteY0" fmla="*/ 7049 h 14097"/>
                <a:gd name="connsiteX1" fmla="*/ 7144 w 14192"/>
                <a:gd name="connsiteY1" fmla="*/ 14097 h 14097"/>
                <a:gd name="connsiteX2" fmla="*/ 0 w 14192"/>
                <a:gd name="connsiteY2" fmla="*/ 7049 h 14097"/>
                <a:gd name="connsiteX3" fmla="*/ 7049 w 14192"/>
                <a:gd name="connsiteY3" fmla="*/ 0 h 14097"/>
                <a:gd name="connsiteX4" fmla="*/ 14192 w 14192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xmlns="" id="{23F54BF2-C71C-45C5-9408-3B5E011B0FE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793283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xmlns="" id="{2BBABE17-DB56-44AB-934B-63C07C79F09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852433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xmlns="" id="{CB483D20-A128-4076-AF54-88646172B80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911678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xmlns="" id="{E5EFA818-FDDA-49E9-B11F-E9DC1854A99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970828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xmlns="" id="{EA1F8728-F8F7-4828-A718-A15E7663EAB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030074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xmlns="" id="{8DA1F73F-AA1D-41D7-BAAB-292FD94A3E5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089224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xmlns="" id="{D9441DEA-C85E-4B9C-A48D-8437854C4C5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734038" y="3126284"/>
              <a:ext cx="14192" cy="14097"/>
            </a:xfrm>
            <a:custGeom>
              <a:avLst/>
              <a:gdLst>
                <a:gd name="connsiteX0" fmla="*/ 14192 w 14192"/>
                <a:gd name="connsiteY0" fmla="*/ 7049 h 14097"/>
                <a:gd name="connsiteX1" fmla="*/ 7144 w 14192"/>
                <a:gd name="connsiteY1" fmla="*/ 14097 h 14097"/>
                <a:gd name="connsiteX2" fmla="*/ 0 w 14192"/>
                <a:gd name="connsiteY2" fmla="*/ 7049 h 14097"/>
                <a:gd name="connsiteX3" fmla="*/ 7049 w 14192"/>
                <a:gd name="connsiteY3" fmla="*/ 0 h 14097"/>
                <a:gd name="connsiteX4" fmla="*/ 14192 w 14192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xmlns="" id="{15EBAA20-1368-4495-8D7C-820FAD8ECF8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793283" y="312628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xmlns="" id="{0FB92591-626C-4D2B-A3E6-EC8742D67B2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852433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xmlns="" id="{D392448D-513F-4528-9D8D-A151982041B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911678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xmlns="" id="{61946BAE-1546-4EA4-A108-A799BF5D2CA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970828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xmlns="" id="{42A8EC93-6A35-4D37-A8CB-59362BF8750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030073" y="312628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8 w 14097"/>
                <a:gd name="connsiteY1" fmla="*/ 14097 h 14097"/>
                <a:gd name="connsiteX2" fmla="*/ 0 w 14097"/>
                <a:gd name="connsiteY2" fmla="*/ 7049 h 14097"/>
                <a:gd name="connsiteX3" fmla="*/ 7048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xmlns="" id="{AFC3ECA2-E914-4D83-ABF9-B9FFD96E92B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089224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xmlns="" id="{712B1108-9AAC-4F10-A64F-0D6963E5187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734038" y="3185434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xmlns="" id="{284CDA0C-B2AB-4791-83B1-C053C061D61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793283" y="318543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xmlns="" id="{F857BF6B-E0CA-49C0-8827-B44CE8B9285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852433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xmlns="" id="{6D7B06A7-ADDF-4F27-B11F-08422FC1808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911678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xmlns="" id="{E8B0DA6C-71D7-4FCB-AE4C-035E0ADB50E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970828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xmlns="" id="{EB078173-ADFB-480D-91A4-4D71C010988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030074" y="318543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xmlns="" id="{AAA4027A-C97B-4C9A-B04C-EBE2112200A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089224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xmlns="" id="{C06DA92D-C6D0-4C7D-98CF-D9576912EBD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734038" y="3244679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xmlns="" id="{D6601653-3941-4C9B-BD39-62EECE23AE6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793283" y="3244677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xmlns="" id="{2BC4A394-4FFE-4BFE-9A59-2B624E07111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852433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xmlns="" id="{EB4EABA5-FDCF-4F6F-8FF1-6FDFF505809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911678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xmlns="" id="{10F3C940-2320-488A-B24C-AB0A4FB539B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970828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xmlns="" id="{F525BA82-37D8-47ED-AFF6-AE57124A4E7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030073" y="324467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xmlns="" id="{C2D78955-C80F-4DA3-83AA-D28A5A6FADA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089224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xmlns="" id="{BC23DAAC-7C06-4012-8CBB-8E3126B68B5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734038" y="3303829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xmlns="" id="{60D19F80-DC80-49EC-8EDD-7889092C181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793283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xmlns="" id="{11F50BB3-EA39-4693-BAE1-1101EF0A410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852433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xmlns="" id="{00EFD45B-69A8-47F6-A5BF-779F7EB49F7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911678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xmlns="" id="{9E53C464-7272-4EBC-830B-CB29A969886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970828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xmlns="" id="{B6BF10CE-C2AD-487A-9402-8D5C746ECF0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030073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xmlns="" id="{1064C7FE-F8EB-47EF-97FA-348A5205995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089224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xmlns="" id="{A991C553-06A1-4F26-BBBC-80F7E11E7A3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734038" y="3363074"/>
              <a:ext cx="14192" cy="14097"/>
            </a:xfrm>
            <a:custGeom>
              <a:avLst/>
              <a:gdLst>
                <a:gd name="connsiteX0" fmla="*/ 14192 w 14192"/>
                <a:gd name="connsiteY0" fmla="*/ 7048 h 14097"/>
                <a:gd name="connsiteX1" fmla="*/ 7144 w 14192"/>
                <a:gd name="connsiteY1" fmla="*/ 14097 h 14097"/>
                <a:gd name="connsiteX2" fmla="*/ 0 w 14192"/>
                <a:gd name="connsiteY2" fmla="*/ 7048 h 14097"/>
                <a:gd name="connsiteX3" fmla="*/ 7049 w 14192"/>
                <a:gd name="connsiteY3" fmla="*/ 0 h 14097"/>
                <a:gd name="connsiteX4" fmla="*/ 14192 w 14192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xmlns="" id="{BCE9C081-2191-4C84-956E-F106BB015C9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793283" y="336307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xmlns="" id="{292F6F03-BC34-40C6-8F17-7A169CD72FE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852433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xmlns="" id="{A5101B80-7351-4F0F-AB7D-3E40B4D2664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911678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xmlns="" id="{0570EE1D-95AC-4660-8E96-7C8A36FEB63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970828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xmlns="" id="{385D9A56-2D15-4E0A-B981-E168F090644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030073" y="3363074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8 w 14097"/>
                <a:gd name="connsiteY1" fmla="*/ 14097 h 14097"/>
                <a:gd name="connsiteX2" fmla="*/ 0 w 14097"/>
                <a:gd name="connsiteY2" fmla="*/ 7048 h 14097"/>
                <a:gd name="connsiteX3" fmla="*/ 7048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xmlns="" id="{28D0BA2F-9273-4EAA-AD17-C4EFE114038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089224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xmlns="" id="{512CC54E-7976-4DC9-984C-45C2A23A721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734038" y="3422225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xmlns="" id="{C8A3FC72-9FF9-41F6-97E0-45A0FEE9463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793283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xmlns="" id="{48918C16-C9B6-40D5-93A0-DB547B644A3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852433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xmlns="" id="{A05612C6-4858-4854-A3D3-90CF1E1C755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911678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xmlns="" id="{A8E88D77-C726-4008-849C-DA7361F885D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970828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xmlns="" id="{24CFE7CA-C955-4365-90C3-6272CB9A3C5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030073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xmlns="" id="{38B43FC8-B81C-490A-A346-4C6235DA8A5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089224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xmlns="" id="{214D0221-0C97-4C71-B535-7506956EF8B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148469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6953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xmlns="" id="{ED0C44EA-BD25-49A3-9EB8-9D8DED7C19D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20762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xmlns="" id="{A3C9CCF2-15CC-4F7D-87F5-7FFEBAC9C24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266865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9 w 14096"/>
                <a:gd name="connsiteY1" fmla="*/ 14097 h 14097"/>
                <a:gd name="connsiteX2" fmla="*/ 0 w 14096"/>
                <a:gd name="connsiteY2" fmla="*/ 7049 h 14097"/>
                <a:gd name="connsiteX3" fmla="*/ 6953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859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xmlns="" id="{8AA321D8-1D2C-472C-A2DB-EBB74498DDF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326014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xmlns="" id="{724680C1-4BB5-45DB-A558-82514418CF2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38526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6953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858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xmlns="" id="{C94F4CEF-82DD-4CFB-8EE3-4AB115F6A07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44441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xmlns="" id="{4F186C9C-C620-4426-A674-E40F808F668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148469" y="3126281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xmlns="" id="{8929942C-BA3F-40EF-94DD-4A5C22C5B74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207620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xmlns="" id="{D234974B-3555-465B-95A7-1C63CE73867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266865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xmlns="" id="{0E38F9FD-48AC-4C3E-9E75-D1C0B555E06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326014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xmlns="" id="{3AA72E26-5C3D-4231-9042-E00AE43E801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385260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xmlns="" id="{6684433D-3C9E-4C19-A801-D51CF3064F1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444410" y="3126283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xmlns="" id="{DADB0C3D-A021-4F40-93B3-76B61334FD9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148469" y="3185433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xmlns="" id="{41781C18-F408-401D-8A86-99FFBB98956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207620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xmlns="" id="{9D958D9F-E4B0-48B1-ADA4-3053AFB5D9C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266865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xmlns="" id="{43EFCD46-F0FB-499C-81B9-3508FE5C8C5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326014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xmlns="" id="{2B6A130F-CB85-4BDA-8DDF-8DAAB2F7D04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385260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xmlns="" id="{9359DA40-CA94-4B1F-9BE6-C800BEEC776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444410" y="3185432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xmlns="" id="{73304FCD-8DAD-4BC8-A16E-84DDCA07FF4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148469" y="3244676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xmlns="" id="{BCB4864C-8F67-4BE7-89CC-664EA25EC5F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207620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xmlns="" id="{845F543D-67FC-4640-A2A1-69DA6D05286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266865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xmlns="" id="{DBDB2A9C-60E5-4F7E-BA2B-4DD1595FB97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326014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xmlns="" id="{72B10DA2-D88E-4952-BDB5-102E61B4B2F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385260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xmlns="" id="{AC5F5BED-3698-4F52-9977-D8CA2DC031B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444410" y="324467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xmlns="" id="{E19CCEBC-AD20-45B2-A751-42B40BB31CC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148469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xmlns="" id="{3A978AD9-9A35-4B89-B3BC-61E54AD9EBF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20762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xmlns="" id="{77D8C808-AFC9-42DD-B253-0048903791C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266865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xmlns="" id="{EECD0BF1-7C64-407E-8306-4C447B1D328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326014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xmlns="" id="{953B0F94-AC35-4CB2-878D-1DC7D68BE9A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38526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xmlns="" id="{08EA50C2-BB5F-4368-AA91-67B207C1AB3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44441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xmlns="" id="{DE45A7FE-0A45-45F6-8417-EBDA5A12D83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148469" y="336307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xmlns="" id="{DA8B8DC8-F88C-432E-A8C2-8D13FE874F0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207620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xmlns="" id="{D02C5430-233D-49F7-B852-181D2B2F615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266865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xmlns="" id="{76DB286F-9E15-441C-8697-57007B76C14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326014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xmlns="" id="{534DC0EE-15B7-44AE-A7DC-8B5E22688A1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385260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xmlns="" id="{4FBE9900-F640-4248-9C4C-EDBE5E00AF6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444410" y="3363074"/>
              <a:ext cx="14096" cy="14097"/>
            </a:xfrm>
            <a:custGeom>
              <a:avLst/>
              <a:gdLst>
                <a:gd name="connsiteX0" fmla="*/ 14097 w 14096"/>
                <a:gd name="connsiteY0" fmla="*/ 7048 h 14097"/>
                <a:gd name="connsiteX1" fmla="*/ 7048 w 14096"/>
                <a:gd name="connsiteY1" fmla="*/ 14097 h 14097"/>
                <a:gd name="connsiteX2" fmla="*/ 0 w 14096"/>
                <a:gd name="connsiteY2" fmla="*/ 7048 h 14097"/>
                <a:gd name="connsiteX3" fmla="*/ 7048 w 14096"/>
                <a:gd name="connsiteY3" fmla="*/ 0 h 14097"/>
                <a:gd name="connsiteX4" fmla="*/ 14097 w 14096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xmlns="" id="{37FF04AF-F86B-49F8-AAB5-DA696591A1F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148469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xmlns="" id="{710DCFEA-4572-47A3-A6BE-7B21F5758CE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207620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xmlns="" id="{BA42ED8E-CCC8-478F-9EF4-625B633071E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266865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xmlns="" id="{146DF8F4-DF09-4E6C-887F-C9269E56A5F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326014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xmlns="" id="{7FF3916E-5C82-4956-A88B-81BFAC91B85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385260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xmlns="" id="{7E5CF7AE-ED45-4AB5-9AEB-56FC964BFAA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444410" y="342222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xmlns="" id="{7CFB132C-BEB1-4897-B1A4-97422811F6B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734038" y="3481374"/>
              <a:ext cx="14192" cy="14096"/>
            </a:xfrm>
            <a:custGeom>
              <a:avLst/>
              <a:gdLst>
                <a:gd name="connsiteX0" fmla="*/ 14192 w 14192"/>
                <a:gd name="connsiteY0" fmla="*/ 7049 h 14096"/>
                <a:gd name="connsiteX1" fmla="*/ 7144 w 14192"/>
                <a:gd name="connsiteY1" fmla="*/ 14097 h 14096"/>
                <a:gd name="connsiteX2" fmla="*/ 0 w 14192"/>
                <a:gd name="connsiteY2" fmla="*/ 7049 h 14096"/>
                <a:gd name="connsiteX3" fmla="*/ 7049 w 14192"/>
                <a:gd name="connsiteY3" fmla="*/ 0 h 14096"/>
                <a:gd name="connsiteX4" fmla="*/ 14192 w 14192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1049"/>
                    <a:pt x="0" y="7049"/>
                  </a:cubicBezTo>
                  <a:cubicBezTo>
                    <a:pt x="0" y="3048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xmlns="" id="{4EE49F21-E336-41BC-8256-85A9AB597F3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793283" y="348137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xmlns="" id="{C62510EE-BDCD-4393-9AD7-2D0C9A722D2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852433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xmlns="" id="{2420F94B-4F00-4C6C-97E3-BA5B5E6871B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91167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xmlns="" id="{E712560A-A110-4132-85D5-21BBBFA8C89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97082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xmlns="" id="{D1E3102B-23D5-43AE-A67D-583AAA52BA2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030074" y="348137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xmlns="" id="{9D5ABE4E-EB80-423C-BBCE-9C1B77D9B0C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089224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xmlns="" id="{BEB8CCC5-38F5-4892-A00B-14B645BBDF5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734038" y="354062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xmlns="" id="{8860175F-F7D5-4464-AD61-5B435528FE5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793283" y="3540620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9 w 14097"/>
                <a:gd name="connsiteY1" fmla="*/ 14097 h 14097"/>
                <a:gd name="connsiteX2" fmla="*/ 0 w 14097"/>
                <a:gd name="connsiteY2" fmla="*/ 7048 h 14097"/>
                <a:gd name="connsiteX3" fmla="*/ 7049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xmlns="" id="{E28C20B0-98AA-4A5B-8CE1-236A3F6CAAC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852433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xmlns="" id="{8A56719F-13F0-4B75-8C04-DAACD8FD868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911678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xmlns="" id="{B30555DA-285C-4859-83DE-B16FF6DB138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970828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xmlns="" id="{67AF00E9-C8D6-41C4-9703-5468F51639D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030074" y="3540620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9 w 14097"/>
                <a:gd name="connsiteY1" fmla="*/ 14097 h 14097"/>
                <a:gd name="connsiteX2" fmla="*/ 0 w 14097"/>
                <a:gd name="connsiteY2" fmla="*/ 7048 h 14097"/>
                <a:gd name="connsiteX3" fmla="*/ 7049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xmlns="" id="{D07F88BD-A2E8-4F25-BB43-9372C6C9F30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089224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xmlns="" id="{DFAE35DA-8283-4F4B-8C00-FF8EFE39B3C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734038" y="359977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xmlns="" id="{4340DEBE-A255-48E2-B7B2-AE881651CEC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793283" y="359977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xmlns="" id="{FE968FB9-507A-4F2E-B346-15995081B1C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852433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xmlns="" id="{4DA99BD8-9C2B-46BF-AA27-ED405540D1A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911678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xmlns="" id="{50C84F67-D2C2-48DF-8537-DF99C60240A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970828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xmlns="" id="{F5CAEB9A-26A6-4FBF-916B-19FC9B0BFCD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030073" y="359977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xmlns="" id="{E4DEDE1B-4819-4E4B-849E-330D7DF56C2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089224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xmlns="" id="{C441B73E-F19C-4313-8F46-F600603B360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734037" y="3659014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xmlns="" id="{014FE805-EF51-4859-A6DF-CF75F9A0F5D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793282" y="3659014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1" name="Freeform: Shape 150">
              <a:extLst>
                <a:ext uri="{FF2B5EF4-FFF2-40B4-BE49-F238E27FC236}">
                  <a16:creationId xmlns:a16="http://schemas.microsoft.com/office/drawing/2014/main" xmlns="" id="{624CF2A5-BD9E-4570-8560-063BC70F268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852432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xmlns="" id="{6BEC415C-7946-43B2-9AC8-348B6B5CD0B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911678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xmlns="" id="{1B615AD5-3365-43D4-8E16-377A2A2F978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970828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xmlns="" id="{9D184DFD-DD33-491E-90FF-6E4ECA26687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030073" y="3659014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5" name="Freeform: Shape 154">
              <a:extLst>
                <a:ext uri="{FF2B5EF4-FFF2-40B4-BE49-F238E27FC236}">
                  <a16:creationId xmlns:a16="http://schemas.microsoft.com/office/drawing/2014/main" xmlns="" id="{31B62FE1-0262-4B09-ABEA-8AA010137DA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089224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6" name="Freeform: Shape 155">
              <a:extLst>
                <a:ext uri="{FF2B5EF4-FFF2-40B4-BE49-F238E27FC236}">
                  <a16:creationId xmlns:a16="http://schemas.microsoft.com/office/drawing/2014/main" xmlns="" id="{20C539C6-FAA9-4EBE-93D9-1F946E14498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734039" y="3718165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xmlns="" id="{8C6EF3FF-09E5-4099-A49B-CA364A6E837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793284" y="371816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8" name="Freeform: Shape 157">
              <a:extLst>
                <a:ext uri="{FF2B5EF4-FFF2-40B4-BE49-F238E27FC236}">
                  <a16:creationId xmlns:a16="http://schemas.microsoft.com/office/drawing/2014/main" xmlns="" id="{B3C5E06F-8F1E-4771-AAE4-B34B1D6A3D8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852434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9" name="Freeform: Shape 158">
              <a:extLst>
                <a:ext uri="{FF2B5EF4-FFF2-40B4-BE49-F238E27FC236}">
                  <a16:creationId xmlns:a16="http://schemas.microsoft.com/office/drawing/2014/main" xmlns="" id="{538D5AE9-76CC-4AE4-B026-656EDCB01B8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911679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0" name="Freeform: Shape 159">
              <a:extLst>
                <a:ext uri="{FF2B5EF4-FFF2-40B4-BE49-F238E27FC236}">
                  <a16:creationId xmlns:a16="http://schemas.microsoft.com/office/drawing/2014/main" xmlns="" id="{30F1A9B9-52AB-4527-BD4A-1802F7C9602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970829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1" name="Freeform: Shape 160">
              <a:extLst>
                <a:ext uri="{FF2B5EF4-FFF2-40B4-BE49-F238E27FC236}">
                  <a16:creationId xmlns:a16="http://schemas.microsoft.com/office/drawing/2014/main" xmlns="" id="{46A57D78-C020-4EEF-971D-0C8802889AA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030074" y="371816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2" name="Freeform: Shape 161">
              <a:extLst>
                <a:ext uri="{FF2B5EF4-FFF2-40B4-BE49-F238E27FC236}">
                  <a16:creationId xmlns:a16="http://schemas.microsoft.com/office/drawing/2014/main" xmlns="" id="{7666D7A3-5ABF-4EDE-A0C5-F2099B2D868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089225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3" name="Freeform: Shape 162">
              <a:extLst>
                <a:ext uri="{FF2B5EF4-FFF2-40B4-BE49-F238E27FC236}">
                  <a16:creationId xmlns:a16="http://schemas.microsoft.com/office/drawing/2014/main" xmlns="" id="{13BC460A-E0FF-4658-A2FD-A3AF4D51DF4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734040" y="377741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4" name="Freeform: Shape 163">
              <a:extLst>
                <a:ext uri="{FF2B5EF4-FFF2-40B4-BE49-F238E27FC236}">
                  <a16:creationId xmlns:a16="http://schemas.microsoft.com/office/drawing/2014/main" xmlns="" id="{26467CC2-3AB3-4D37-8323-385B7399F7D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793285" y="377741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5" name="Freeform: Shape 164">
              <a:extLst>
                <a:ext uri="{FF2B5EF4-FFF2-40B4-BE49-F238E27FC236}">
                  <a16:creationId xmlns:a16="http://schemas.microsoft.com/office/drawing/2014/main" xmlns="" id="{563A1F58-33CE-4EDF-B902-3F43F69DA2A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852436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6" name="Freeform: Shape 165">
              <a:extLst>
                <a:ext uri="{FF2B5EF4-FFF2-40B4-BE49-F238E27FC236}">
                  <a16:creationId xmlns:a16="http://schemas.microsoft.com/office/drawing/2014/main" xmlns="" id="{DDCFAB2F-7E88-4A57-999A-2506A1FE719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911683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7" name="Freeform: Shape 166">
              <a:extLst>
                <a:ext uri="{FF2B5EF4-FFF2-40B4-BE49-F238E27FC236}">
                  <a16:creationId xmlns:a16="http://schemas.microsoft.com/office/drawing/2014/main" xmlns="" id="{571BEB66-3787-441F-BB54-80C05C6F130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970835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8" name="Freeform: Shape 167">
              <a:extLst>
                <a:ext uri="{FF2B5EF4-FFF2-40B4-BE49-F238E27FC236}">
                  <a16:creationId xmlns:a16="http://schemas.microsoft.com/office/drawing/2014/main" xmlns="" id="{641DC095-611E-4979-8664-6C0EB878FC1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030082" y="377741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9" name="Freeform: Shape 168">
              <a:extLst>
                <a:ext uri="{FF2B5EF4-FFF2-40B4-BE49-F238E27FC236}">
                  <a16:creationId xmlns:a16="http://schemas.microsoft.com/office/drawing/2014/main" xmlns="" id="{210B9ECF-D859-4919-A9D6-3208548F005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089231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0" name="Freeform: Shape 169">
              <a:extLst>
                <a:ext uri="{FF2B5EF4-FFF2-40B4-BE49-F238E27FC236}">
                  <a16:creationId xmlns:a16="http://schemas.microsoft.com/office/drawing/2014/main" xmlns="" id="{4FBC31D4-7E98-452C-8A87-822DE0432C9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148476" y="3481374"/>
              <a:ext cx="14097" cy="14096"/>
            </a:xfrm>
            <a:custGeom>
              <a:avLst/>
              <a:gdLst>
                <a:gd name="connsiteX0" fmla="*/ 14097 w 14097"/>
                <a:gd name="connsiteY0" fmla="*/ 7049 h 14096"/>
                <a:gd name="connsiteX1" fmla="*/ 7049 w 14097"/>
                <a:gd name="connsiteY1" fmla="*/ 14097 h 14096"/>
                <a:gd name="connsiteX2" fmla="*/ 0 w 14097"/>
                <a:gd name="connsiteY2" fmla="*/ 7049 h 14096"/>
                <a:gd name="connsiteX3" fmla="*/ 7049 w 14097"/>
                <a:gd name="connsiteY3" fmla="*/ 0 h 14096"/>
                <a:gd name="connsiteX4" fmla="*/ 14097 w 14097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1" name="Freeform: Shape 170">
              <a:extLst>
                <a:ext uri="{FF2B5EF4-FFF2-40B4-BE49-F238E27FC236}">
                  <a16:creationId xmlns:a16="http://schemas.microsoft.com/office/drawing/2014/main" xmlns="" id="{E302346C-F328-435B-87ED-447C6F8542C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207627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2" name="Freeform: Shape 171">
              <a:extLst>
                <a:ext uri="{FF2B5EF4-FFF2-40B4-BE49-F238E27FC236}">
                  <a16:creationId xmlns:a16="http://schemas.microsoft.com/office/drawing/2014/main" xmlns="" id="{B94F507E-9E94-432E-AE8A-A6CB2C5D05C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266872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9 w 14096"/>
                <a:gd name="connsiteY1" fmla="*/ 14097 h 14096"/>
                <a:gd name="connsiteX2" fmla="*/ 0 w 14096"/>
                <a:gd name="connsiteY2" fmla="*/ 7049 h 14096"/>
                <a:gd name="connsiteX3" fmla="*/ 7049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3" name="Freeform: Shape 172">
              <a:extLst>
                <a:ext uri="{FF2B5EF4-FFF2-40B4-BE49-F238E27FC236}">
                  <a16:creationId xmlns:a16="http://schemas.microsoft.com/office/drawing/2014/main" xmlns="" id="{1FFAC4F0-FD7F-4943-B60E-E276F8B23FD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326022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4" name="Freeform: Shape 173">
              <a:extLst>
                <a:ext uri="{FF2B5EF4-FFF2-40B4-BE49-F238E27FC236}">
                  <a16:creationId xmlns:a16="http://schemas.microsoft.com/office/drawing/2014/main" xmlns="" id="{A8A5D871-92FD-43C3-BF94-0B524FA7D3F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38526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xmlns="" id="{6A79A241-1665-453E-ADD4-18892D4F856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444417" y="3481373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6" name="Freeform: Shape 175">
              <a:extLst>
                <a:ext uri="{FF2B5EF4-FFF2-40B4-BE49-F238E27FC236}">
                  <a16:creationId xmlns:a16="http://schemas.microsoft.com/office/drawing/2014/main" xmlns="" id="{81EABE18-4189-4E07-93C9-9B76673E3EE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148476" y="3540622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7" name="Freeform: Shape 176">
              <a:extLst>
                <a:ext uri="{FF2B5EF4-FFF2-40B4-BE49-F238E27FC236}">
                  <a16:creationId xmlns:a16="http://schemas.microsoft.com/office/drawing/2014/main" xmlns="" id="{B658A0EE-6F09-4EF7-B5E7-F23A556BDA8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207627" y="354062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8" name="Freeform: Shape 177">
              <a:extLst>
                <a:ext uri="{FF2B5EF4-FFF2-40B4-BE49-F238E27FC236}">
                  <a16:creationId xmlns:a16="http://schemas.microsoft.com/office/drawing/2014/main" xmlns="" id="{15EB019C-C95B-4DE3-BD17-DC20F8007A1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266872" y="35406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xmlns="" id="{2948B3ED-79C1-47C8-B712-0BFB5536C37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326022" y="354062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0" name="Freeform: Shape 179">
              <a:extLst>
                <a:ext uri="{FF2B5EF4-FFF2-40B4-BE49-F238E27FC236}">
                  <a16:creationId xmlns:a16="http://schemas.microsoft.com/office/drawing/2014/main" xmlns="" id="{13387DB9-900B-422D-90F7-C5C7EB5D59B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385268" y="354063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1" name="Freeform: Shape 180">
              <a:extLst>
                <a:ext uri="{FF2B5EF4-FFF2-40B4-BE49-F238E27FC236}">
                  <a16:creationId xmlns:a16="http://schemas.microsoft.com/office/drawing/2014/main" xmlns="" id="{48FDCCF3-E6D6-4CD0-9D47-02FE785C7A0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444417" y="3540631"/>
              <a:ext cx="14096" cy="14097"/>
            </a:xfrm>
            <a:custGeom>
              <a:avLst/>
              <a:gdLst>
                <a:gd name="connsiteX0" fmla="*/ 14097 w 14096"/>
                <a:gd name="connsiteY0" fmla="*/ 7048 h 14097"/>
                <a:gd name="connsiteX1" fmla="*/ 7048 w 14096"/>
                <a:gd name="connsiteY1" fmla="*/ 14097 h 14097"/>
                <a:gd name="connsiteX2" fmla="*/ 0 w 14096"/>
                <a:gd name="connsiteY2" fmla="*/ 7048 h 14097"/>
                <a:gd name="connsiteX3" fmla="*/ 7048 w 14096"/>
                <a:gd name="connsiteY3" fmla="*/ 0 h 14097"/>
                <a:gd name="connsiteX4" fmla="*/ 14097 w 14096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2" name="Freeform: Shape 181">
              <a:extLst>
                <a:ext uri="{FF2B5EF4-FFF2-40B4-BE49-F238E27FC236}">
                  <a16:creationId xmlns:a16="http://schemas.microsoft.com/office/drawing/2014/main" xmlns="" id="{BC14E8F6-33F6-47CE-9A24-EA71D714969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148476" y="3599781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3" name="Freeform: Shape 182">
              <a:extLst>
                <a:ext uri="{FF2B5EF4-FFF2-40B4-BE49-F238E27FC236}">
                  <a16:creationId xmlns:a16="http://schemas.microsoft.com/office/drawing/2014/main" xmlns="" id="{F78CC38F-63FC-4552-B17B-8D79D3C8F8F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207627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4" name="Freeform: Shape 183">
              <a:extLst>
                <a:ext uri="{FF2B5EF4-FFF2-40B4-BE49-F238E27FC236}">
                  <a16:creationId xmlns:a16="http://schemas.microsoft.com/office/drawing/2014/main" xmlns="" id="{89042823-A002-49CE-B03D-ED1291DC13C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266872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5" name="Freeform: Shape 184">
              <a:extLst>
                <a:ext uri="{FF2B5EF4-FFF2-40B4-BE49-F238E27FC236}">
                  <a16:creationId xmlns:a16="http://schemas.microsoft.com/office/drawing/2014/main" xmlns="" id="{96EFC6CE-198B-489B-B1EE-72CE842628B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326022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6" name="Freeform: Shape 185">
              <a:extLst>
                <a:ext uri="{FF2B5EF4-FFF2-40B4-BE49-F238E27FC236}">
                  <a16:creationId xmlns:a16="http://schemas.microsoft.com/office/drawing/2014/main" xmlns="" id="{49FEA23D-54D9-45D7-9325-1E2F638C9C1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385268" y="359978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7" name="Freeform: Shape 186">
              <a:extLst>
                <a:ext uri="{FF2B5EF4-FFF2-40B4-BE49-F238E27FC236}">
                  <a16:creationId xmlns:a16="http://schemas.microsoft.com/office/drawing/2014/main" xmlns="" id="{2DB04EE3-370F-49CE-BCFE-C2999C3CF28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444417" y="3599782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8" name="Freeform: Shape 187">
              <a:extLst>
                <a:ext uri="{FF2B5EF4-FFF2-40B4-BE49-F238E27FC236}">
                  <a16:creationId xmlns:a16="http://schemas.microsoft.com/office/drawing/2014/main" xmlns="" id="{8BCBCC34-797D-41A8-8AD1-7E03E1BBFFA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148476" y="3659026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9" name="Freeform: Shape 188">
              <a:extLst>
                <a:ext uri="{FF2B5EF4-FFF2-40B4-BE49-F238E27FC236}">
                  <a16:creationId xmlns:a16="http://schemas.microsoft.com/office/drawing/2014/main" xmlns="" id="{AFF5C1F8-0EDE-4835-89E6-1FCB2EA395F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207627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0" name="Freeform: Shape 189">
              <a:extLst>
                <a:ext uri="{FF2B5EF4-FFF2-40B4-BE49-F238E27FC236}">
                  <a16:creationId xmlns:a16="http://schemas.microsoft.com/office/drawing/2014/main" xmlns="" id="{6171D504-6300-457C-AFCC-064DBB3FCCA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266872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1" name="Freeform: Shape 190">
              <a:extLst>
                <a:ext uri="{FF2B5EF4-FFF2-40B4-BE49-F238E27FC236}">
                  <a16:creationId xmlns:a16="http://schemas.microsoft.com/office/drawing/2014/main" xmlns="" id="{62ACE739-C8C4-4495-B04C-C3AFC44811C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326022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2" name="Freeform: Shape 191">
              <a:extLst>
                <a:ext uri="{FF2B5EF4-FFF2-40B4-BE49-F238E27FC236}">
                  <a16:creationId xmlns:a16="http://schemas.microsoft.com/office/drawing/2014/main" xmlns="" id="{3F4771CD-CDCA-4FFE-8EF5-E42D1781E7E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385268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3" name="Freeform: Shape 192">
              <a:extLst>
                <a:ext uri="{FF2B5EF4-FFF2-40B4-BE49-F238E27FC236}">
                  <a16:creationId xmlns:a16="http://schemas.microsoft.com/office/drawing/2014/main" xmlns="" id="{A10C0BFE-A8F9-4E21-9DFD-37A4D26C62C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444417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4" name="Freeform: Shape 193">
              <a:extLst>
                <a:ext uri="{FF2B5EF4-FFF2-40B4-BE49-F238E27FC236}">
                  <a16:creationId xmlns:a16="http://schemas.microsoft.com/office/drawing/2014/main" xmlns="" id="{4D8D4EF9-4EF7-4538-A4AE-439F9335EA9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148476" y="3718177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5" name="Freeform: Shape 194">
              <a:extLst>
                <a:ext uri="{FF2B5EF4-FFF2-40B4-BE49-F238E27FC236}">
                  <a16:creationId xmlns:a16="http://schemas.microsoft.com/office/drawing/2014/main" xmlns="" id="{7E0500AB-5662-43B9-95C2-2EC80CC54FF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207627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6" name="Freeform: Shape 195">
              <a:extLst>
                <a:ext uri="{FF2B5EF4-FFF2-40B4-BE49-F238E27FC236}">
                  <a16:creationId xmlns:a16="http://schemas.microsoft.com/office/drawing/2014/main" xmlns="" id="{984021AD-A6A2-4CDA-A953-72FBA7598B9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266872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7" name="Freeform: Shape 196">
              <a:extLst>
                <a:ext uri="{FF2B5EF4-FFF2-40B4-BE49-F238E27FC236}">
                  <a16:creationId xmlns:a16="http://schemas.microsoft.com/office/drawing/2014/main" xmlns="" id="{FD1FBF47-CAC8-4385-9DC7-C9BB6167EA6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326022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8" name="Freeform: Shape 197">
              <a:extLst>
                <a:ext uri="{FF2B5EF4-FFF2-40B4-BE49-F238E27FC236}">
                  <a16:creationId xmlns:a16="http://schemas.microsoft.com/office/drawing/2014/main" xmlns="" id="{FBAEE482-005F-4288-8D66-09EA246C45E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385268" y="3718172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9" name="Freeform: Shape 198">
              <a:extLst>
                <a:ext uri="{FF2B5EF4-FFF2-40B4-BE49-F238E27FC236}">
                  <a16:creationId xmlns:a16="http://schemas.microsoft.com/office/drawing/2014/main" xmlns="" id="{2C5DCF49-33DE-4AFF-818E-42F59F28040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444417" y="371817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0" name="Freeform: Shape 199">
              <a:extLst>
                <a:ext uri="{FF2B5EF4-FFF2-40B4-BE49-F238E27FC236}">
                  <a16:creationId xmlns:a16="http://schemas.microsoft.com/office/drawing/2014/main" xmlns="" id="{866903F3-208B-46D5-925B-254DC742914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148472" y="3777419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1" name="Freeform: Shape 200">
              <a:extLst>
                <a:ext uri="{FF2B5EF4-FFF2-40B4-BE49-F238E27FC236}">
                  <a16:creationId xmlns:a16="http://schemas.microsoft.com/office/drawing/2014/main" xmlns="" id="{2550D219-E342-4A38-BB89-575C1EE7AAC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207622" y="377741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2" name="Freeform: Shape 201">
              <a:extLst>
                <a:ext uri="{FF2B5EF4-FFF2-40B4-BE49-F238E27FC236}">
                  <a16:creationId xmlns:a16="http://schemas.microsoft.com/office/drawing/2014/main" xmlns="" id="{5B5485FC-95D0-4660-9594-2C9BD3B776F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266868" y="377741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3" name="Freeform: Shape 202">
              <a:extLst>
                <a:ext uri="{FF2B5EF4-FFF2-40B4-BE49-F238E27FC236}">
                  <a16:creationId xmlns:a16="http://schemas.microsoft.com/office/drawing/2014/main" xmlns="" id="{2EA358DA-C7E8-4DF8-B7D6-CC582956554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326024" y="3777383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4" name="Freeform: Shape 203">
              <a:extLst>
                <a:ext uri="{FF2B5EF4-FFF2-40B4-BE49-F238E27FC236}">
                  <a16:creationId xmlns:a16="http://schemas.microsoft.com/office/drawing/2014/main" xmlns="" id="{7990E8BB-4369-4845-8436-A6F3FE1D11A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385287" y="377742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5" name="Freeform: Shape 204">
              <a:extLst>
                <a:ext uri="{FF2B5EF4-FFF2-40B4-BE49-F238E27FC236}">
                  <a16:creationId xmlns:a16="http://schemas.microsoft.com/office/drawing/2014/main" xmlns="" id="{D6C050C5-1951-434B-A7FE-D271E73F82A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444424" y="377742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4" name="Picture 3" descr="Obraz zawierający trawa, pole, zewnętrzne, bujny&#10;&#10;Opis wygenerowany automatycznie">
            <a:extLst>
              <a:ext uri="{FF2B5EF4-FFF2-40B4-BE49-F238E27FC236}">
                <a16:creationId xmlns:a16="http://schemas.microsoft.com/office/drawing/2014/main" xmlns="" id="{D0279788-04BE-4E36-AFAB-6B3FEE74AAF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/>
          <a:srcRect l="14566" r="18768"/>
          <a:stretch/>
        </p:blipFill>
        <p:spPr>
          <a:xfrm>
            <a:off x="4579583" y="4287751"/>
            <a:ext cx="2283389" cy="2283389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xmlns="" id="{DE37B67C-4E3A-49D1-9FC5-96721891EDBE}"/>
              </a:ext>
            </a:extLst>
          </p:cNvPr>
          <p:cNvSpPr txBox="1"/>
          <p:nvPr/>
        </p:nvSpPr>
        <p:spPr>
          <a:xfrm>
            <a:off x="7510167" y="-180840"/>
            <a:ext cx="4427091" cy="5434793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marL="571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noProof="1">
              <a:solidFill>
                <a:schemeClr val="bg1"/>
              </a:solidFill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noProof="1">
                <a:solidFill>
                  <a:schemeClr val="bg1"/>
                </a:solidFill>
              </a:rPr>
              <a:t>Sandomierz</a:t>
            </a:r>
            <a:endParaRPr lang="en-US" noProof="1">
              <a:solidFill>
                <a:schemeClr val="bg1"/>
              </a:solidFill>
              <a:cs typeface="Calibri"/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noProof="1">
                <a:solidFill>
                  <a:schemeClr val="bg1"/>
                </a:solidFill>
              </a:rPr>
              <a:t>Jaskinia Raj</a:t>
            </a:r>
            <a:endParaRPr lang="en-US" noProof="1">
              <a:solidFill>
                <a:schemeClr val="bg1"/>
              </a:solidFill>
              <a:cs typeface="Calibri"/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noProof="1">
                <a:solidFill>
                  <a:schemeClr val="bg1"/>
                </a:solidFill>
              </a:rPr>
              <a:t>Zamek Królewski w Chęcinach</a:t>
            </a:r>
            <a:endParaRPr lang="en-US" noProof="1">
              <a:solidFill>
                <a:schemeClr val="bg1"/>
              </a:solidFill>
              <a:cs typeface="Calibri"/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noProof="1">
                <a:solidFill>
                  <a:schemeClr val="bg1"/>
                </a:solidFill>
              </a:rPr>
              <a:t>Bałtów</a:t>
            </a:r>
            <a:endParaRPr lang="en-US" noProof="1">
              <a:solidFill>
                <a:schemeClr val="bg1"/>
              </a:solidFill>
              <a:cs typeface="Calibri"/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noProof="1">
                <a:solidFill>
                  <a:schemeClr val="bg1"/>
                </a:solidFill>
              </a:rPr>
              <a:t>Park Etnograficzny w Tokarni</a:t>
            </a:r>
            <a:endParaRPr lang="en-US" noProof="1">
              <a:solidFill>
                <a:schemeClr val="bg1"/>
              </a:solidFill>
              <a:cs typeface="Calibri"/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noProof="1">
                <a:solidFill>
                  <a:schemeClr val="bg1"/>
                </a:solidFill>
              </a:rPr>
              <a:t>Park rozrywki i miniatur "Sabat Krajno"</a:t>
            </a:r>
            <a:endParaRPr lang="en-US" noProof="1">
              <a:solidFill>
                <a:schemeClr val="bg1"/>
              </a:solidFill>
              <a:cs typeface="Calibri"/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noProof="1">
                <a:solidFill>
                  <a:schemeClr val="bg1"/>
                </a:solidFill>
                <a:cs typeface="Calibri"/>
              </a:rPr>
              <a:t>Bałtów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noProof="1">
                <a:solidFill>
                  <a:schemeClr val="bg1"/>
                </a:solidFill>
                <a:cs typeface="Calibri"/>
              </a:rPr>
              <a:t>Kadzielnia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noProof="1">
                <a:solidFill>
                  <a:schemeClr val="bg1"/>
                </a:solidFill>
                <a:cs typeface="Calibri"/>
              </a:rPr>
              <a:t>Karczówka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noProof="1">
              <a:solidFill>
                <a:schemeClr val="bg1"/>
              </a:solidFill>
              <a:cs typeface="Calibri"/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noProof="1">
              <a:solidFill>
                <a:schemeClr val="bg1"/>
              </a:solidFill>
              <a:cs typeface="Calibri"/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noProof="1">
              <a:solidFill>
                <a:schemeClr val="bg1"/>
              </a:solidFill>
              <a:cs typeface="Calibri"/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noProof="1">
              <a:solidFill>
                <a:schemeClr val="bg1"/>
              </a:solidFill>
              <a:cs typeface="Calibri"/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>
              <a:solidFill>
                <a:schemeClr val="bg1"/>
              </a:solidFill>
              <a:cs typeface="Calibri" panose="020F0502020204030204"/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>
              <a:solidFill>
                <a:schemeClr val="bg1"/>
              </a:solidFill>
              <a:cs typeface="Calibri" panose="020F0502020204030204"/>
            </a:endParaRP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xmlns="" id="{A507C791-3E3F-4526-BBED-308987C2161D}"/>
              </a:ext>
            </a:extLst>
          </p:cNvPr>
          <p:cNvSpPr txBox="1"/>
          <p:nvPr/>
        </p:nvSpPr>
        <p:spPr>
          <a:xfrm>
            <a:off x="1835594" y="5680780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dirty="0">
                <a:solidFill>
                  <a:schemeClr val="bg1"/>
                </a:solidFill>
                <a:cs typeface="Calibri"/>
              </a:rPr>
              <a:t>Klasa VI C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30662362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3">
            <a:extLst>
              <a:ext uri="{FF2B5EF4-FFF2-40B4-BE49-F238E27FC236}">
                <a16:creationId xmlns:a16="http://schemas.microsoft.com/office/drawing/2014/main" xmlns="" id="{68F88FF5-09E7-4469-9F3B-CFCD37FDD6F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DBF43764-6582-4B18-A021-83E5C7F87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1872" y="470535"/>
            <a:ext cx="4954920" cy="160694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b="1"/>
              <a:t>Sandomierz 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E42CE54-4941-40DF-A60F-518A98C78F66}"/>
              </a:ext>
            </a:extLst>
          </p:cNvPr>
          <p:cNvSpPr txBox="1"/>
          <p:nvPr/>
        </p:nvSpPr>
        <p:spPr>
          <a:xfrm>
            <a:off x="1261872" y="2238374"/>
            <a:ext cx="4954920" cy="4046538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 indent="-182880"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600" dirty="0" err="1">
                <a:latin typeface="Century Schoolbook"/>
              </a:rPr>
              <a:t>Położony</a:t>
            </a:r>
            <a:r>
              <a:rPr lang="en-US" sz="1600" dirty="0">
                <a:latin typeface="Century Schoolbook"/>
              </a:rPr>
              <a:t> </a:t>
            </a:r>
            <a:r>
              <a:rPr lang="en-US" sz="1600" dirty="0" err="1">
                <a:latin typeface="Century Schoolbook"/>
              </a:rPr>
              <a:t>malowniczo</a:t>
            </a:r>
            <a:r>
              <a:rPr lang="en-US" sz="1600" dirty="0">
                <a:latin typeface="Century Schoolbook"/>
              </a:rPr>
              <a:t> </a:t>
            </a:r>
            <a:endParaRPr lang="en-US" dirty="0">
              <a:latin typeface="Century Schoolbook"/>
            </a:endParaRPr>
          </a:p>
          <a:p>
            <a:pPr>
              <a:spcAft>
                <a:spcPts val="600"/>
              </a:spcAft>
              <a:buClr>
                <a:schemeClr val="accent1"/>
              </a:buClr>
            </a:pPr>
            <a:r>
              <a:rPr lang="en-US" sz="1600" dirty="0" err="1">
                <a:latin typeface="Century Schoolbook"/>
              </a:rPr>
              <a:t>nad</a:t>
            </a:r>
            <a:r>
              <a:rPr lang="en-US" sz="1600" dirty="0">
                <a:latin typeface="Century Schoolbook"/>
              </a:rPr>
              <a:t> </a:t>
            </a:r>
            <a:r>
              <a:rPr lang="en-US" sz="1600" dirty="0" err="1">
                <a:latin typeface="Century Schoolbook"/>
              </a:rPr>
              <a:t>Wisłą</a:t>
            </a:r>
            <a:r>
              <a:rPr lang="en-US" sz="1600" dirty="0">
                <a:latin typeface="Century Schoolbook"/>
              </a:rPr>
              <a:t> </a:t>
            </a:r>
            <a:r>
              <a:rPr lang="en-US" sz="1600" dirty="0" err="1">
                <a:latin typeface="Century Schoolbook"/>
              </a:rPr>
              <a:t>Sandomierz</a:t>
            </a:r>
            <a:r>
              <a:rPr lang="en-US" sz="1600" dirty="0">
                <a:latin typeface="Century Schoolbook"/>
              </a:rPr>
              <a:t> </a:t>
            </a:r>
            <a:r>
              <a:rPr lang="en-US" sz="1600" dirty="0" err="1">
                <a:latin typeface="Century Schoolbook"/>
              </a:rPr>
              <a:t>nazywany</a:t>
            </a:r>
            <a:r>
              <a:rPr lang="en-US" sz="1600" dirty="0">
                <a:latin typeface="Century Schoolbook"/>
              </a:rPr>
              <a:t> jest „</a:t>
            </a:r>
            <a:r>
              <a:rPr lang="en-US" sz="1600" dirty="0" err="1">
                <a:latin typeface="Century Schoolbook"/>
              </a:rPr>
              <a:t>małym</a:t>
            </a:r>
            <a:r>
              <a:rPr lang="en-US" sz="1600" dirty="0">
                <a:latin typeface="Century Schoolbook"/>
              </a:rPr>
              <a:t> </a:t>
            </a:r>
            <a:r>
              <a:rPr lang="en-US" sz="1600" dirty="0" err="1">
                <a:latin typeface="Century Schoolbook"/>
              </a:rPr>
              <a:t>Rzymem</a:t>
            </a:r>
            <a:r>
              <a:rPr lang="en-US" sz="1600" dirty="0">
                <a:latin typeface="Century Schoolbook"/>
              </a:rPr>
              <a:t>”, a to </a:t>
            </a:r>
            <a:r>
              <a:rPr lang="en-US" sz="1600" dirty="0" err="1">
                <a:latin typeface="Century Schoolbook"/>
              </a:rPr>
              <a:t>ze</a:t>
            </a:r>
            <a:r>
              <a:rPr lang="en-US" sz="1600" dirty="0">
                <a:latin typeface="Century Schoolbook"/>
              </a:rPr>
              <a:t> </a:t>
            </a:r>
            <a:r>
              <a:rPr lang="en-US" sz="1600" dirty="0" err="1">
                <a:latin typeface="Century Schoolbook"/>
              </a:rPr>
              <a:t>względu</a:t>
            </a:r>
            <a:r>
              <a:rPr lang="en-US" sz="1600" dirty="0">
                <a:latin typeface="Century Schoolbook"/>
              </a:rPr>
              <a:t> </a:t>
            </a:r>
            <a:r>
              <a:rPr lang="en-US" sz="1600" dirty="0" err="1">
                <a:latin typeface="Century Schoolbook"/>
              </a:rPr>
              <a:t>na</a:t>
            </a:r>
            <a:r>
              <a:rPr lang="en-US" sz="1600" dirty="0">
                <a:latin typeface="Century Schoolbook"/>
              </a:rPr>
              <a:t> </a:t>
            </a:r>
            <a:r>
              <a:rPr lang="en-US" sz="1600" dirty="0" err="1">
                <a:latin typeface="Century Schoolbook"/>
              </a:rPr>
              <a:t>położenie</a:t>
            </a:r>
            <a:endParaRPr lang="en-US" dirty="0">
              <a:latin typeface="Century Schoolbook"/>
            </a:endParaRPr>
          </a:p>
          <a:p>
            <a:pPr>
              <a:spcAft>
                <a:spcPts val="600"/>
              </a:spcAft>
            </a:pPr>
            <a:r>
              <a:rPr lang="en-US" sz="1600" dirty="0">
                <a:latin typeface="Century Schoolbook"/>
              </a:rPr>
              <a:t> </a:t>
            </a:r>
            <a:r>
              <a:rPr lang="en-US" sz="1600" dirty="0" err="1">
                <a:latin typeface="Century Schoolbook"/>
              </a:rPr>
              <a:t>na</a:t>
            </a:r>
            <a:r>
              <a:rPr lang="en-US" sz="1600" dirty="0">
                <a:latin typeface="Century Schoolbook"/>
              </a:rPr>
              <a:t> </a:t>
            </a:r>
            <a:r>
              <a:rPr lang="en-US" sz="1600" dirty="0" err="1">
                <a:latin typeface="Century Schoolbook"/>
              </a:rPr>
              <a:t>wzgórzach</a:t>
            </a:r>
            <a:r>
              <a:rPr lang="en-US" sz="1600" dirty="0">
                <a:latin typeface="Century Schoolbook"/>
              </a:rPr>
              <a:t> </a:t>
            </a:r>
            <a:r>
              <a:rPr lang="en-US" sz="1600" dirty="0" err="1">
                <a:latin typeface="Century Schoolbook"/>
              </a:rPr>
              <a:t>i</a:t>
            </a:r>
            <a:r>
              <a:rPr lang="en-US" sz="1600" dirty="0">
                <a:latin typeface="Century Schoolbook"/>
              </a:rPr>
              <a:t> </a:t>
            </a:r>
            <a:r>
              <a:rPr lang="en-US" sz="1600" dirty="0" err="1">
                <a:latin typeface="Century Schoolbook"/>
              </a:rPr>
              <a:t>obecność</a:t>
            </a:r>
            <a:r>
              <a:rPr lang="en-US" sz="1600" dirty="0">
                <a:latin typeface="Century Schoolbook"/>
              </a:rPr>
              <a:t> </a:t>
            </a:r>
            <a:r>
              <a:rPr lang="en-US" sz="1600" dirty="0" err="1">
                <a:latin typeface="Century Schoolbook"/>
              </a:rPr>
              <a:t>podziemnych</a:t>
            </a:r>
            <a:r>
              <a:rPr lang="en-US" sz="1600" dirty="0">
                <a:latin typeface="Century Schoolbook"/>
              </a:rPr>
              <a:t> </a:t>
            </a:r>
            <a:r>
              <a:rPr lang="en-US" sz="1600" dirty="0" err="1">
                <a:latin typeface="Century Schoolbook"/>
              </a:rPr>
              <a:t>korytarzy</a:t>
            </a:r>
            <a:r>
              <a:rPr lang="en-US" sz="1600" dirty="0">
                <a:latin typeface="Century Schoolbook"/>
              </a:rPr>
              <a:t>. </a:t>
            </a:r>
            <a:r>
              <a:rPr lang="en-US" sz="1600" dirty="0" err="1">
                <a:latin typeface="Century Schoolbook"/>
              </a:rPr>
              <a:t>Wizytówką</a:t>
            </a:r>
            <a:r>
              <a:rPr lang="en-US" sz="1600" dirty="0">
                <a:latin typeface="Century Schoolbook"/>
              </a:rPr>
              <a:t> </a:t>
            </a:r>
            <a:r>
              <a:rPr lang="en-US" sz="1600" dirty="0" err="1">
                <a:latin typeface="Century Schoolbook"/>
              </a:rPr>
              <a:t>miasta</a:t>
            </a:r>
            <a:r>
              <a:rPr lang="en-US" sz="1600" dirty="0">
                <a:latin typeface="Century Schoolbook"/>
              </a:rPr>
              <a:t> </a:t>
            </a:r>
            <a:r>
              <a:rPr lang="en-US" sz="1600" dirty="0" err="1">
                <a:latin typeface="Century Schoolbook"/>
              </a:rPr>
              <a:t>pełnego</a:t>
            </a:r>
            <a:r>
              <a:rPr lang="en-US" sz="1600" dirty="0">
                <a:latin typeface="Century Schoolbook"/>
              </a:rPr>
              <a:t> </a:t>
            </a:r>
            <a:r>
              <a:rPr lang="en-US" sz="1600" dirty="0" err="1">
                <a:latin typeface="Century Schoolbook"/>
              </a:rPr>
              <a:t>klimatycznych</a:t>
            </a:r>
            <a:r>
              <a:rPr lang="en-US" sz="1600" dirty="0">
                <a:latin typeface="Century Schoolbook"/>
              </a:rPr>
              <a:t> </a:t>
            </a:r>
            <a:r>
              <a:rPr lang="en-US" sz="1600" dirty="0" err="1">
                <a:latin typeface="Century Schoolbook"/>
              </a:rPr>
              <a:t>uliczek</a:t>
            </a:r>
            <a:r>
              <a:rPr lang="en-US" sz="1600" dirty="0">
                <a:latin typeface="Century Schoolbook"/>
              </a:rPr>
              <a:t> </a:t>
            </a:r>
            <a:r>
              <a:rPr lang="en-US" sz="1600" dirty="0" err="1">
                <a:latin typeface="Century Schoolbook"/>
              </a:rPr>
              <a:t>i</a:t>
            </a:r>
            <a:r>
              <a:rPr lang="en-US" sz="1600" dirty="0">
                <a:latin typeface="Century Schoolbook"/>
              </a:rPr>
              <a:t> </a:t>
            </a:r>
            <a:r>
              <a:rPr lang="en-US" sz="1600" dirty="0" err="1">
                <a:latin typeface="Century Schoolbook"/>
              </a:rPr>
              <a:t>zaułków</a:t>
            </a:r>
            <a:r>
              <a:rPr lang="en-US" sz="1600" dirty="0">
                <a:latin typeface="Century Schoolbook"/>
              </a:rPr>
              <a:t> jest stare </a:t>
            </a:r>
            <a:r>
              <a:rPr lang="en-US" sz="1600" dirty="0" err="1">
                <a:latin typeface="Century Schoolbook"/>
              </a:rPr>
              <a:t>miasto</a:t>
            </a:r>
            <a:r>
              <a:rPr lang="en-US" sz="1600" dirty="0">
                <a:latin typeface="Century Schoolbook"/>
              </a:rPr>
              <a:t> </a:t>
            </a:r>
            <a:r>
              <a:rPr lang="en-US" sz="1600" dirty="0" err="1">
                <a:latin typeface="Century Schoolbook"/>
              </a:rPr>
              <a:t>pośrodku</a:t>
            </a:r>
            <a:r>
              <a:rPr lang="en-US" sz="1600" dirty="0">
                <a:latin typeface="Century Schoolbook"/>
              </a:rPr>
              <a:t> </a:t>
            </a:r>
            <a:r>
              <a:rPr lang="en-US" sz="1600" dirty="0" err="1">
                <a:latin typeface="Century Schoolbook"/>
              </a:rPr>
              <a:t>którego</a:t>
            </a:r>
            <a:r>
              <a:rPr lang="en-US" sz="1600" dirty="0">
                <a:latin typeface="Century Schoolbook"/>
              </a:rPr>
              <a:t> </a:t>
            </a:r>
            <a:r>
              <a:rPr lang="en-US" sz="1600" dirty="0" err="1">
                <a:latin typeface="Century Schoolbook"/>
              </a:rPr>
              <a:t>znajduje</a:t>
            </a:r>
            <a:r>
              <a:rPr lang="en-US" sz="1600" dirty="0">
                <a:latin typeface="Century Schoolbook"/>
              </a:rPr>
              <a:t> </a:t>
            </a:r>
            <a:r>
              <a:rPr lang="en-US" sz="1600" dirty="0" err="1">
                <a:latin typeface="Century Schoolbook"/>
              </a:rPr>
              <a:t>się</a:t>
            </a:r>
            <a:r>
              <a:rPr lang="en-US" sz="1600" dirty="0">
                <a:latin typeface="Century Schoolbook"/>
              </a:rPr>
              <a:t> </a:t>
            </a:r>
            <a:r>
              <a:rPr lang="en-US" sz="1600" dirty="0" err="1">
                <a:latin typeface="Century Schoolbook"/>
              </a:rPr>
              <a:t>rynek</a:t>
            </a:r>
            <a:r>
              <a:rPr lang="en-US" sz="1600" dirty="0">
                <a:latin typeface="Century Schoolbook"/>
              </a:rPr>
              <a:t>. W </a:t>
            </a:r>
            <a:r>
              <a:rPr lang="en-US" sz="1600" dirty="0" err="1">
                <a:latin typeface="Century Schoolbook"/>
              </a:rPr>
              <a:t>tej</a:t>
            </a:r>
            <a:r>
              <a:rPr lang="en-US" sz="1600" dirty="0">
                <a:latin typeface="Century Schoolbook"/>
              </a:rPr>
              <a:t> </a:t>
            </a:r>
            <a:r>
              <a:rPr lang="en-US" sz="1600" dirty="0" err="1">
                <a:latin typeface="Century Schoolbook"/>
              </a:rPr>
              <a:t>części</a:t>
            </a:r>
            <a:r>
              <a:rPr lang="en-US" sz="1600" dirty="0">
                <a:latin typeface="Century Schoolbook"/>
              </a:rPr>
              <a:t> </a:t>
            </a:r>
            <a:r>
              <a:rPr lang="en-US" sz="1600" dirty="0" err="1">
                <a:latin typeface="Century Schoolbook"/>
              </a:rPr>
              <a:t>miasta</a:t>
            </a:r>
            <a:r>
              <a:rPr lang="en-US" sz="1600" dirty="0">
                <a:latin typeface="Century Schoolbook"/>
              </a:rPr>
              <a:t> </a:t>
            </a:r>
            <a:r>
              <a:rPr lang="en-US" sz="1600" dirty="0" err="1">
                <a:latin typeface="Century Schoolbook"/>
              </a:rPr>
              <a:t>znajdują</a:t>
            </a:r>
            <a:r>
              <a:rPr lang="en-US" sz="1600" dirty="0">
                <a:latin typeface="Century Schoolbook"/>
              </a:rPr>
              <a:t> </a:t>
            </a:r>
            <a:r>
              <a:rPr lang="en-US" sz="1600" dirty="0" err="1">
                <a:latin typeface="Century Schoolbook"/>
              </a:rPr>
              <a:t>się</a:t>
            </a:r>
            <a:r>
              <a:rPr lang="en-US" sz="1600" dirty="0">
                <a:latin typeface="Century Schoolbook"/>
              </a:rPr>
              <a:t> m.in. </a:t>
            </a:r>
            <a:r>
              <a:rPr lang="en-US" sz="1600" dirty="0" err="1">
                <a:latin typeface="Century Schoolbook"/>
              </a:rPr>
              <a:t>Brama</a:t>
            </a:r>
            <a:r>
              <a:rPr lang="en-US" sz="1600" dirty="0">
                <a:latin typeface="Century Schoolbook"/>
              </a:rPr>
              <a:t> </a:t>
            </a:r>
            <a:r>
              <a:rPr lang="en-US" sz="1600" dirty="0" err="1">
                <a:latin typeface="Century Schoolbook"/>
              </a:rPr>
              <a:t>Opatowska</a:t>
            </a:r>
            <a:r>
              <a:rPr lang="en-US" sz="1600" dirty="0">
                <a:latin typeface="Century Schoolbook"/>
              </a:rPr>
              <a:t>, z </a:t>
            </a:r>
            <a:r>
              <a:rPr lang="en-US" sz="1600" dirty="0" err="1">
                <a:latin typeface="Century Schoolbook"/>
              </a:rPr>
              <a:t>której</a:t>
            </a:r>
            <a:r>
              <a:rPr lang="en-US" sz="1600" dirty="0">
                <a:latin typeface="Century Schoolbook"/>
              </a:rPr>
              <a:t> </a:t>
            </a:r>
            <a:r>
              <a:rPr lang="en-US" sz="1600" dirty="0" err="1">
                <a:latin typeface="Century Schoolbook"/>
              </a:rPr>
              <a:t>roztaczają</a:t>
            </a:r>
            <a:r>
              <a:rPr lang="en-US" sz="1600" dirty="0">
                <a:latin typeface="Century Schoolbook"/>
              </a:rPr>
              <a:t> </a:t>
            </a:r>
            <a:r>
              <a:rPr lang="en-US" sz="1600" dirty="0" err="1">
                <a:latin typeface="Century Schoolbook"/>
              </a:rPr>
              <a:t>się</a:t>
            </a:r>
            <a:r>
              <a:rPr lang="en-US" sz="1600" dirty="0">
                <a:latin typeface="Century Schoolbook"/>
              </a:rPr>
              <a:t> </a:t>
            </a:r>
            <a:r>
              <a:rPr lang="en-US" sz="1600" dirty="0" err="1">
                <a:latin typeface="Century Schoolbook"/>
              </a:rPr>
              <a:t>przepiękne</a:t>
            </a:r>
            <a:r>
              <a:rPr lang="en-US" sz="1600" dirty="0">
                <a:latin typeface="Century Schoolbook"/>
              </a:rPr>
              <a:t> </a:t>
            </a:r>
            <a:r>
              <a:rPr lang="en-US" sz="1600" dirty="0" err="1">
                <a:latin typeface="Century Schoolbook"/>
              </a:rPr>
              <a:t>widoki</a:t>
            </a:r>
            <a:r>
              <a:rPr lang="en-US" sz="1600" dirty="0">
                <a:latin typeface="Century Schoolbook"/>
              </a:rPr>
              <a:t> </a:t>
            </a:r>
            <a:r>
              <a:rPr lang="en-US" sz="1600" dirty="0" err="1">
                <a:latin typeface="Century Schoolbook"/>
              </a:rPr>
              <a:t>na</a:t>
            </a:r>
            <a:r>
              <a:rPr lang="en-US" sz="1600" dirty="0">
                <a:latin typeface="Century Schoolbook"/>
              </a:rPr>
              <a:t> </a:t>
            </a:r>
            <a:r>
              <a:rPr lang="en-US" sz="1600" dirty="0" err="1">
                <a:latin typeface="Century Schoolbook"/>
              </a:rPr>
              <a:t>miasto</a:t>
            </a:r>
            <a:r>
              <a:rPr lang="en-US" sz="1600" dirty="0">
                <a:latin typeface="Century Schoolbook"/>
              </a:rPr>
              <a:t>, </a:t>
            </a:r>
            <a:r>
              <a:rPr lang="en-US" sz="1600" dirty="0" err="1">
                <a:latin typeface="Century Schoolbook"/>
              </a:rPr>
              <a:t>ratusz</a:t>
            </a:r>
            <a:r>
              <a:rPr lang="en-US" sz="1600" dirty="0">
                <a:latin typeface="Century Schoolbook"/>
              </a:rPr>
              <a:t>, </a:t>
            </a:r>
            <a:r>
              <a:rPr lang="en-US" sz="1600" dirty="0" err="1">
                <a:latin typeface="Century Schoolbook"/>
              </a:rPr>
              <a:t>wybudowany</a:t>
            </a:r>
            <a:r>
              <a:rPr lang="en-US" sz="1600" dirty="0">
                <a:latin typeface="Century Schoolbook"/>
              </a:rPr>
              <a:t> w </a:t>
            </a:r>
            <a:r>
              <a:rPr lang="en-US" sz="1600" dirty="0" err="1">
                <a:latin typeface="Century Schoolbook"/>
              </a:rPr>
              <a:t>gotyckim</a:t>
            </a:r>
            <a:r>
              <a:rPr lang="en-US" sz="1600" dirty="0">
                <a:latin typeface="Century Schoolbook"/>
              </a:rPr>
              <a:t> </a:t>
            </a:r>
            <a:r>
              <a:rPr lang="en-US" sz="1600" dirty="0" err="1">
                <a:latin typeface="Century Schoolbook"/>
              </a:rPr>
              <a:t>stylu</a:t>
            </a:r>
            <a:r>
              <a:rPr lang="en-US" sz="1600" dirty="0">
                <a:latin typeface="Century Schoolbook"/>
              </a:rPr>
              <a:t> </a:t>
            </a:r>
            <a:r>
              <a:rPr lang="en-US" sz="1600" b="1" dirty="0">
                <a:latin typeface="Century Schoolbook"/>
              </a:rPr>
              <a:t>Dom </a:t>
            </a:r>
            <a:r>
              <a:rPr lang="en-US" sz="1600" b="1" dirty="0" err="1">
                <a:latin typeface="Century Schoolbook"/>
              </a:rPr>
              <a:t>Długosza</a:t>
            </a:r>
            <a:r>
              <a:rPr lang="en-US" sz="1600" dirty="0">
                <a:latin typeface="Century Schoolbook"/>
              </a:rPr>
              <a:t>, </a:t>
            </a:r>
            <a:r>
              <a:rPr lang="en-US" sz="1600" dirty="0" err="1">
                <a:latin typeface="Century Schoolbook"/>
              </a:rPr>
              <a:t>Zamek</a:t>
            </a:r>
            <a:r>
              <a:rPr lang="en-US" sz="1600" dirty="0">
                <a:latin typeface="Century Schoolbook"/>
              </a:rPr>
              <a:t>, a </a:t>
            </a:r>
            <a:r>
              <a:rPr lang="en-US" sz="1600" dirty="0" err="1">
                <a:latin typeface="Century Schoolbook"/>
              </a:rPr>
              <a:t>także</a:t>
            </a:r>
            <a:r>
              <a:rPr lang="en-US" sz="1600" dirty="0">
                <a:latin typeface="Century Schoolbook"/>
              </a:rPr>
              <a:t> </a:t>
            </a:r>
            <a:r>
              <a:rPr lang="en-US" sz="1600" dirty="0" err="1">
                <a:latin typeface="Century Schoolbook"/>
              </a:rPr>
              <a:t>zachwycająca</a:t>
            </a:r>
            <a:r>
              <a:rPr lang="en-US" sz="1600" dirty="0">
                <a:latin typeface="Century Schoolbook"/>
              </a:rPr>
              <a:t> XIV-</a:t>
            </a:r>
            <a:r>
              <a:rPr lang="en-US" sz="1600" dirty="0" err="1">
                <a:latin typeface="Century Schoolbook"/>
              </a:rPr>
              <a:t>wieczna</a:t>
            </a:r>
            <a:r>
              <a:rPr lang="en-US" sz="1600" dirty="0">
                <a:latin typeface="Century Schoolbook"/>
              </a:rPr>
              <a:t> </a:t>
            </a:r>
            <a:r>
              <a:rPr lang="pl-PL" sz="1600" dirty="0">
                <a:latin typeface="Century Schoolbook"/>
              </a:rPr>
              <a:t>k</a:t>
            </a:r>
            <a:r>
              <a:rPr lang="en-US" sz="1600" dirty="0" err="1">
                <a:latin typeface="Century Schoolbook"/>
              </a:rPr>
              <a:t>atedra</a:t>
            </a:r>
            <a:r>
              <a:rPr lang="en-US" sz="1600" dirty="0">
                <a:latin typeface="Century Schoolbook"/>
              </a:rPr>
              <a:t>.</a:t>
            </a:r>
            <a:endParaRPr lang="en-US" dirty="0"/>
          </a:p>
        </p:txBody>
      </p:sp>
      <p:pic>
        <p:nvPicPr>
          <p:cNvPr id="9" name="Obraz 9" descr="Obraz zawierający zewnętrzne, niebo, woda, drzewo&#10;&#10;Opis wygenerowany automatycznie">
            <a:extLst>
              <a:ext uri="{FF2B5EF4-FFF2-40B4-BE49-F238E27FC236}">
                <a16:creationId xmlns:a16="http://schemas.microsoft.com/office/drawing/2014/main" xmlns="" id="{F809A338-CEA5-4CCE-AAB9-7255F5DEDFA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18824" r="32186" b="2"/>
          <a:stretch/>
        </p:blipFill>
        <p:spPr>
          <a:xfrm>
            <a:off x="6746828" y="461973"/>
            <a:ext cx="3973908" cy="27984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C6766A72-3B60-4577-8147-29970FF7DDD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12282" r="39652" b="-1"/>
          <a:stretch/>
        </p:blipFill>
        <p:spPr>
          <a:xfrm>
            <a:off x="6746828" y="3391830"/>
            <a:ext cx="1934398" cy="28930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xmlns="" id="{BE49C6FA-F587-4E7F-BAB4-CC58814A94C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l="24603" r="27523" b="-1"/>
          <a:stretch/>
        </p:blipFill>
        <p:spPr>
          <a:xfrm>
            <a:off x="8795630" y="3391830"/>
            <a:ext cx="1934397" cy="28930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xmlns="" id="{4439BF9B-D08F-4205-93F2-686BF71FB27F}"/>
              </a:ext>
            </a:extLst>
          </p:cNvPr>
          <p:cNvSpPr txBox="1"/>
          <p:nvPr/>
        </p:nvSpPr>
        <p:spPr>
          <a:xfrm>
            <a:off x="1379034" y="6220522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dirty="0"/>
              <a:t>Klasa VI C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27931913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>
            <a:extLst>
              <a:ext uri="{FF2B5EF4-FFF2-40B4-BE49-F238E27FC236}">
                <a16:creationId xmlns:a16="http://schemas.microsoft.com/office/drawing/2014/main" xmlns="" id="{CC07943C-0B60-463A-8730-ADA312C5EB5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t="30503" r="1" b="18313"/>
          <a:stretch/>
        </p:blipFill>
        <p:spPr>
          <a:xfrm>
            <a:off x="5369284" y="27879"/>
            <a:ext cx="6822716" cy="23061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xmlns="" id="{A3A0EF3F-2E8E-4365-BB1B-31117488AEC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1212" r="21217" b="1"/>
          <a:stretch/>
        </p:blipFill>
        <p:spPr>
          <a:xfrm>
            <a:off x="5377942" y="2447727"/>
            <a:ext cx="3400848" cy="43443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B97F383C-07FD-4A9B-AC59-20404F22806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l="26232" r="22890" b="1"/>
          <a:stretch/>
        </p:blipFill>
        <p:spPr>
          <a:xfrm>
            <a:off x="8891569" y="2447727"/>
            <a:ext cx="3300431" cy="43530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C4192FBA-1895-41B1-8045-58157F903C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388" y="984772"/>
            <a:ext cx="4518134" cy="146645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b="1" kern="1200" noProof="1">
                <a:latin typeface="+mj-lt"/>
                <a:ea typeface="+mj-ea"/>
                <a:cs typeface="+mj-cs"/>
              </a:rPr>
              <a:t>Jaskinia</a:t>
            </a:r>
            <a:r>
              <a:rPr lang="en-US" b="1" kern="1200">
                <a:latin typeface="+mj-lt"/>
                <a:ea typeface="+mj-ea"/>
                <a:cs typeface="+mj-cs"/>
              </a:rPr>
              <a:t> Raj</a:t>
            </a:r>
            <a:r>
              <a:rPr lang="en-US" kern="1200">
                <a:latin typeface="+mj-lt"/>
                <a:ea typeface="+mj-ea"/>
                <a:cs typeface="+mj-cs"/>
              </a:rPr>
              <a:t> </a:t>
            </a:r>
            <a:endParaRPr lang="en-US" kern="1200">
              <a:latin typeface="+mj-lt"/>
            </a:endParaRP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xmlns="" id="{F757AF1C-0278-4AEC-9CC8-6232CE0FE037}"/>
              </a:ext>
            </a:extLst>
          </p:cNvPr>
          <p:cNvSpPr txBox="1"/>
          <p:nvPr/>
        </p:nvSpPr>
        <p:spPr>
          <a:xfrm>
            <a:off x="404352" y="2627273"/>
            <a:ext cx="4414225" cy="3015849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 lnSpcReduction="10000"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err="1"/>
              <a:t>Jaskinia</a:t>
            </a:r>
            <a:r>
              <a:rPr lang="en-US" sz="1600" dirty="0"/>
              <a:t> Raj </a:t>
            </a:r>
            <a:r>
              <a:rPr lang="en-US" sz="1600" dirty="0" err="1"/>
              <a:t>położona</a:t>
            </a:r>
            <a:r>
              <a:rPr lang="en-US" sz="1600" dirty="0"/>
              <a:t> jest </a:t>
            </a:r>
            <a:endParaRPr lang="en-US" dirty="0">
              <a:solidFill>
                <a:srgbClr val="000000"/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600" dirty="0"/>
              <a:t>w </a:t>
            </a:r>
            <a:r>
              <a:rPr lang="en-US" sz="1600" dirty="0" err="1"/>
              <a:t>Chęcinach</a:t>
            </a:r>
            <a:r>
              <a:rPr lang="en-US" sz="1600" dirty="0"/>
              <a:t>. W </a:t>
            </a:r>
            <a:r>
              <a:rPr lang="en-US" sz="1600" dirty="0" err="1"/>
              <a:t>jaskini</a:t>
            </a:r>
            <a:r>
              <a:rPr lang="en-US" sz="1600" dirty="0"/>
              <a:t> </a:t>
            </a:r>
            <a:r>
              <a:rPr lang="en-US" sz="1600" dirty="0" err="1"/>
              <a:t>można</a:t>
            </a:r>
            <a:r>
              <a:rPr lang="en-US" sz="1600" dirty="0"/>
              <a:t> </a:t>
            </a:r>
            <a:r>
              <a:rPr lang="en-US" sz="1600" dirty="0" err="1"/>
              <a:t>obejrzeć</a:t>
            </a:r>
            <a:r>
              <a:rPr lang="en-US" sz="1600" dirty="0"/>
              <a:t> </a:t>
            </a:r>
            <a:r>
              <a:rPr lang="en-US" sz="1600" dirty="0" err="1"/>
              <a:t>bogate</a:t>
            </a:r>
            <a:r>
              <a:rPr lang="en-US" sz="1600" dirty="0"/>
              <a:t> </a:t>
            </a:r>
            <a:r>
              <a:rPr lang="en-US" sz="1600" dirty="0" err="1"/>
              <a:t>i</a:t>
            </a:r>
            <a:r>
              <a:rPr lang="en-US" sz="1600" dirty="0"/>
              <a:t> </a:t>
            </a:r>
            <a:r>
              <a:rPr lang="en-US" sz="1600" dirty="0" err="1"/>
              <a:t>różnorodne</a:t>
            </a:r>
            <a:r>
              <a:rPr lang="en-US" sz="1600" dirty="0"/>
              <a:t> </a:t>
            </a:r>
            <a:r>
              <a:rPr lang="en-US" sz="1600" dirty="0" err="1"/>
              <a:t>formy</a:t>
            </a:r>
            <a:r>
              <a:rPr lang="en-US" sz="1600" dirty="0"/>
              <a:t> </a:t>
            </a:r>
            <a:r>
              <a:rPr lang="en-US" sz="1600" dirty="0" err="1"/>
              <a:t>naciekowe</a:t>
            </a:r>
            <a:r>
              <a:rPr lang="en-US" sz="1600" dirty="0"/>
              <a:t>, </a:t>
            </a:r>
            <a:r>
              <a:rPr lang="en-US" sz="1600" dirty="0" err="1"/>
              <a:t>czasem</a:t>
            </a:r>
            <a:r>
              <a:rPr lang="en-US" sz="1600" dirty="0"/>
              <a:t> o </a:t>
            </a:r>
            <a:r>
              <a:rPr lang="en-US" sz="1600" dirty="0" err="1"/>
              <a:t>oryginalnych</a:t>
            </a:r>
            <a:r>
              <a:rPr lang="en-US" sz="1600" dirty="0"/>
              <a:t> </a:t>
            </a:r>
            <a:r>
              <a:rPr lang="en-US" sz="1600" dirty="0" err="1"/>
              <a:t>kształtach</a:t>
            </a:r>
            <a:r>
              <a:rPr lang="en-US" sz="1600" dirty="0"/>
              <a:t>, </a:t>
            </a:r>
            <a:r>
              <a:rPr lang="en-US" sz="1600" dirty="0" err="1"/>
              <a:t>jak</a:t>
            </a:r>
            <a:r>
              <a:rPr lang="en-US" sz="1600" dirty="0"/>
              <a:t> </a:t>
            </a:r>
            <a:r>
              <a:rPr lang="en-US" sz="1600" dirty="0" err="1"/>
              <a:t>stalaktyty</a:t>
            </a:r>
            <a:r>
              <a:rPr lang="en-US" sz="1600" dirty="0"/>
              <a:t>, </a:t>
            </a:r>
            <a:r>
              <a:rPr lang="en-US" sz="1600" dirty="0" err="1"/>
              <a:t>stalagmity</a:t>
            </a:r>
            <a:r>
              <a:rPr lang="en-US" sz="1600" dirty="0"/>
              <a:t>, </a:t>
            </a:r>
            <a:r>
              <a:rPr lang="en-US" sz="1600" dirty="0" err="1"/>
              <a:t>kolumny</a:t>
            </a:r>
            <a:r>
              <a:rPr lang="en-US" sz="1600" dirty="0"/>
              <a:t> </a:t>
            </a:r>
            <a:r>
              <a:rPr lang="en-US" sz="1600" dirty="0" err="1"/>
              <a:t>naciekowe</a:t>
            </a:r>
            <a:r>
              <a:rPr lang="en-US" sz="1600" dirty="0"/>
              <a:t>, </a:t>
            </a:r>
            <a:r>
              <a:rPr lang="en-US" sz="1600" dirty="0" err="1"/>
              <a:t>draperie</a:t>
            </a:r>
            <a:r>
              <a:rPr lang="en-US" sz="1600" dirty="0"/>
              <a:t>, </a:t>
            </a:r>
            <a:r>
              <a:rPr lang="en-US" sz="1600" dirty="0" err="1"/>
              <a:t>perły</a:t>
            </a:r>
            <a:r>
              <a:rPr lang="en-US" sz="1600" dirty="0"/>
              <a:t> </a:t>
            </a:r>
            <a:r>
              <a:rPr lang="en-US" sz="1600" dirty="0" err="1"/>
              <a:t>jaskiniowe</a:t>
            </a:r>
            <a:r>
              <a:rPr lang="en-US" sz="1600" dirty="0"/>
              <a:t>, </a:t>
            </a:r>
            <a:r>
              <a:rPr lang="en-US" sz="1600" dirty="0" err="1"/>
              <a:t>misy</a:t>
            </a:r>
            <a:r>
              <a:rPr lang="en-US" sz="1600" dirty="0"/>
              <a:t> </a:t>
            </a:r>
            <a:r>
              <a:rPr lang="en-US" sz="1600" dirty="0" err="1"/>
              <a:t>martwicowe</a:t>
            </a:r>
            <a:r>
              <a:rPr lang="en-US" sz="1600" dirty="0"/>
              <a:t>, </a:t>
            </a:r>
            <a:r>
              <a:rPr lang="en-US" sz="1600" dirty="0" err="1"/>
              <a:t>jeziorka</a:t>
            </a:r>
            <a:r>
              <a:rPr lang="en-US" sz="1600" dirty="0"/>
              <a:t> </a:t>
            </a:r>
            <a:r>
              <a:rPr lang="en-US" sz="1600" dirty="0" err="1"/>
              <a:t>i</a:t>
            </a:r>
            <a:r>
              <a:rPr lang="en-US" sz="1600" dirty="0"/>
              <a:t> „</a:t>
            </a:r>
            <a:r>
              <a:rPr lang="en-US" sz="1600" dirty="0" err="1"/>
              <a:t>pola</a:t>
            </a:r>
            <a:r>
              <a:rPr lang="en-US" sz="1600" dirty="0"/>
              <a:t> </a:t>
            </a:r>
            <a:r>
              <a:rPr lang="en-US" sz="1600" dirty="0" err="1"/>
              <a:t>ryżowe</a:t>
            </a:r>
            <a:r>
              <a:rPr lang="en-US" sz="1600" dirty="0"/>
              <a:t>”. </a:t>
            </a:r>
            <a:r>
              <a:rPr lang="en-US" sz="1600" dirty="0" err="1"/>
              <a:t>Naliczono</a:t>
            </a:r>
            <a:r>
              <a:rPr lang="en-US" sz="1600" dirty="0"/>
              <a:t> </a:t>
            </a:r>
            <a:r>
              <a:rPr lang="en-US" sz="1600" dirty="0" err="1"/>
              <a:t>łącznie</a:t>
            </a:r>
            <a:r>
              <a:rPr lang="en-US" sz="1600" dirty="0"/>
              <a:t> 47 518 form </a:t>
            </a:r>
            <a:r>
              <a:rPr lang="en-US" sz="1600" dirty="0" err="1"/>
              <a:t>naciekowych</a:t>
            </a:r>
            <a:r>
              <a:rPr lang="en-US" sz="1600" dirty="0"/>
              <a:t>, w </a:t>
            </a:r>
            <a:r>
              <a:rPr lang="en-US" sz="1600" dirty="0" err="1"/>
              <a:t>tym</a:t>
            </a:r>
            <a:r>
              <a:rPr lang="en-US" sz="1600" dirty="0"/>
              <a:t> 47 173 </a:t>
            </a:r>
            <a:r>
              <a:rPr lang="en-US" sz="1600" dirty="0" err="1"/>
              <a:t>stalaktytów</a:t>
            </a:r>
            <a:r>
              <a:rPr lang="en-US" sz="1600" dirty="0"/>
              <a:t>. </a:t>
            </a:r>
            <a:r>
              <a:rPr lang="en-US" sz="1600" dirty="0" err="1"/>
              <a:t>Najwyższy</a:t>
            </a:r>
            <a:r>
              <a:rPr lang="en-US" sz="1600" dirty="0"/>
              <a:t> </a:t>
            </a:r>
            <a:r>
              <a:rPr lang="en-US" sz="1600" dirty="0" err="1"/>
              <a:t>stalagmit</a:t>
            </a:r>
            <a:r>
              <a:rPr lang="en-US" sz="1600" dirty="0"/>
              <a:t> </a:t>
            </a:r>
            <a:r>
              <a:rPr lang="en-US" sz="1600" dirty="0" err="1"/>
              <a:t>mierzy</a:t>
            </a:r>
            <a:r>
              <a:rPr lang="en-US" sz="1600" dirty="0"/>
              <a:t> 77 cm, </a:t>
            </a:r>
            <a:r>
              <a:rPr lang="en-US" sz="1600" dirty="0" err="1"/>
              <a:t>zaś</a:t>
            </a:r>
            <a:r>
              <a:rPr lang="en-US" sz="1600" dirty="0"/>
              <a:t> </a:t>
            </a:r>
            <a:r>
              <a:rPr lang="en-US" sz="1600" dirty="0" err="1"/>
              <a:t>najgrubszy</a:t>
            </a:r>
            <a:r>
              <a:rPr lang="en-US" sz="1600" dirty="0"/>
              <a:t> </a:t>
            </a:r>
            <a:endParaRPr lang="en-US" dirty="0">
              <a:solidFill>
                <a:srgbClr val="000000"/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600" dirty="0"/>
              <a:t>ma 6,27 m </a:t>
            </a:r>
            <a:r>
              <a:rPr lang="en-US" sz="1600" dirty="0" err="1"/>
              <a:t>obwodu</a:t>
            </a:r>
            <a:r>
              <a:rPr lang="en-US" sz="1600" dirty="0"/>
              <a:t> </a:t>
            </a:r>
            <a:r>
              <a:rPr lang="en-US" sz="1600" dirty="0" err="1"/>
              <a:t>podstawy</a:t>
            </a:r>
            <a:r>
              <a:rPr lang="en-US" sz="1600" dirty="0"/>
              <a:t>. </a:t>
            </a:r>
            <a:r>
              <a:rPr lang="en-US" sz="1600" dirty="0" err="1"/>
              <a:t>Najwyższa</a:t>
            </a:r>
            <a:r>
              <a:rPr lang="en-US" sz="1600" dirty="0"/>
              <a:t> </a:t>
            </a:r>
            <a:r>
              <a:rPr lang="en-US" sz="1600" dirty="0" err="1"/>
              <a:t>kolumna</a:t>
            </a:r>
            <a:r>
              <a:rPr lang="en-US" sz="1600" dirty="0"/>
              <a:t> </a:t>
            </a:r>
            <a:r>
              <a:rPr lang="en-US" sz="1600" dirty="0" err="1"/>
              <a:t>naciekowa</a:t>
            </a:r>
            <a:r>
              <a:rPr lang="en-US" sz="1600" dirty="0"/>
              <a:t> (</a:t>
            </a:r>
            <a:r>
              <a:rPr lang="en-US" sz="1600" dirty="0" err="1"/>
              <a:t>stalagnat</a:t>
            </a:r>
            <a:r>
              <a:rPr lang="en-US" sz="1600" dirty="0"/>
              <a:t>) ma 1,95 m </a:t>
            </a:r>
            <a:r>
              <a:rPr lang="en-US" sz="1600" dirty="0" err="1"/>
              <a:t>wysokości.</a:t>
            </a:r>
            <a:r>
              <a:rPr lang="en-US" sz="1600" dirty="0" err="1">
                <a:solidFill>
                  <a:schemeClr val="bg1"/>
                </a:solidFill>
              </a:rPr>
              <a:t>ści</a:t>
            </a:r>
            <a:r>
              <a:rPr lang="en-US" sz="1600" dirty="0">
                <a:solidFill>
                  <a:schemeClr val="bg1"/>
                </a:solidFill>
              </a:rPr>
              <a:t>.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7840ABF2-116B-4FCC-9222-34202DF0845E}"/>
              </a:ext>
            </a:extLst>
          </p:cNvPr>
          <p:cNvSpPr txBox="1"/>
          <p:nvPr/>
        </p:nvSpPr>
        <p:spPr>
          <a:xfrm>
            <a:off x="6792813" y="1606079"/>
            <a:ext cx="4950932" cy="4619651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1200">
              <a:cs typeface="Calibri"/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xmlns="" id="{8DF4A39C-056A-49AE-AB23-9172795F9B5B}"/>
              </a:ext>
            </a:extLst>
          </p:cNvPr>
          <p:cNvSpPr txBox="1"/>
          <p:nvPr/>
        </p:nvSpPr>
        <p:spPr>
          <a:xfrm>
            <a:off x="403302" y="635062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dirty="0"/>
              <a:t>Klasa VI C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42046803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2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0B2DC863-4824-4877-BEC3-0BF54EB03EC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r="24131" b="2"/>
          <a:stretch/>
        </p:blipFill>
        <p:spPr>
          <a:xfrm>
            <a:off x="7060342" y="95260"/>
            <a:ext cx="4837249" cy="294116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CFB7FBF-0F90-4119-849E-291C40FC8E32}"/>
              </a:ext>
            </a:extLst>
          </p:cNvPr>
          <p:cNvSpPr txBox="1"/>
          <p:nvPr/>
        </p:nvSpPr>
        <p:spPr>
          <a:xfrm>
            <a:off x="717461" y="715297"/>
            <a:ext cx="6494172" cy="3438144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b="1" dirty="0" err="1"/>
              <a:t>Ruiny</a:t>
            </a:r>
            <a:r>
              <a:rPr lang="en-US" sz="2800" b="1" dirty="0"/>
              <a:t> </a:t>
            </a:r>
            <a:r>
              <a:rPr lang="en-US" sz="2800" b="1" dirty="0" err="1"/>
              <a:t>królewskiego</a:t>
            </a:r>
            <a:r>
              <a:rPr lang="en-US" sz="2800" b="1" dirty="0"/>
              <a:t> </a:t>
            </a:r>
            <a:r>
              <a:rPr lang="en-US" sz="2800" b="1" dirty="0" err="1"/>
              <a:t>zamku</a:t>
            </a:r>
            <a:r>
              <a:rPr lang="en-US" sz="2800" b="1" dirty="0"/>
              <a:t> w </a:t>
            </a:r>
            <a:r>
              <a:rPr lang="en-US" sz="2800" b="1" dirty="0" err="1"/>
              <a:t>Chęcinach</a:t>
            </a:r>
            <a:r>
              <a:rPr lang="en-US" sz="2800" dirty="0"/>
              <a:t> ​</a:t>
            </a:r>
            <a:endParaRPr lang="en-US" sz="2800" dirty="0">
              <a:cs typeface="Calibri"/>
            </a:endParaRP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xmlns="" id="{D8803891-9961-4161-B590-D4D0E696A10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11564" r="10770"/>
          <a:stretch/>
        </p:blipFill>
        <p:spPr>
          <a:xfrm>
            <a:off x="7060343" y="3185657"/>
            <a:ext cx="4837248" cy="3672343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59100A5-C2C9-47E6-AB19-25F3DA5CD6EE}"/>
              </a:ext>
            </a:extLst>
          </p:cNvPr>
          <p:cNvSpPr txBox="1"/>
          <p:nvPr/>
        </p:nvSpPr>
        <p:spPr>
          <a:xfrm>
            <a:off x="917963" y="1852539"/>
            <a:ext cx="3002973" cy="35394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600"/>
              </a:spcAft>
            </a:pPr>
            <a:r>
              <a:rPr lang="pl-PL" sz="1600" dirty="0">
                <a:solidFill>
                  <a:srgbClr val="FFFFFF"/>
                </a:solidFill>
                <a:latin typeface="Century Schoolbook" panose="02040604050505020304" pitchFamily="18" charset="0"/>
              </a:rPr>
              <a:t>Zamek w Chęcinach to jedna z najpopularniejszych                     i najczęściej odwiedzanych atrakcji w województwie świętokrzyskim. Położona na wzniesieniu, niemal tuż przy drodze krajowej numer 7, twierdza otoczona jest przez inne świętokrzyskie atrakcje, takie jak Jaskinia Raj czy Muzeum Wsi Kieleckiej w Tokarni,          z którymi tworzy Chęciński Klaster Turystyczny.</a:t>
            </a:r>
            <a:endParaRPr lang="en-US" sz="1600" dirty="0">
              <a:latin typeface="Century Schoolbook" panose="02040604050505020304" pitchFamily="18" charset="0"/>
              <a:cs typeface="Calibri"/>
            </a:endParaRP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xmlns="" id="{FF1D4F2F-0073-4A03-AAF4-5500A24D41BD}"/>
              </a:ext>
            </a:extLst>
          </p:cNvPr>
          <p:cNvSpPr txBox="1"/>
          <p:nvPr/>
        </p:nvSpPr>
        <p:spPr>
          <a:xfrm>
            <a:off x="719254" y="6136888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dirty="0">
                <a:cs typeface="Calibri"/>
              </a:rPr>
              <a:t>Klasa VI C</a:t>
            </a:r>
          </a:p>
        </p:txBody>
      </p:sp>
    </p:spTree>
    <p:extLst>
      <p:ext uri="{BB962C8B-B14F-4D97-AF65-F5344CB8AC3E}">
        <p14:creationId xmlns:p14="http://schemas.microsoft.com/office/powerpoint/2010/main" xmlns="" val="1765107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68F88FF5-09E7-4469-9F3B-CFCD37FDD6F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30D024BC-15D7-42BE-80C6-B29BB8F3AF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1872" y="470535"/>
            <a:ext cx="4954920" cy="160694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b="1" noProof="1"/>
              <a:t>Bałtów</a:t>
            </a:r>
            <a:r>
              <a:rPr lang="en-US" b="1"/>
              <a:t> 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12E88A8-FA39-4608-9D1A-7386E1CA179E}"/>
              </a:ext>
            </a:extLst>
          </p:cNvPr>
          <p:cNvSpPr txBox="1"/>
          <p:nvPr/>
        </p:nvSpPr>
        <p:spPr>
          <a:xfrm>
            <a:off x="1261872" y="2238374"/>
            <a:ext cx="4954920" cy="4046538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 lnSpcReduction="10000"/>
          </a:bodyPr>
          <a:lstStyle/>
          <a:p>
            <a:pPr indent="-18288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600" dirty="0" err="1"/>
              <a:t>Bałtów</a:t>
            </a:r>
            <a:r>
              <a:rPr lang="en-US" sz="1600" dirty="0"/>
              <a:t> to </a:t>
            </a:r>
            <a:r>
              <a:rPr lang="en-US" sz="1600" dirty="0" err="1"/>
              <a:t>niewielka</a:t>
            </a:r>
            <a:r>
              <a:rPr lang="en-US" sz="1600" dirty="0"/>
              <a:t>, </a:t>
            </a:r>
            <a:r>
              <a:rPr lang="en-US" sz="1600" dirty="0" err="1"/>
              <a:t>choć</a:t>
            </a:r>
            <a:r>
              <a:rPr lang="en-US" sz="1600" dirty="0"/>
              <a:t> </a:t>
            </a:r>
            <a:r>
              <a:rPr lang="en-US" sz="1600" dirty="0" err="1"/>
              <a:t>obecnie</a:t>
            </a:r>
            <a:r>
              <a:rPr lang="en-US" sz="1600" dirty="0"/>
              <a:t> </a:t>
            </a:r>
            <a:r>
              <a:rPr lang="en-US" sz="1600" dirty="0" err="1"/>
              <a:t>bardzo</a:t>
            </a:r>
            <a:r>
              <a:rPr lang="en-US" sz="1600" dirty="0"/>
              <a:t> </a:t>
            </a:r>
            <a:r>
              <a:rPr lang="en-US" sz="1600" dirty="0" err="1"/>
              <a:t>popularna</a:t>
            </a:r>
            <a:r>
              <a:rPr lang="en-US" sz="1600" dirty="0"/>
              <a:t> </a:t>
            </a:r>
            <a:r>
              <a:rPr lang="en-US" sz="1600" dirty="0" err="1"/>
              <a:t>miejscowość</a:t>
            </a:r>
            <a:r>
              <a:rPr lang="en-US" sz="1600" dirty="0"/>
              <a:t>. </a:t>
            </a:r>
            <a:r>
              <a:rPr lang="en-US" sz="1600" dirty="0" err="1"/>
              <a:t>Największą</a:t>
            </a:r>
            <a:r>
              <a:rPr lang="en-US" sz="1600" dirty="0"/>
              <a:t> </a:t>
            </a:r>
            <a:r>
              <a:rPr lang="en-US" sz="1600" dirty="0" err="1"/>
              <a:t>atrakcją</a:t>
            </a:r>
            <a:r>
              <a:rPr lang="en-US" sz="1600" dirty="0"/>
              <a:t> </a:t>
            </a:r>
            <a:r>
              <a:rPr lang="en-US" sz="1600" dirty="0" err="1"/>
              <a:t>turystyczną</a:t>
            </a:r>
            <a:r>
              <a:rPr lang="en-US" sz="1600" dirty="0"/>
              <a:t> </a:t>
            </a:r>
            <a:r>
              <a:rPr lang="en-US" sz="1600" dirty="0" err="1"/>
              <a:t>miejscowości</a:t>
            </a:r>
            <a:r>
              <a:rPr lang="en-US" sz="1600" dirty="0"/>
              <a:t> jest Park </a:t>
            </a:r>
            <a:r>
              <a:rPr lang="en-US" sz="1600" dirty="0" err="1"/>
              <a:t>Jurajski</a:t>
            </a:r>
            <a:r>
              <a:rPr lang="en-US" sz="1600" dirty="0"/>
              <a:t>, </a:t>
            </a:r>
            <a:r>
              <a:rPr lang="en-US" sz="1600" dirty="0" err="1"/>
              <a:t>założony</a:t>
            </a:r>
            <a:r>
              <a:rPr lang="en-US" sz="1600" dirty="0"/>
              <a:t> </a:t>
            </a:r>
            <a:r>
              <a:rPr lang="en-US" sz="1600" dirty="0" err="1"/>
              <a:t>tutaj</a:t>
            </a:r>
            <a:r>
              <a:rPr lang="en-US" sz="1600" dirty="0"/>
              <a:t> w 2004, </a:t>
            </a:r>
            <a:r>
              <a:rPr lang="en-US" sz="1600" dirty="0" err="1"/>
              <a:t>po</a:t>
            </a:r>
            <a:r>
              <a:rPr lang="en-US" sz="1600" dirty="0"/>
              <a:t> </a:t>
            </a:r>
            <a:r>
              <a:rPr lang="en-US" sz="1600" dirty="0" err="1"/>
              <a:t>odkryciu</a:t>
            </a:r>
            <a:r>
              <a:rPr lang="en-US" sz="1600" dirty="0"/>
              <a:t> w </a:t>
            </a:r>
            <a:r>
              <a:rPr lang="en-US" sz="1600" dirty="0" err="1"/>
              <a:t>Bałtowie</a:t>
            </a:r>
            <a:r>
              <a:rPr lang="en-US" sz="1600" dirty="0"/>
              <a:t> </a:t>
            </a:r>
            <a:r>
              <a:rPr lang="en-US" sz="1600" dirty="0" err="1"/>
              <a:t>skamieniałych</a:t>
            </a:r>
            <a:r>
              <a:rPr lang="en-US" sz="1600" dirty="0"/>
              <a:t> </a:t>
            </a:r>
            <a:r>
              <a:rPr lang="en-US" sz="1600" dirty="0" err="1"/>
              <a:t>tropów</a:t>
            </a:r>
            <a:r>
              <a:rPr lang="en-US" sz="1600" dirty="0"/>
              <a:t> </a:t>
            </a:r>
            <a:r>
              <a:rPr lang="en-US" sz="1600" dirty="0" err="1"/>
              <a:t>dinozaurów</a:t>
            </a:r>
            <a:r>
              <a:rPr lang="en-US" sz="1600" dirty="0"/>
              <a:t>. Park,</a:t>
            </a:r>
            <a:endParaRPr lang="en-US" dirty="0"/>
          </a:p>
          <a:p>
            <a:pPr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en-US" sz="1600" dirty="0"/>
              <a:t> w </a:t>
            </a:r>
            <a:r>
              <a:rPr lang="en-US" sz="1600" dirty="0" err="1"/>
              <a:t>którym</a:t>
            </a:r>
            <a:r>
              <a:rPr lang="en-US" sz="1600" dirty="0"/>
              <a:t> </a:t>
            </a:r>
            <a:r>
              <a:rPr lang="en-US" sz="1600" dirty="0" err="1"/>
              <a:t>można</a:t>
            </a:r>
            <a:r>
              <a:rPr lang="en-US" sz="1600" dirty="0"/>
              <a:t> </a:t>
            </a:r>
            <a:r>
              <a:rPr lang="en-US" sz="1600" dirty="0" err="1"/>
              <a:t>obejrzeć</a:t>
            </a:r>
            <a:r>
              <a:rPr lang="en-US" sz="1600" dirty="0"/>
              <a:t> m.in. </a:t>
            </a:r>
            <a:r>
              <a:rPr lang="en-US" sz="1600" dirty="0" err="1"/>
              <a:t>makiety</a:t>
            </a:r>
            <a:r>
              <a:rPr lang="en-US" sz="1600" dirty="0"/>
              <a:t> </a:t>
            </a:r>
            <a:r>
              <a:rPr lang="en-US" sz="1600" dirty="0" err="1"/>
              <a:t>dinozaurów</a:t>
            </a:r>
            <a:r>
              <a:rPr lang="en-US" sz="1600" dirty="0"/>
              <a:t> w </a:t>
            </a:r>
            <a:r>
              <a:rPr lang="en-US" sz="1600" dirty="0" err="1"/>
              <a:t>naturalnych</a:t>
            </a:r>
            <a:r>
              <a:rPr lang="en-US" sz="1600" dirty="0"/>
              <a:t> </a:t>
            </a:r>
            <a:r>
              <a:rPr lang="en-US" sz="1600" dirty="0" err="1"/>
              <a:t>wymiarach</a:t>
            </a:r>
            <a:r>
              <a:rPr lang="en-US" sz="1600" dirty="0"/>
              <a:t>. W </a:t>
            </a:r>
            <a:r>
              <a:rPr lang="en-US" sz="1600" dirty="0" err="1"/>
              <a:t>chwili</a:t>
            </a:r>
            <a:r>
              <a:rPr lang="en-US" sz="1600" dirty="0"/>
              <a:t> </a:t>
            </a:r>
            <a:r>
              <a:rPr lang="en-US" sz="1600" dirty="0" err="1"/>
              <a:t>obecnej</a:t>
            </a:r>
            <a:r>
              <a:rPr lang="en-US" sz="1600" dirty="0"/>
              <a:t> </a:t>
            </a:r>
            <a:r>
              <a:rPr lang="en-US" sz="1600" dirty="0" err="1"/>
              <a:t>na</a:t>
            </a:r>
            <a:r>
              <a:rPr lang="en-US" sz="1600" dirty="0"/>
              <a:t> </a:t>
            </a:r>
            <a:r>
              <a:rPr lang="en-US" sz="1600" dirty="0" err="1"/>
              <a:t>terenie</a:t>
            </a:r>
            <a:r>
              <a:rPr lang="en-US" sz="1600" dirty="0"/>
              <a:t> </a:t>
            </a:r>
            <a:r>
              <a:rPr lang="en-US" sz="1600" dirty="0" err="1"/>
              <a:t>parku</a:t>
            </a:r>
            <a:r>
              <a:rPr lang="en-US" sz="1600" dirty="0"/>
              <a:t> </a:t>
            </a:r>
            <a:r>
              <a:rPr lang="en-US" sz="1600" dirty="0" err="1"/>
              <a:t>znajduje</a:t>
            </a:r>
            <a:r>
              <a:rPr lang="en-US" sz="1600" dirty="0"/>
              <a:t> </a:t>
            </a:r>
            <a:r>
              <a:rPr lang="en-US" sz="1600" dirty="0" err="1"/>
              <a:t>się</a:t>
            </a:r>
            <a:r>
              <a:rPr lang="en-US" sz="1600" dirty="0"/>
              <a:t> </a:t>
            </a:r>
            <a:r>
              <a:rPr lang="en-US" sz="1600" dirty="0" err="1"/>
              <a:t>około</a:t>
            </a:r>
            <a:r>
              <a:rPr lang="en-US" sz="1600" dirty="0"/>
              <a:t> </a:t>
            </a:r>
            <a:r>
              <a:rPr lang="en-US" sz="1600" dirty="0" err="1"/>
              <a:t>czterdziestu</a:t>
            </a:r>
            <a:r>
              <a:rPr lang="en-US" sz="1600" dirty="0"/>
              <a:t> </a:t>
            </a:r>
            <a:r>
              <a:rPr lang="en-US" sz="1600" dirty="0" err="1"/>
              <a:t>modeli</a:t>
            </a:r>
            <a:r>
              <a:rPr lang="en-US" sz="1600" dirty="0"/>
              <a:t> </a:t>
            </a:r>
            <a:r>
              <a:rPr lang="en-US" sz="1600" dirty="0" err="1"/>
              <a:t>dinozaurów</a:t>
            </a:r>
            <a:r>
              <a:rPr lang="en-US" sz="1600" dirty="0"/>
              <a:t> (</a:t>
            </a:r>
            <a:r>
              <a:rPr lang="en-US" sz="1600" dirty="0" err="1"/>
              <a:t>największy</a:t>
            </a:r>
            <a:r>
              <a:rPr lang="en-US" sz="1600" dirty="0"/>
              <a:t> z </a:t>
            </a:r>
            <a:r>
              <a:rPr lang="en-US" sz="1600" dirty="0" err="1"/>
              <a:t>nich</a:t>
            </a:r>
            <a:r>
              <a:rPr lang="en-US" sz="1600" dirty="0"/>
              <a:t> to </a:t>
            </a:r>
            <a:r>
              <a:rPr lang="en-US" sz="1600" dirty="0" err="1"/>
              <a:t>mierzący</a:t>
            </a:r>
            <a:r>
              <a:rPr lang="en-US" sz="1600" dirty="0"/>
              <a:t> </a:t>
            </a:r>
            <a:r>
              <a:rPr lang="en-US" sz="1600" dirty="0" err="1"/>
              <a:t>około</a:t>
            </a:r>
            <a:r>
              <a:rPr lang="en-US" sz="1600" dirty="0"/>
              <a:t> 26 </a:t>
            </a:r>
            <a:r>
              <a:rPr lang="en-US" sz="1600" dirty="0" err="1"/>
              <a:t>metrów</a:t>
            </a:r>
            <a:r>
              <a:rPr lang="en-US" sz="1600" dirty="0"/>
              <a:t> </a:t>
            </a:r>
            <a:r>
              <a:rPr lang="en-US" sz="1600" dirty="0" err="1"/>
              <a:t>długości</a:t>
            </a:r>
            <a:r>
              <a:rPr lang="en-US" sz="1600" dirty="0"/>
              <a:t> </a:t>
            </a:r>
            <a:r>
              <a:rPr lang="en-US" sz="1600" dirty="0" err="1"/>
              <a:t>diplodok</a:t>
            </a:r>
            <a:r>
              <a:rPr lang="en-US" sz="1600" dirty="0"/>
              <a:t>), </a:t>
            </a:r>
            <a:endParaRPr lang="en-US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600" dirty="0"/>
              <a:t>z </a:t>
            </a:r>
            <a:r>
              <a:rPr lang="en-US" sz="1600" dirty="0" err="1"/>
              <a:t>okresu</a:t>
            </a:r>
            <a:r>
              <a:rPr lang="en-US" sz="1600" dirty="0"/>
              <a:t> </a:t>
            </a:r>
            <a:r>
              <a:rPr lang="en-US" sz="1600" dirty="0" err="1"/>
              <a:t>triasu</a:t>
            </a:r>
            <a:r>
              <a:rPr lang="en-US" sz="1600" dirty="0"/>
              <a:t>, jury </a:t>
            </a:r>
            <a:r>
              <a:rPr lang="en-US" sz="1600" dirty="0" err="1"/>
              <a:t>i</a:t>
            </a:r>
            <a:r>
              <a:rPr lang="en-US" sz="1600" dirty="0"/>
              <a:t> </a:t>
            </a:r>
            <a:r>
              <a:rPr lang="en-US" sz="1600" dirty="0" err="1"/>
              <a:t>kredy</a:t>
            </a:r>
            <a:r>
              <a:rPr lang="en-US" sz="1600" dirty="0"/>
              <a:t>.</a:t>
            </a:r>
            <a:endParaRPr lang="en-US" dirty="0"/>
          </a:p>
          <a:p>
            <a:pPr indent="-18288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600" dirty="0" err="1"/>
              <a:t>Oprócz</a:t>
            </a:r>
            <a:r>
              <a:rPr lang="en-US" sz="1600" dirty="0"/>
              <a:t> </a:t>
            </a:r>
            <a:r>
              <a:rPr lang="en-US" sz="1600" dirty="0" err="1"/>
              <a:t>dinozaurów</a:t>
            </a:r>
            <a:r>
              <a:rPr lang="en-US" sz="1600" dirty="0"/>
              <a:t> w </a:t>
            </a:r>
            <a:r>
              <a:rPr lang="en-US" sz="1600" dirty="0" err="1"/>
              <a:t>autentycznych</a:t>
            </a:r>
            <a:r>
              <a:rPr lang="en-US" sz="1600" dirty="0"/>
              <a:t> </a:t>
            </a:r>
            <a:r>
              <a:rPr lang="en-US" sz="1600" dirty="0" err="1"/>
              <a:t>rozmiarach</a:t>
            </a:r>
            <a:r>
              <a:rPr lang="en-US" sz="1600" dirty="0"/>
              <a:t>, </a:t>
            </a:r>
            <a:r>
              <a:rPr lang="en-US" sz="1600" dirty="0" err="1"/>
              <a:t>zwiedzić</a:t>
            </a:r>
            <a:r>
              <a:rPr lang="en-US" sz="1600" dirty="0"/>
              <a:t> </a:t>
            </a:r>
            <a:r>
              <a:rPr lang="en-US" sz="1600" dirty="0" err="1"/>
              <a:t>tu</a:t>
            </a:r>
            <a:r>
              <a:rPr lang="en-US" sz="1600" dirty="0"/>
              <a:t> </a:t>
            </a:r>
            <a:r>
              <a:rPr lang="en-US" sz="1600" dirty="0" err="1"/>
              <a:t>można</a:t>
            </a:r>
            <a:r>
              <a:rPr lang="en-US" sz="1600" dirty="0"/>
              <a:t> </a:t>
            </a:r>
            <a:r>
              <a:rPr lang="en-US" sz="1600" dirty="0" err="1"/>
              <a:t>Muzeum</a:t>
            </a:r>
            <a:r>
              <a:rPr lang="en-US" sz="1600" dirty="0"/>
              <a:t>, </a:t>
            </a:r>
            <a:r>
              <a:rPr lang="en-US" sz="1600" dirty="0" err="1"/>
              <a:t>odwiedzić</a:t>
            </a:r>
            <a:r>
              <a:rPr lang="en-US" sz="1600" dirty="0"/>
              <a:t> </a:t>
            </a:r>
            <a:r>
              <a:rPr lang="en-US" sz="1600" dirty="0" err="1"/>
              <a:t>Zwierzyniec</a:t>
            </a:r>
            <a:r>
              <a:rPr lang="en-US" sz="1600" dirty="0"/>
              <a:t> </a:t>
            </a:r>
            <a:r>
              <a:rPr lang="en-US" sz="1600" dirty="0" err="1"/>
              <a:t>Bałtowski</a:t>
            </a:r>
            <a:r>
              <a:rPr lang="en-US" sz="1600" dirty="0"/>
              <a:t> , </a:t>
            </a:r>
            <a:r>
              <a:rPr lang="en-US" sz="1600" dirty="0" err="1"/>
              <a:t>Krainę</a:t>
            </a:r>
            <a:r>
              <a:rPr lang="en-US" sz="1600" dirty="0"/>
              <a:t> </a:t>
            </a:r>
            <a:r>
              <a:rPr lang="en-US" sz="1600" dirty="0" err="1"/>
              <a:t>Koni</a:t>
            </a:r>
            <a:r>
              <a:rPr lang="en-US" sz="1600" dirty="0"/>
              <a:t>, Park </a:t>
            </a:r>
            <a:r>
              <a:rPr lang="en-US" sz="1600" dirty="0" err="1"/>
              <a:t>Rozrywki</a:t>
            </a:r>
            <a:r>
              <a:rPr lang="en-US" sz="1600" dirty="0"/>
              <a:t>, </a:t>
            </a:r>
            <a:r>
              <a:rPr lang="en-US" sz="1600" dirty="0" err="1"/>
              <a:t>Sabatówkę</a:t>
            </a:r>
            <a:r>
              <a:rPr lang="en-US" sz="1600" dirty="0"/>
              <a:t>, </a:t>
            </a:r>
            <a:r>
              <a:rPr lang="en-US" sz="1600" dirty="0" err="1"/>
              <a:t>Polskę</a:t>
            </a:r>
            <a:r>
              <a:rPr lang="en-US" sz="1600" dirty="0"/>
              <a:t> w </a:t>
            </a:r>
            <a:r>
              <a:rPr lang="en-US" sz="1600" dirty="0" err="1"/>
              <a:t>miniaturze</a:t>
            </a:r>
            <a:r>
              <a:rPr lang="en-US" sz="1600" dirty="0"/>
              <a:t>, a </a:t>
            </a:r>
            <a:r>
              <a:rPr lang="en-US" sz="1600" dirty="0" err="1"/>
              <a:t>zimą</a:t>
            </a:r>
            <a:r>
              <a:rPr lang="en-US" sz="1600" dirty="0"/>
              <a:t> </a:t>
            </a:r>
            <a:r>
              <a:rPr lang="en-US" sz="1600" dirty="0" err="1"/>
              <a:t>Szwajcarię</a:t>
            </a:r>
            <a:r>
              <a:rPr lang="en-US" sz="1600" dirty="0"/>
              <a:t> </a:t>
            </a:r>
            <a:r>
              <a:rPr lang="en-US" sz="1600" dirty="0" err="1"/>
              <a:t>Bałtowską</a:t>
            </a:r>
            <a:r>
              <a:rPr lang="en-US" sz="1600" dirty="0"/>
              <a:t> </a:t>
            </a:r>
            <a:r>
              <a:rPr lang="en-US" sz="1600" dirty="0" err="1"/>
              <a:t>ze</a:t>
            </a:r>
            <a:r>
              <a:rPr lang="en-US" sz="1600" dirty="0"/>
              <a:t> </a:t>
            </a:r>
            <a:r>
              <a:rPr lang="en-US" sz="1600" dirty="0" err="1"/>
              <a:t>stokiem</a:t>
            </a:r>
            <a:r>
              <a:rPr lang="en-US" sz="1600" dirty="0"/>
              <a:t> </a:t>
            </a:r>
            <a:r>
              <a:rPr lang="en-US" sz="1600" dirty="0" err="1"/>
              <a:t>narciarskim</a:t>
            </a:r>
            <a:r>
              <a:rPr lang="en-US" sz="1600" dirty="0"/>
              <a:t> </a:t>
            </a:r>
            <a:r>
              <a:rPr lang="en-US" sz="1600" dirty="0" err="1"/>
              <a:t>i</a:t>
            </a:r>
            <a:r>
              <a:rPr lang="en-US" sz="1600" dirty="0"/>
              <a:t> </a:t>
            </a:r>
            <a:r>
              <a:rPr lang="en-US" sz="1600" dirty="0" err="1"/>
              <a:t>Wioską</a:t>
            </a:r>
            <a:r>
              <a:rPr lang="en-US" sz="1600" dirty="0"/>
              <a:t> </a:t>
            </a:r>
            <a:r>
              <a:rPr lang="en-US" sz="1600" dirty="0" err="1"/>
              <a:t>Świętego</a:t>
            </a:r>
            <a:r>
              <a:rPr lang="en-US" sz="1600" dirty="0"/>
              <a:t> </a:t>
            </a:r>
            <a:r>
              <a:rPr lang="en-US" sz="1600" dirty="0" err="1"/>
              <a:t>Mikołaja</a:t>
            </a:r>
            <a:r>
              <a:rPr lang="en-US" sz="1600" dirty="0"/>
              <a:t>. </a:t>
            </a: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xmlns="" id="{A419BF6A-D09A-4778-A084-FD8757685A1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564" r="4765" b="-2"/>
          <a:stretch/>
        </p:blipFill>
        <p:spPr>
          <a:xfrm>
            <a:off x="6746828" y="470535"/>
            <a:ext cx="3973908" cy="27984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AD58A9F1-6D98-4D29-BFB6-F23AAD1BFDE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27055" r="28440"/>
          <a:stretch/>
        </p:blipFill>
        <p:spPr>
          <a:xfrm>
            <a:off x="6746828" y="3385705"/>
            <a:ext cx="1906520" cy="28559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xmlns="" id="{D3615DE4-E39F-439E-8350-83AFA561011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l="28769" r="26727" b="1"/>
          <a:stretch/>
        </p:blipFill>
        <p:spPr>
          <a:xfrm>
            <a:off x="8770920" y="3385705"/>
            <a:ext cx="1906520" cy="28559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xmlns="" id="{97864EA7-95C5-4682-AC47-5457E719C6C8}"/>
              </a:ext>
            </a:extLst>
          </p:cNvPr>
          <p:cNvSpPr txBox="1"/>
          <p:nvPr/>
        </p:nvSpPr>
        <p:spPr>
          <a:xfrm>
            <a:off x="1258229" y="624840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dirty="0"/>
              <a:t>Klasa VI C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424006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1.9|1.6|1.8|1.8|1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2.4|2.6|3.2|2.9|2.8|1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3.9|3.7|4.4|2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1.8|1.7|2|1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2.7|2.6|2.4|3.1|4.2"/>
</p:tagLst>
</file>

<file path=ppt/theme/theme1.xml><?xml version="1.0" encoding="utf-8"?>
<a:theme xmlns:a="http://schemas.openxmlformats.org/drawingml/2006/main" name="View">
  <a:themeElements>
    <a:clrScheme name="View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B4B30"/>
      </a:accent2>
      <a:accent3>
        <a:srgbClr val="B5AE53"/>
      </a:accent3>
      <a:accent4>
        <a:srgbClr val="6F6A7A"/>
      </a:accent4>
      <a:accent5>
        <a:srgbClr val="E8B54D"/>
      </a:accent5>
      <a:accent6>
        <a:srgbClr val="8A7952"/>
      </a:accent6>
      <a:hlink>
        <a:srgbClr val="9F9F0B"/>
      </a:hlink>
      <a:folHlink>
        <a:srgbClr val="B2B2B2"/>
      </a:folHlink>
    </a:clrScheme>
    <a:fontScheme name="View">
      <a:majorFont>
        <a:latin typeface="Century Schoolbook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View">
      <a:fillStyleLst>
        <a:solidFill>
          <a:schemeClr val="phClr"/>
        </a:solidFill>
        <a:solidFill>
          <a:schemeClr val="phClr">
            <a:tint val="60000"/>
            <a:satMod val="120000"/>
          </a:schemeClr>
        </a:solidFill>
        <a:solidFill>
          <a:schemeClr val="phClr">
            <a:shade val="75000"/>
            <a:satMod val="13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3970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95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240" dir="5400000" algn="tl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9525" prstMaterial="flat">
            <a:bevelT w="0" h="0" prst="coolSlant"/>
            <a:contourClr>
              <a:schemeClr val="phClr">
                <a:shade val="35000"/>
                <a:satMod val="130000"/>
              </a:schemeClr>
            </a:contourClr>
          </a:sp3d>
        </a:effectStyle>
        <a:effectStyle>
          <a:effectLst>
            <a:outerShdw blurRad="76200" dist="25400" dir="5400000" algn="tl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9050" prstMaterial="flat">
            <a:bevelT w="0" h="0" prst="coolSlant"/>
            <a:contourClr>
              <a:schemeClr val="phClr">
                <a:shade val="35000"/>
                <a:satMod val="14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4000"/>
                <a:shade val="98000"/>
                <a:satMod val="130000"/>
                <a:lumMod val="102000"/>
              </a:schemeClr>
            </a:gs>
            <a:gs pos="100000">
              <a:schemeClr val="phClr">
                <a:tint val="98000"/>
                <a:shade val="78000"/>
                <a:satMod val="14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View" id="{BA0EB5A6-F2D4-4F82-977B-64ADEE4A2A69}" vid="{3866257B-E5CE-4C43-9210-F2DE76BE10B5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</TotalTime>
  <Words>195</Words>
  <Application>Microsoft Office PowerPoint</Application>
  <PresentationFormat>Niestandardowy</PresentationFormat>
  <Paragraphs>100</Paragraphs>
  <Slides>18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2</vt:i4>
      </vt:variant>
      <vt:variant>
        <vt:lpstr>Tytuły slajdów</vt:lpstr>
      </vt:variant>
      <vt:variant>
        <vt:i4>18</vt:i4>
      </vt:variant>
    </vt:vector>
  </HeadingPairs>
  <TitlesOfParts>
    <vt:vector size="20" baseType="lpstr">
      <vt:lpstr>View</vt:lpstr>
      <vt:lpstr>Office Theme</vt:lpstr>
      <vt:lpstr>Slajd 1</vt:lpstr>
      <vt:lpstr>Historia województwa świętokrzyskiego </vt:lpstr>
      <vt:lpstr>Slajd 3</vt:lpstr>
      <vt:lpstr>Slajd 4</vt:lpstr>
      <vt:lpstr>Slajd 5</vt:lpstr>
      <vt:lpstr>Sandomierz </vt:lpstr>
      <vt:lpstr>Jaskinia Raj </vt:lpstr>
      <vt:lpstr>Slajd 8</vt:lpstr>
      <vt:lpstr>Bałtów </vt:lpstr>
      <vt:lpstr>Park Etnograficzny  w Tokarni </vt:lpstr>
      <vt:lpstr>"Sabat Krajno'' park miniatur i rozrywki </vt:lpstr>
      <vt:lpstr>Slajd 12</vt:lpstr>
      <vt:lpstr>Slajd 13</vt:lpstr>
      <vt:lpstr>Slajd 14</vt:lpstr>
      <vt:lpstr>Slajd 15</vt:lpstr>
      <vt:lpstr>Slajd 16</vt:lpstr>
      <vt:lpstr>Slajd 17</vt:lpstr>
      <vt:lpstr>Slajd 18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JolaG</dc:creator>
  <cp:lastModifiedBy>Jola</cp:lastModifiedBy>
  <cp:revision>302</cp:revision>
  <cp:lastPrinted>2021-03-14T23:18:05Z</cp:lastPrinted>
  <dcterms:created xsi:type="dcterms:W3CDTF">2021-02-26T12:00:24Z</dcterms:created>
  <dcterms:modified xsi:type="dcterms:W3CDTF">2021-03-18T17:01:43Z</dcterms:modified>
</cp:coreProperties>
</file>