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085CD56-6250-4ADE-A58D-91F3F95DC42A}" type="datetimeFigureOut">
              <a:rPr lang="pl-PL" smtClean="0"/>
              <a:pPr/>
              <a:t>2021-03-18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E4DE354-1024-4F6C-8F18-E012A2621339}"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5CD56-6250-4ADE-A58D-91F3F95DC42A}" type="datetimeFigureOut">
              <a:rPr lang="pl-PL" smtClean="0"/>
              <a:pPr/>
              <a:t>2021-03-18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DE354-1024-4F6C-8F18-E012A2621339}"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0457123F-05AC-44DA-AB68-7EEB5037B4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51490"/>
            <a:ext cx="8469630" cy="26065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 xmlns:a16="http://schemas.microsoft.com/office/drawing/2014/main" id="{F4ADA65C-BA4C-42BE-84D1-1AF286B7F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 xmlns:a16="http://schemas.microsoft.com/office/drawing/2014/main" id="{C42F5EBA-F777-4A1C-8E30-62DA7F55AE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24BD4A86-273C-4084-8FB3-6E8466603079}"/>
              </a:ext>
            </a:extLst>
          </p:cNvPr>
          <p:cNvSpPr txBox="1"/>
          <p:nvPr/>
        </p:nvSpPr>
        <p:spPr>
          <a:xfrm>
            <a:off x="1097002" y="4438147"/>
            <a:ext cx="7333202" cy="115252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85000"/>
              </a:lnSpc>
              <a:spcBef>
                <a:spcPct val="0"/>
              </a:spcBef>
              <a:spcAft>
                <a:spcPts val="600"/>
              </a:spcAft>
            </a:pPr>
            <a:r>
              <a:rPr lang="pl-PL" sz="4800" b="1" spc="-50" dirty="0" smtClean="0">
                <a:solidFill>
                  <a:schemeClr val="bg1"/>
                </a:solidFill>
                <a:latin typeface="+mj-lt"/>
                <a:ea typeface="+mj-ea"/>
                <a:cs typeface="+mj-cs"/>
              </a:rPr>
              <a:t>ZIEMIA  </a:t>
            </a:r>
            <a:r>
              <a:rPr lang="en-US" sz="4800" b="1" spc="-50" dirty="0" smtClean="0">
                <a:solidFill>
                  <a:schemeClr val="bg1"/>
                </a:solidFill>
                <a:latin typeface="+mj-lt"/>
                <a:ea typeface="+mj-ea"/>
                <a:cs typeface="+mj-cs"/>
              </a:rPr>
              <a:t> </a:t>
            </a:r>
            <a:r>
              <a:rPr lang="en-US" sz="4800" b="1" spc="-50" dirty="0">
                <a:solidFill>
                  <a:schemeClr val="bg1"/>
                </a:solidFill>
                <a:latin typeface="+mj-lt"/>
                <a:ea typeface="+mj-ea"/>
                <a:cs typeface="+mj-cs"/>
              </a:rPr>
              <a:t>ŚWIĘTOKRZYSK</a:t>
            </a:r>
            <a:r>
              <a:rPr lang="pl-PL" sz="4800" b="1" spc="-50" dirty="0">
                <a:solidFill>
                  <a:schemeClr val="bg1"/>
                </a:solidFill>
                <a:latin typeface="+mj-lt"/>
                <a:ea typeface="+mj-ea"/>
                <a:cs typeface="+mj-cs"/>
              </a:rPr>
              <a:t>A</a:t>
            </a:r>
            <a:endParaRPr lang="en-US" sz="4800" b="1" spc="-50" dirty="0">
              <a:solidFill>
                <a:schemeClr val="bg1"/>
              </a:solidFill>
              <a:latin typeface="+mj-lt"/>
              <a:ea typeface="+mj-ea"/>
              <a:cs typeface="+mj-cs"/>
            </a:endParaRPr>
          </a:p>
        </p:txBody>
      </p:sp>
      <p:pic>
        <p:nvPicPr>
          <p:cNvPr id="3" name="Obraz 3" descr="Obraz zawierający budynek, zewnętrzne, wieża, niebo&#10;&#10;Opis wygenerowany automatycznie">
            <a:extLst>
              <a:ext uri="{FF2B5EF4-FFF2-40B4-BE49-F238E27FC236}">
                <a16:creationId xmlns="" xmlns:a16="http://schemas.microsoft.com/office/drawing/2014/main" id="{7490BC62-76E2-47F9-BB80-4193CAE6AFDB}"/>
              </a:ext>
            </a:extLst>
          </p:cNvPr>
          <p:cNvPicPr>
            <a:picLocks noChangeAspect="1"/>
          </p:cNvPicPr>
          <p:nvPr/>
        </p:nvPicPr>
        <p:blipFill rotWithShape="1">
          <a:blip r:embed="rId2" cstate="print"/>
          <a:srcRect t="26033" b="17354"/>
          <a:stretch/>
        </p:blipFill>
        <p:spPr>
          <a:xfrm>
            <a:off x="395536" y="210438"/>
            <a:ext cx="8039247" cy="4068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ole tekstowe 3">
            <a:extLst>
              <a:ext uri="{FF2B5EF4-FFF2-40B4-BE49-F238E27FC236}">
                <a16:creationId xmlns="" xmlns:a16="http://schemas.microsoft.com/office/drawing/2014/main" id="{8A15FD5A-0955-4A17-8013-3D862567DC0C}"/>
              </a:ext>
            </a:extLst>
          </p:cNvPr>
          <p:cNvSpPr txBox="1"/>
          <p:nvPr/>
        </p:nvSpPr>
        <p:spPr>
          <a:xfrm>
            <a:off x="37635" y="6322741"/>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287628972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 xmlns:a16="http://schemas.microsoft.com/office/drawing/2014/main" id="{1022363E-D384-4C0A-86F9-38163D269507}"/>
              </a:ext>
            </a:extLst>
          </p:cNvPr>
          <p:cNvSpPr txBox="1"/>
          <p:nvPr/>
        </p:nvSpPr>
        <p:spPr>
          <a:xfrm>
            <a:off x="120946" y="-24809"/>
            <a:ext cx="884354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1600" dirty="0">
                <a:solidFill>
                  <a:schemeClr val="bg1"/>
                </a:solidFill>
              </a:rPr>
              <a:t>Na mocy ukazu carskiego, wydanego w 1862 r., prawo do osiedlania się w mieście uzyskali Żydzi.  Począwszy od lat 80. XIX w., pomimo rosyjskiego terroru i prześladowań, następowało stopniowe odradzenie miasta </a:t>
            </a:r>
            <a:r>
              <a:rPr lang="pl-PL" sz="1600" dirty="0" smtClean="0">
                <a:solidFill>
                  <a:schemeClr val="bg1"/>
                </a:solidFill>
              </a:rPr>
              <a:t> na </a:t>
            </a:r>
            <a:r>
              <a:rPr lang="pl-PL" sz="1600" dirty="0">
                <a:solidFill>
                  <a:schemeClr val="bg1"/>
                </a:solidFill>
              </a:rPr>
              <a:t>polu gospodarczym i demograficznym, czemu sprzyjało doprowadzenie w 1885 r. do Kielc linii kolejowej </a:t>
            </a:r>
            <a:r>
              <a:rPr lang="pl-PL" sz="1600" dirty="0" smtClean="0">
                <a:solidFill>
                  <a:schemeClr val="bg1"/>
                </a:solidFill>
              </a:rPr>
              <a:t> z </a:t>
            </a:r>
            <a:r>
              <a:rPr lang="pl-PL" sz="1600" dirty="0">
                <a:solidFill>
                  <a:schemeClr val="bg1"/>
                </a:solidFill>
              </a:rPr>
              <a:t>Radomia i Dąbrowy Górniczej. Zaczęły powstawać nowe fabryki. W 1904 r. uruchomiono pierwsze telefony, </a:t>
            </a:r>
            <a:r>
              <a:rPr lang="pl-PL" sz="1600" dirty="0" smtClean="0">
                <a:solidFill>
                  <a:schemeClr val="bg1"/>
                </a:solidFill>
              </a:rPr>
              <a:t> a </a:t>
            </a:r>
            <a:r>
              <a:rPr lang="pl-PL" sz="1600" dirty="0">
                <a:solidFill>
                  <a:schemeClr val="bg1"/>
                </a:solidFill>
              </a:rPr>
              <a:t>tuż przed I wojną światową wybudowano elektrownię. W lutym 1905 r. w Kielcach odbył się głośny strajk młodzieży szkolnej, żądającej wprowadzenia nauczania </a:t>
            </a:r>
            <a:r>
              <a:rPr lang="pl-PL" sz="1600" dirty="0" smtClean="0">
                <a:solidFill>
                  <a:schemeClr val="bg1"/>
                </a:solidFill>
              </a:rPr>
              <a:t>w </a:t>
            </a:r>
            <a:r>
              <a:rPr lang="pl-PL" sz="1600" dirty="0">
                <a:solidFill>
                  <a:schemeClr val="bg1"/>
                </a:solidFill>
              </a:rPr>
              <a:t>języku polskim.</a:t>
            </a:r>
            <a:endParaRPr lang="pl-PL" sz="1600" dirty="0">
              <a:solidFill>
                <a:schemeClr val="bg1"/>
              </a:solidFill>
              <a:ea typeface="+mn-lt"/>
              <a:cs typeface="+mn-lt"/>
            </a:endParaRPr>
          </a:p>
          <a:p>
            <a:pPr algn="just"/>
            <a:r>
              <a:rPr lang="pl-PL" sz="1600" dirty="0">
                <a:solidFill>
                  <a:schemeClr val="bg1"/>
                </a:solidFill>
              </a:rPr>
              <a:t>Na początku I wojny światowej, w sierpniu 1914 r., do Kielc wkroczyła Kompania Kadrowa Strzelców Józefa Piłsudskiego. We wrześniu odbyło się zaprzysiężenie przez Piłsudskiego I Pułku Legionów Polskich . Wkrótce jednak miasto zostało ponownie zajęte przez Rosjan, którzy stacjonowali tu do maja 1915 roku. </a:t>
            </a:r>
          </a:p>
          <a:p>
            <a:pPr algn="just"/>
            <a:r>
              <a:rPr lang="pl-PL" sz="1600" dirty="0">
                <a:solidFill>
                  <a:schemeClr val="bg1"/>
                </a:solidFill>
              </a:rPr>
              <a:t>Po zajęciu Kielc przez wojska </a:t>
            </a:r>
            <a:r>
              <a:rPr lang="pl-PL" sz="1600" dirty="0" err="1">
                <a:solidFill>
                  <a:schemeClr val="bg1"/>
                </a:solidFill>
              </a:rPr>
              <a:t>austro-węgierskie</a:t>
            </a:r>
            <a:r>
              <a:rPr lang="pl-PL" sz="1600" dirty="0">
                <a:solidFill>
                  <a:schemeClr val="bg1"/>
                </a:solidFill>
              </a:rPr>
              <a:t>, nastąpiła liberalizacja życia społecznego i politycznego. </a:t>
            </a:r>
            <a:endParaRPr lang="pl-PL" dirty="0">
              <a:solidFill>
                <a:schemeClr val="bg1"/>
              </a:solidFill>
            </a:endParaRPr>
          </a:p>
          <a:p>
            <a:pPr algn="just"/>
            <a:r>
              <a:rPr lang="pl-PL" sz="1600" dirty="0">
                <a:solidFill>
                  <a:schemeClr val="bg1"/>
                </a:solidFill>
              </a:rPr>
              <a:t>Po odzyskaniu niepodległości w listopadzie 1918 r., Kielce zyskały status stolicy województwa. </a:t>
            </a:r>
          </a:p>
          <a:p>
            <a:pPr algn="just"/>
            <a:r>
              <a:rPr lang="pl-PL" sz="1600" dirty="0">
                <a:solidFill>
                  <a:schemeClr val="bg1"/>
                </a:solidFill>
              </a:rPr>
              <a:t>W mieście zakładano nowe przedsiębiorstwa i fabryki, budowano dzielnice mieszkaniowe. W latach 30-tych. XX w. miasto stało się ważnym punktem na mapie Centralnego Okręgu Przemysłowego.</a:t>
            </a:r>
          </a:p>
        </p:txBody>
      </p:sp>
      <p:pic>
        <p:nvPicPr>
          <p:cNvPr id="3" name="Obraz 3" descr="Obraz zawierający mapa&#10;&#10;Opis wygenerowany automatycznie">
            <a:extLst>
              <a:ext uri="{FF2B5EF4-FFF2-40B4-BE49-F238E27FC236}">
                <a16:creationId xmlns="" xmlns:a16="http://schemas.microsoft.com/office/drawing/2014/main" id="{A814B980-04C4-4E1E-A383-26D9C6477854}"/>
              </a:ext>
            </a:extLst>
          </p:cNvPr>
          <p:cNvPicPr>
            <a:picLocks noChangeAspect="1"/>
          </p:cNvPicPr>
          <p:nvPr/>
        </p:nvPicPr>
        <p:blipFill>
          <a:blip r:embed="rId2" cstate="print"/>
          <a:stretch>
            <a:fillRect/>
          </a:stretch>
        </p:blipFill>
        <p:spPr>
          <a:xfrm>
            <a:off x="5940152" y="3621482"/>
            <a:ext cx="2699792" cy="29940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pole tekstowe 3">
            <a:extLst>
              <a:ext uri="{FF2B5EF4-FFF2-40B4-BE49-F238E27FC236}">
                <a16:creationId xmlns="" xmlns:a16="http://schemas.microsoft.com/office/drawing/2014/main" id="{B26D31A2-69B0-474B-932B-BFFDA706AA4C}"/>
              </a:ext>
            </a:extLst>
          </p:cNvPr>
          <p:cNvSpPr txBox="1"/>
          <p:nvPr/>
        </p:nvSpPr>
        <p:spPr>
          <a:xfrm>
            <a:off x="2915816" y="5373216"/>
            <a:ext cx="2664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Mapa </a:t>
            </a:r>
            <a:r>
              <a:rPr lang="pl-PL" dirty="0">
                <a:solidFill>
                  <a:schemeClr val="bg1"/>
                </a:solidFill>
                <a:ea typeface="+mn-lt"/>
                <a:cs typeface="+mn-lt"/>
              </a:rPr>
              <a:t>Centralnego Okręgu Przemysłowego.</a:t>
            </a:r>
            <a:endParaRPr lang="pl-PL" dirty="0">
              <a:solidFill>
                <a:schemeClr val="bg1"/>
              </a:solidFill>
            </a:endParaRPr>
          </a:p>
        </p:txBody>
      </p:sp>
      <p:sp>
        <p:nvSpPr>
          <p:cNvPr id="6" name="pole tekstowe 5">
            <a:extLst>
              <a:ext uri="{FF2B5EF4-FFF2-40B4-BE49-F238E27FC236}">
                <a16:creationId xmlns="" xmlns:a16="http://schemas.microsoft.com/office/drawing/2014/main" id="{79DA9CD3-28EE-4AA9-B04E-3F9A3C60F739}"/>
              </a:ext>
            </a:extLst>
          </p:cNvPr>
          <p:cNvSpPr txBox="1"/>
          <p:nvPr/>
        </p:nvSpPr>
        <p:spPr>
          <a:xfrm>
            <a:off x="40249" y="6400568"/>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237732499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 xmlns:a16="http://schemas.microsoft.com/office/drawing/2014/main" id="{2F754943-B90B-406B-ADE2-F51D60606711}"/>
              </a:ext>
            </a:extLst>
          </p:cNvPr>
          <p:cNvSpPr txBox="1"/>
          <p:nvPr/>
        </p:nvSpPr>
        <p:spPr>
          <a:xfrm>
            <a:off x="83829" y="1773"/>
            <a:ext cx="888065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dirty="0">
                <a:solidFill>
                  <a:schemeClr val="bg1"/>
                </a:solidFill>
                <a:ea typeface="+mn-lt"/>
                <a:cs typeface="+mn-lt"/>
              </a:rPr>
              <a:t>Po rozpoczęciu II wojny światowej we wrześniu 1939 r., w wyniku </a:t>
            </a:r>
            <a:r>
              <a:rPr lang="pl-PL" dirty="0" smtClean="0">
                <a:solidFill>
                  <a:schemeClr val="bg1"/>
                </a:solidFill>
                <a:ea typeface="+mn-lt"/>
                <a:cs typeface="+mn-lt"/>
              </a:rPr>
              <a:t>niemieckich bombardowań</a:t>
            </a:r>
            <a:r>
              <a:rPr lang="pl-PL" dirty="0">
                <a:solidFill>
                  <a:schemeClr val="bg1"/>
                </a:solidFill>
                <a:ea typeface="+mn-lt"/>
                <a:cs typeface="+mn-lt"/>
              </a:rPr>
              <a:t> zniszczone zostały koszary na Bukówce, elektrownia, dworzec kolejowy oraz sieć </a:t>
            </a:r>
            <a:r>
              <a:rPr lang="pl-PL" dirty="0" smtClean="0">
                <a:solidFill>
                  <a:schemeClr val="bg1"/>
                </a:solidFill>
                <a:ea typeface="+mn-lt"/>
                <a:cs typeface="+mn-lt"/>
              </a:rPr>
              <a:t> wodociągowa</a:t>
            </a:r>
            <a:r>
              <a:rPr lang="pl-PL" dirty="0">
                <a:solidFill>
                  <a:schemeClr val="bg1"/>
                </a:solidFill>
                <a:ea typeface="+mn-lt"/>
                <a:cs typeface="+mn-lt"/>
              </a:rPr>
              <a:t>.  Kielce zostały zajęte przez oddziały niemieckie już 6 września 1939 roku. Po utworzeniu Generalnego Gubernatorstwa, zostały </a:t>
            </a:r>
            <a:r>
              <a:rPr lang="pl-PL" dirty="0" smtClean="0">
                <a:solidFill>
                  <a:schemeClr val="bg1"/>
                </a:solidFill>
                <a:ea typeface="+mn-lt"/>
                <a:cs typeface="+mn-lt"/>
              </a:rPr>
              <a:t>zdegradowane </a:t>
            </a:r>
            <a:r>
              <a:rPr lang="pl-PL" dirty="0">
                <a:solidFill>
                  <a:schemeClr val="bg1"/>
                </a:solidFill>
                <a:ea typeface="+mn-lt"/>
                <a:cs typeface="+mn-lt"/>
              </a:rPr>
              <a:t> do stolicy powiatu w dystrykcie radomskim. W czasie okupacji, istniejące w Kielcach zakłady przemysłowe pracowały na potrzeby armii niemieckiej. </a:t>
            </a:r>
            <a:r>
              <a:rPr lang="pl-PL" dirty="0" smtClean="0">
                <a:solidFill>
                  <a:schemeClr val="bg1"/>
                </a:solidFill>
                <a:ea typeface="+mn-lt"/>
                <a:cs typeface="+mn-lt"/>
              </a:rPr>
              <a:t> W </a:t>
            </a:r>
            <a:r>
              <a:rPr lang="pl-PL" dirty="0">
                <a:solidFill>
                  <a:schemeClr val="bg1"/>
                </a:solidFill>
                <a:ea typeface="+mn-lt"/>
                <a:cs typeface="+mn-lt"/>
              </a:rPr>
              <a:t>kwietniu 1941 r. Niemcy utworzyli w Kielcach getto, w którym skupiono ok. 27 tys. Żydów z miasta </a:t>
            </a:r>
            <a:r>
              <a:rPr lang="pl-PL" dirty="0" smtClean="0">
                <a:solidFill>
                  <a:schemeClr val="bg1"/>
                </a:solidFill>
                <a:ea typeface="+mn-lt"/>
                <a:cs typeface="+mn-lt"/>
              </a:rPr>
              <a:t>i </a:t>
            </a:r>
            <a:r>
              <a:rPr lang="pl-PL" dirty="0">
                <a:solidFill>
                  <a:schemeClr val="bg1"/>
                </a:solidFill>
                <a:ea typeface="+mn-lt"/>
                <a:cs typeface="+mn-lt"/>
              </a:rPr>
              <a:t>okolicznych miejscowości. Około 20  tys. osób — głównie kobiet, starców i dzieci, wywieziono w sierpniu 1942 r. </a:t>
            </a:r>
            <a:r>
              <a:rPr lang="pl-PL" dirty="0" smtClean="0">
                <a:solidFill>
                  <a:schemeClr val="bg1"/>
                </a:solidFill>
                <a:ea typeface="+mn-lt"/>
                <a:cs typeface="+mn-lt"/>
              </a:rPr>
              <a:t>do </a:t>
            </a:r>
            <a:r>
              <a:rPr lang="pl-PL" dirty="0">
                <a:solidFill>
                  <a:schemeClr val="bg1"/>
                </a:solidFill>
                <a:ea typeface="+mn-lt"/>
                <a:cs typeface="+mn-lt"/>
              </a:rPr>
              <a:t>obozu zagłady </a:t>
            </a:r>
            <a:r>
              <a:rPr lang="pl-PL" dirty="0" smtClean="0">
                <a:solidFill>
                  <a:schemeClr val="bg1"/>
                </a:solidFill>
                <a:ea typeface="+mn-lt"/>
                <a:cs typeface="+mn-lt"/>
              </a:rPr>
              <a:t/>
            </a:r>
            <a:br>
              <a:rPr lang="pl-PL" dirty="0" smtClean="0">
                <a:solidFill>
                  <a:schemeClr val="bg1"/>
                </a:solidFill>
                <a:ea typeface="+mn-lt"/>
                <a:cs typeface="+mn-lt"/>
              </a:rPr>
            </a:br>
            <a:r>
              <a:rPr lang="pl-PL" dirty="0" smtClean="0">
                <a:solidFill>
                  <a:schemeClr val="bg1"/>
                </a:solidFill>
                <a:ea typeface="+mn-lt"/>
                <a:cs typeface="+mn-lt"/>
              </a:rPr>
              <a:t>w </a:t>
            </a:r>
            <a:r>
              <a:rPr lang="pl-PL" dirty="0">
                <a:solidFill>
                  <a:schemeClr val="bg1"/>
                </a:solidFill>
                <a:ea typeface="+mn-lt"/>
                <a:cs typeface="+mn-lt"/>
              </a:rPr>
              <a:t>Treblince.   </a:t>
            </a:r>
            <a:r>
              <a:rPr lang="pl-PL" dirty="0" smtClean="0">
                <a:solidFill>
                  <a:schemeClr val="bg1"/>
                </a:solidFill>
                <a:ea typeface="+mn-lt"/>
                <a:cs typeface="+mn-lt"/>
              </a:rPr>
              <a:t>Od </a:t>
            </a:r>
            <a:r>
              <a:rPr lang="pl-PL" dirty="0">
                <a:solidFill>
                  <a:schemeClr val="bg1"/>
                </a:solidFill>
                <a:ea typeface="+mn-lt"/>
                <a:cs typeface="+mn-lt"/>
              </a:rPr>
              <a:t>1941 r., u podnóża góry Telegraf działał obóz dla żołnierzy i oficerów Armii Czerwonej, </a:t>
            </a:r>
            <a:r>
              <a:rPr lang="pl-PL" dirty="0" smtClean="0">
                <a:solidFill>
                  <a:schemeClr val="bg1"/>
                </a:solidFill>
                <a:ea typeface="+mn-lt"/>
                <a:cs typeface="+mn-lt"/>
              </a:rPr>
              <a:t> w </a:t>
            </a:r>
            <a:r>
              <a:rPr lang="pl-PL" dirty="0">
                <a:solidFill>
                  <a:schemeClr val="bg1"/>
                </a:solidFill>
                <a:ea typeface="+mn-lt"/>
                <a:cs typeface="+mn-lt"/>
              </a:rPr>
              <a:t>którym na skutek głodu i epidemii zmarło ponad 11 tys. jeńców. W latach 1942–1943 niemieccy okupanci dokonali licznych egzekucji na ludności polskiej i żydowskiej, m.in. na Stadionie i na kirkucie. Poniosło w nich śmierć kilkanaście  tysięcy osób. </a:t>
            </a:r>
            <a:r>
              <a:rPr lang="pl-PL" dirty="0" smtClean="0">
                <a:solidFill>
                  <a:schemeClr val="bg1"/>
                </a:solidFill>
                <a:ea typeface="+mn-lt"/>
                <a:cs typeface="+mn-lt"/>
              </a:rPr>
              <a:t> Po </a:t>
            </a:r>
            <a:r>
              <a:rPr lang="pl-PL" dirty="0">
                <a:solidFill>
                  <a:schemeClr val="bg1"/>
                </a:solidFill>
                <a:ea typeface="+mn-lt"/>
                <a:cs typeface="+mn-lt"/>
              </a:rPr>
              <a:t>niezwykle ciężkich walkach, 15.01.1945 r. miasto zostało zdobyte przez wojska sowieckie. </a:t>
            </a:r>
            <a:r>
              <a:rPr lang="pl-PL" dirty="0" smtClean="0">
                <a:solidFill>
                  <a:schemeClr val="bg1"/>
                </a:solidFill>
                <a:ea typeface="+mn-lt"/>
                <a:cs typeface="+mn-lt"/>
              </a:rPr>
              <a:t> Po </a:t>
            </a:r>
            <a:r>
              <a:rPr lang="pl-PL" dirty="0">
                <a:solidFill>
                  <a:schemeClr val="bg1"/>
                </a:solidFill>
                <a:ea typeface="+mn-lt"/>
                <a:cs typeface="+mn-lt"/>
              </a:rPr>
              <a:t>wojnie Kielce pozostały stolicą województwa  (od 1999 r. świętokrzyskiego) . Szybkiemu wzrostowi demograficznemu  towarzyszył rozwój przemysłu i usług. Miasto stało się także ważnym ośrodkiem naukowym (Politechnika Świętokrzyska, Uniwersytet Jana Kochanowskiego, wiele uczelni prywatnych) i kulturalnym. Liczy około 200 tys. mieszkańców.</a:t>
            </a:r>
            <a:endParaRPr lang="pl-PL" dirty="0">
              <a:solidFill>
                <a:schemeClr val="bg1"/>
              </a:solidFill>
            </a:endParaRPr>
          </a:p>
          <a:p>
            <a:endParaRPr lang="pl-PL" dirty="0">
              <a:solidFill>
                <a:schemeClr val="bg1"/>
              </a:solidFill>
            </a:endParaRPr>
          </a:p>
        </p:txBody>
      </p:sp>
      <p:pic>
        <p:nvPicPr>
          <p:cNvPr id="4" name="Obraz 4" descr="Obraz zawierający zewnętrzne, budynek, droga, budynek administracji publicznej&#10;&#10;Opis wygenerowany automatycznie">
            <a:extLst>
              <a:ext uri="{FF2B5EF4-FFF2-40B4-BE49-F238E27FC236}">
                <a16:creationId xmlns="" xmlns:a16="http://schemas.microsoft.com/office/drawing/2014/main" id="{B5304B57-55DF-4FA4-B302-185B9C4D33B9}"/>
              </a:ext>
            </a:extLst>
          </p:cNvPr>
          <p:cNvPicPr>
            <a:picLocks noChangeAspect="1"/>
          </p:cNvPicPr>
          <p:nvPr/>
        </p:nvPicPr>
        <p:blipFill>
          <a:blip r:embed="rId2" cstate="print"/>
          <a:stretch>
            <a:fillRect/>
          </a:stretch>
        </p:blipFill>
        <p:spPr>
          <a:xfrm>
            <a:off x="899592" y="4847940"/>
            <a:ext cx="2173106" cy="18214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Obraz 5" descr="Obraz zawierający zewnętrzne, niebo, budynek, biały&#10;&#10;Opis wygenerowany automatycznie">
            <a:extLst>
              <a:ext uri="{FF2B5EF4-FFF2-40B4-BE49-F238E27FC236}">
                <a16:creationId xmlns="" xmlns:a16="http://schemas.microsoft.com/office/drawing/2014/main" id="{A49FD51D-C735-4890-8F76-31A5E27C6EA3}"/>
              </a:ext>
            </a:extLst>
          </p:cNvPr>
          <p:cNvPicPr>
            <a:picLocks noChangeAspect="1"/>
          </p:cNvPicPr>
          <p:nvPr/>
        </p:nvPicPr>
        <p:blipFill>
          <a:blip r:embed="rId3" cstate="print"/>
          <a:stretch>
            <a:fillRect/>
          </a:stretch>
        </p:blipFill>
        <p:spPr>
          <a:xfrm>
            <a:off x="6156176" y="4797152"/>
            <a:ext cx="2197314" cy="18448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pole tekstowe 5">
            <a:extLst>
              <a:ext uri="{FF2B5EF4-FFF2-40B4-BE49-F238E27FC236}">
                <a16:creationId xmlns="" xmlns:a16="http://schemas.microsoft.com/office/drawing/2014/main" id="{8C6C3571-C8C3-4A30-9F5E-FFDC4D5F69E5}"/>
              </a:ext>
            </a:extLst>
          </p:cNvPr>
          <p:cNvSpPr txBox="1"/>
          <p:nvPr/>
        </p:nvSpPr>
        <p:spPr>
          <a:xfrm>
            <a:off x="3347864" y="5301208"/>
            <a:ext cx="20574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solidFill>
                  <a:schemeClr val="bg1"/>
                </a:solidFill>
              </a:rPr>
              <a:t>Budynki Uniwersytetu Jana Kochanowskiego </a:t>
            </a:r>
          </a:p>
          <a:p>
            <a:pPr algn="ctr"/>
            <a:r>
              <a:rPr lang="pl-PL" dirty="0">
                <a:solidFill>
                  <a:schemeClr val="bg1"/>
                </a:solidFill>
              </a:rPr>
              <a:t>w Kielcach</a:t>
            </a:r>
          </a:p>
        </p:txBody>
      </p:sp>
      <p:sp>
        <p:nvSpPr>
          <p:cNvPr id="7" name="pole tekstowe 6">
            <a:extLst>
              <a:ext uri="{FF2B5EF4-FFF2-40B4-BE49-F238E27FC236}">
                <a16:creationId xmlns="" xmlns:a16="http://schemas.microsoft.com/office/drawing/2014/main" id="{F673A5D7-8822-4A15-A67E-D0ECB946F2C4}"/>
              </a:ext>
            </a:extLst>
          </p:cNvPr>
          <p:cNvSpPr txBox="1"/>
          <p:nvPr/>
        </p:nvSpPr>
        <p:spPr>
          <a:xfrm>
            <a:off x="86422" y="6490010"/>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326329983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5544C5F-0163-48BD-8D7E-C2DDFE20F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932DCC78-0179-498F-B94B-5411BD27DC60}"/>
              </a:ext>
            </a:extLst>
          </p:cNvPr>
          <p:cNvSpPr txBox="1"/>
          <p:nvPr/>
        </p:nvSpPr>
        <p:spPr>
          <a:xfrm>
            <a:off x="0" y="0"/>
            <a:ext cx="6300192" cy="4046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nSpc>
                <a:spcPct val="90000"/>
              </a:lnSpc>
              <a:spcAft>
                <a:spcPts val="600"/>
              </a:spcAft>
              <a:buClr>
                <a:schemeClr val="accent1"/>
              </a:buClr>
            </a:pPr>
            <a:endParaRPr lang="en-US" sz="600" b="1" u="sng" dirty="0"/>
          </a:p>
          <a:p>
            <a:pPr indent="-182880">
              <a:lnSpc>
                <a:spcPct val="90000"/>
              </a:lnSpc>
              <a:spcAft>
                <a:spcPts val="600"/>
              </a:spcAft>
              <a:buClr>
                <a:schemeClr val="accent1"/>
              </a:buClr>
            </a:pPr>
            <a:endParaRPr lang="en-US" sz="1600" dirty="0">
              <a:solidFill>
                <a:schemeClr val="bg1"/>
              </a:solidFill>
            </a:endParaRPr>
          </a:p>
          <a:p>
            <a:pPr indent="-182880">
              <a:lnSpc>
                <a:spcPct val="90000"/>
              </a:lnSpc>
              <a:spcAft>
                <a:spcPts val="600"/>
              </a:spcAft>
              <a:buClr>
                <a:schemeClr val="accent1"/>
              </a:buClr>
            </a:pPr>
            <a:r>
              <a:rPr lang="en-US" sz="1200" dirty="0" err="1">
                <a:solidFill>
                  <a:schemeClr val="bg1"/>
                </a:solidFill>
              </a:rPr>
              <a:t>Najbardziej</a:t>
            </a:r>
            <a:r>
              <a:rPr lang="en-US" sz="1200" dirty="0">
                <a:solidFill>
                  <a:schemeClr val="bg1"/>
                </a:solidFill>
              </a:rPr>
              <a:t> </a:t>
            </a:r>
            <a:r>
              <a:rPr lang="en-US" sz="1200" dirty="0" err="1">
                <a:solidFill>
                  <a:schemeClr val="bg1"/>
                </a:solidFill>
              </a:rPr>
              <a:t>znane</a:t>
            </a:r>
            <a:r>
              <a:rPr lang="en-US" sz="1200" dirty="0">
                <a:solidFill>
                  <a:schemeClr val="bg1"/>
                </a:solidFill>
              </a:rPr>
              <a:t> </a:t>
            </a:r>
            <a:r>
              <a:rPr lang="en-US" sz="1200" dirty="0" err="1">
                <a:solidFill>
                  <a:schemeClr val="bg1"/>
                </a:solidFill>
              </a:rPr>
              <a:t>osoby</a:t>
            </a:r>
            <a:r>
              <a:rPr lang="en-US" sz="1200" dirty="0">
                <a:solidFill>
                  <a:schemeClr val="bg1"/>
                </a:solidFill>
              </a:rPr>
              <a:t> </a:t>
            </a:r>
            <a:r>
              <a:rPr lang="en-US" sz="1200" dirty="0" err="1">
                <a:solidFill>
                  <a:schemeClr val="bg1"/>
                </a:solidFill>
              </a:rPr>
              <a:t>możemy</a:t>
            </a:r>
            <a:r>
              <a:rPr lang="en-US" sz="1200" dirty="0">
                <a:solidFill>
                  <a:schemeClr val="bg1"/>
                </a:solidFill>
              </a:rPr>
              <a:t> </a:t>
            </a:r>
            <a:r>
              <a:rPr lang="en-US" sz="1200" dirty="0" err="1">
                <a:solidFill>
                  <a:schemeClr val="bg1"/>
                </a:solidFill>
              </a:rPr>
              <a:t>lepiej</a:t>
            </a:r>
            <a:r>
              <a:rPr lang="en-US" sz="1200" dirty="0">
                <a:solidFill>
                  <a:schemeClr val="bg1"/>
                </a:solidFill>
              </a:rPr>
              <a:t> </a:t>
            </a:r>
            <a:r>
              <a:rPr lang="en-US" sz="1200" dirty="0" err="1">
                <a:solidFill>
                  <a:schemeClr val="bg1"/>
                </a:solidFill>
              </a:rPr>
              <a:t>poznać</a:t>
            </a:r>
            <a:r>
              <a:rPr lang="en-US" sz="1200" dirty="0">
                <a:solidFill>
                  <a:schemeClr val="bg1"/>
                </a:solidFill>
              </a:rPr>
              <a:t> </a:t>
            </a:r>
            <a:r>
              <a:rPr lang="en-US" sz="1200" dirty="0" err="1">
                <a:solidFill>
                  <a:schemeClr val="bg1"/>
                </a:solidFill>
              </a:rPr>
              <a:t>poruszając</a:t>
            </a:r>
            <a:r>
              <a:rPr lang="en-US" sz="1200" dirty="0">
                <a:solidFill>
                  <a:schemeClr val="bg1"/>
                </a:solidFill>
              </a:rPr>
              <a:t> </a:t>
            </a:r>
            <a:r>
              <a:rPr lang="en-US" sz="1200" dirty="0" err="1">
                <a:solidFill>
                  <a:schemeClr val="bg1"/>
                </a:solidFill>
              </a:rPr>
              <a:t>się</a:t>
            </a:r>
            <a:r>
              <a:rPr lang="en-US" sz="1200" dirty="0">
                <a:solidFill>
                  <a:schemeClr val="bg1"/>
                </a:solidFill>
              </a:rPr>
              <a:t> </a:t>
            </a:r>
            <a:r>
              <a:rPr lang="en-US" sz="1200" dirty="0" err="1">
                <a:solidFill>
                  <a:schemeClr val="bg1"/>
                </a:solidFill>
              </a:rPr>
              <a:t>tak</a:t>
            </a:r>
            <a:r>
              <a:rPr lang="en-US" sz="1200" dirty="0">
                <a:solidFill>
                  <a:schemeClr val="bg1"/>
                </a:solidFill>
              </a:rPr>
              <a:t> </a:t>
            </a:r>
            <a:r>
              <a:rPr lang="en-US" sz="1200" dirty="0" err="1">
                <a:solidFill>
                  <a:schemeClr val="bg1"/>
                </a:solidFill>
              </a:rPr>
              <a:t>zwanym</a:t>
            </a:r>
            <a:r>
              <a:rPr lang="en-US" sz="1200" dirty="0">
                <a:solidFill>
                  <a:schemeClr val="bg1"/>
                </a:solidFill>
              </a:rPr>
              <a:t> "</a:t>
            </a:r>
            <a:r>
              <a:rPr lang="en-US" sz="1200" dirty="0" err="1">
                <a:solidFill>
                  <a:schemeClr val="bg1"/>
                </a:solidFill>
              </a:rPr>
              <a:t>Świętokrzyskim</a:t>
            </a:r>
            <a:r>
              <a:rPr lang="en-US" sz="1200" dirty="0">
                <a:solidFill>
                  <a:schemeClr val="bg1"/>
                </a:solidFill>
              </a:rPr>
              <a:t> </a:t>
            </a:r>
            <a:r>
              <a:rPr lang="en-US" sz="1200" dirty="0" err="1">
                <a:solidFill>
                  <a:schemeClr val="bg1"/>
                </a:solidFill>
              </a:rPr>
              <a:t>Szlakiem</a:t>
            </a:r>
            <a:r>
              <a:rPr lang="en-US" sz="1200" dirty="0">
                <a:solidFill>
                  <a:schemeClr val="bg1"/>
                </a:solidFill>
              </a:rPr>
              <a:t> </a:t>
            </a:r>
            <a:r>
              <a:rPr lang="en-US" sz="1200" dirty="0" err="1">
                <a:solidFill>
                  <a:schemeClr val="bg1"/>
                </a:solidFill>
              </a:rPr>
              <a:t>Literackim</a:t>
            </a:r>
            <a:r>
              <a:rPr lang="en-US" sz="1200" dirty="0">
                <a:solidFill>
                  <a:schemeClr val="bg1"/>
                </a:solidFill>
              </a:rPr>
              <a:t>":</a:t>
            </a:r>
          </a:p>
          <a:p>
            <a:pPr indent="-182880">
              <a:lnSpc>
                <a:spcPct val="90000"/>
              </a:lnSpc>
              <a:spcAft>
                <a:spcPts val="600"/>
              </a:spcAft>
              <a:buClr>
                <a:schemeClr val="accent1"/>
              </a:buClr>
            </a:pPr>
            <a:r>
              <a:rPr lang="en-US" sz="1200" dirty="0">
                <a:solidFill>
                  <a:schemeClr val="bg1"/>
                </a:solidFill>
              </a:rPr>
              <a:t>1) </a:t>
            </a:r>
            <a:r>
              <a:rPr lang="en-US" b="1" dirty="0" err="1">
                <a:solidFill>
                  <a:schemeClr val="bg1"/>
                </a:solidFill>
              </a:rPr>
              <a:t>Muzeum</a:t>
            </a:r>
            <a:r>
              <a:rPr lang="en-US" b="1" dirty="0">
                <a:solidFill>
                  <a:schemeClr val="bg1"/>
                </a:solidFill>
              </a:rPr>
              <a:t> Henryka </a:t>
            </a:r>
            <a:r>
              <a:rPr lang="en-US" b="1" dirty="0" err="1">
                <a:solidFill>
                  <a:schemeClr val="bg1"/>
                </a:solidFill>
              </a:rPr>
              <a:t>Sienkiewicza</a:t>
            </a:r>
            <a:r>
              <a:rPr lang="en-US" b="1" dirty="0">
                <a:solidFill>
                  <a:schemeClr val="bg1"/>
                </a:solidFill>
              </a:rPr>
              <a:t> w </a:t>
            </a:r>
            <a:r>
              <a:rPr lang="en-US" b="1" dirty="0" err="1">
                <a:solidFill>
                  <a:schemeClr val="bg1"/>
                </a:solidFill>
              </a:rPr>
              <a:t>Oblęgorku</a:t>
            </a:r>
            <a:endParaRPr lang="en-US" b="1" dirty="0">
              <a:solidFill>
                <a:schemeClr val="bg1"/>
              </a:solidFill>
            </a:endParaRPr>
          </a:p>
          <a:p>
            <a:pPr indent="-182880">
              <a:lnSpc>
                <a:spcPct val="90000"/>
              </a:lnSpc>
              <a:spcAft>
                <a:spcPts val="600"/>
              </a:spcAft>
              <a:buClr>
                <a:schemeClr val="accent1"/>
              </a:buClr>
            </a:pPr>
            <a:r>
              <a:rPr lang="en-US" sz="1200" dirty="0">
                <a:solidFill>
                  <a:schemeClr val="bg1"/>
                </a:solidFill>
              </a:rPr>
              <a:t>W </a:t>
            </a:r>
            <a:r>
              <a:rPr lang="en-US" sz="1200" dirty="0" err="1">
                <a:solidFill>
                  <a:schemeClr val="bg1"/>
                </a:solidFill>
              </a:rPr>
              <a:t>położonym</a:t>
            </a:r>
            <a:r>
              <a:rPr lang="en-US" sz="1200" dirty="0">
                <a:solidFill>
                  <a:schemeClr val="bg1"/>
                </a:solidFill>
              </a:rPr>
              <a:t> </a:t>
            </a:r>
            <a:r>
              <a:rPr lang="en-US" sz="1200" dirty="0" err="1">
                <a:solidFill>
                  <a:schemeClr val="bg1"/>
                </a:solidFill>
              </a:rPr>
              <a:t>niedaleko</a:t>
            </a:r>
            <a:r>
              <a:rPr lang="en-US" sz="1200" dirty="0">
                <a:solidFill>
                  <a:schemeClr val="bg1"/>
                </a:solidFill>
              </a:rPr>
              <a:t> </a:t>
            </a:r>
            <a:r>
              <a:rPr lang="en-US" sz="1200" dirty="0" err="1">
                <a:solidFill>
                  <a:schemeClr val="bg1"/>
                </a:solidFill>
              </a:rPr>
              <a:t>Strawczyna</a:t>
            </a:r>
            <a:r>
              <a:rPr lang="en-US" sz="1200" dirty="0">
                <a:solidFill>
                  <a:schemeClr val="bg1"/>
                </a:solidFill>
              </a:rPr>
              <a:t> </a:t>
            </a:r>
            <a:r>
              <a:rPr lang="en-US" sz="1200" dirty="0" err="1">
                <a:solidFill>
                  <a:schemeClr val="bg1"/>
                </a:solidFill>
              </a:rPr>
              <a:t>Oblęgorku</a:t>
            </a:r>
            <a:r>
              <a:rPr lang="en-US" sz="1200" dirty="0">
                <a:solidFill>
                  <a:schemeClr val="bg1"/>
                </a:solidFill>
              </a:rPr>
              <a:t> </a:t>
            </a:r>
            <a:r>
              <a:rPr lang="en-US" sz="1200" dirty="0" err="1">
                <a:solidFill>
                  <a:schemeClr val="bg1"/>
                </a:solidFill>
              </a:rPr>
              <a:t>mieści</a:t>
            </a:r>
            <a:r>
              <a:rPr lang="en-US" sz="1200" dirty="0">
                <a:solidFill>
                  <a:schemeClr val="bg1"/>
                </a:solidFill>
              </a:rPr>
              <a:t> </a:t>
            </a:r>
            <a:r>
              <a:rPr lang="en-US" sz="1200" dirty="0" err="1">
                <a:solidFill>
                  <a:schemeClr val="bg1"/>
                </a:solidFill>
              </a:rPr>
              <a:t>się</a:t>
            </a:r>
            <a:r>
              <a:rPr lang="en-US" sz="1200" dirty="0">
                <a:solidFill>
                  <a:schemeClr val="bg1"/>
                </a:solidFill>
              </a:rPr>
              <a:t> </a:t>
            </a:r>
            <a:r>
              <a:rPr lang="en-US" sz="1200" dirty="0" err="1">
                <a:solidFill>
                  <a:schemeClr val="bg1"/>
                </a:solidFill>
              </a:rPr>
              <a:t>posiadłość</a:t>
            </a:r>
            <a:r>
              <a:rPr lang="en-US" sz="1200" dirty="0">
                <a:solidFill>
                  <a:schemeClr val="bg1"/>
                </a:solidFill>
              </a:rPr>
              <a:t> </a:t>
            </a:r>
            <a:r>
              <a:rPr lang="en-US" sz="1200" dirty="0" err="1">
                <a:solidFill>
                  <a:schemeClr val="bg1"/>
                </a:solidFill>
              </a:rPr>
              <a:t>polskiego</a:t>
            </a:r>
            <a:r>
              <a:rPr lang="en-US" sz="1200" dirty="0">
                <a:solidFill>
                  <a:schemeClr val="bg1"/>
                </a:solidFill>
              </a:rPr>
              <a:t> </a:t>
            </a:r>
            <a:r>
              <a:rPr lang="en-US" sz="1200" dirty="0" err="1">
                <a:solidFill>
                  <a:schemeClr val="bg1"/>
                </a:solidFill>
              </a:rPr>
              <a:t>Noblisty</a:t>
            </a:r>
            <a:r>
              <a:rPr lang="en-US" sz="1200" dirty="0">
                <a:solidFill>
                  <a:schemeClr val="bg1"/>
                </a:solidFill>
              </a:rPr>
              <a:t> – Henryka </a:t>
            </a:r>
            <a:r>
              <a:rPr lang="en-US" sz="1200" dirty="0" err="1">
                <a:solidFill>
                  <a:schemeClr val="bg1"/>
                </a:solidFill>
              </a:rPr>
              <a:t>Sienkiewicza</a:t>
            </a:r>
            <a:r>
              <a:rPr lang="en-US" sz="1200" dirty="0">
                <a:solidFill>
                  <a:schemeClr val="bg1"/>
                </a:solidFill>
              </a:rPr>
              <a:t>, </a:t>
            </a:r>
            <a:r>
              <a:rPr lang="en-US" sz="1200" dirty="0" err="1">
                <a:solidFill>
                  <a:schemeClr val="bg1"/>
                </a:solidFill>
              </a:rPr>
              <a:t>którą</a:t>
            </a:r>
            <a:r>
              <a:rPr lang="en-US" sz="1200" dirty="0">
                <a:solidFill>
                  <a:schemeClr val="bg1"/>
                </a:solidFill>
              </a:rPr>
              <a:t> </a:t>
            </a:r>
            <a:r>
              <a:rPr lang="en-US" sz="1200" dirty="0" err="1">
                <a:solidFill>
                  <a:schemeClr val="bg1"/>
                </a:solidFill>
              </a:rPr>
              <a:t>pisarz</a:t>
            </a:r>
            <a:r>
              <a:rPr lang="en-US" sz="1200" dirty="0">
                <a:solidFill>
                  <a:schemeClr val="bg1"/>
                </a:solidFill>
              </a:rPr>
              <a:t> </a:t>
            </a:r>
            <a:r>
              <a:rPr lang="en-US" sz="1200" dirty="0" err="1">
                <a:solidFill>
                  <a:schemeClr val="bg1"/>
                </a:solidFill>
              </a:rPr>
              <a:t>otrzymał</a:t>
            </a:r>
            <a:r>
              <a:rPr lang="en-US" sz="1200" dirty="0">
                <a:solidFill>
                  <a:schemeClr val="bg1"/>
                </a:solidFill>
              </a:rPr>
              <a:t> w </a:t>
            </a:r>
            <a:r>
              <a:rPr lang="en-US" sz="1200" dirty="0" err="1">
                <a:solidFill>
                  <a:schemeClr val="bg1"/>
                </a:solidFill>
              </a:rPr>
              <a:t>darze</a:t>
            </a:r>
            <a:r>
              <a:rPr lang="en-US" sz="1200" dirty="0">
                <a:solidFill>
                  <a:schemeClr val="bg1"/>
                </a:solidFill>
              </a:rPr>
              <a:t> od </a:t>
            </a:r>
            <a:r>
              <a:rPr lang="en-US" sz="1200" dirty="0" err="1">
                <a:solidFill>
                  <a:schemeClr val="bg1"/>
                </a:solidFill>
              </a:rPr>
              <a:t>społeczeństwa</a:t>
            </a:r>
            <a:r>
              <a:rPr lang="en-US" sz="1200" dirty="0">
                <a:solidFill>
                  <a:schemeClr val="bg1"/>
                </a:solidFill>
              </a:rPr>
              <a:t> w 1900 r. z </a:t>
            </a:r>
            <a:r>
              <a:rPr lang="en-US" sz="1200" dirty="0" err="1">
                <a:solidFill>
                  <a:schemeClr val="bg1"/>
                </a:solidFill>
              </a:rPr>
              <a:t>okazji</a:t>
            </a:r>
            <a:r>
              <a:rPr lang="en-US" sz="1200" dirty="0">
                <a:solidFill>
                  <a:schemeClr val="bg1"/>
                </a:solidFill>
              </a:rPr>
              <a:t> 25-lecia </a:t>
            </a:r>
            <a:r>
              <a:rPr lang="en-US" sz="1200" dirty="0" err="1">
                <a:solidFill>
                  <a:schemeClr val="bg1"/>
                </a:solidFill>
              </a:rPr>
              <a:t>pracy</a:t>
            </a:r>
            <a:r>
              <a:rPr lang="en-US" sz="1200" dirty="0">
                <a:solidFill>
                  <a:schemeClr val="bg1"/>
                </a:solidFill>
              </a:rPr>
              <a:t> </a:t>
            </a:r>
            <a:r>
              <a:rPr lang="en-US" sz="1200" dirty="0" err="1">
                <a:solidFill>
                  <a:schemeClr val="bg1"/>
                </a:solidFill>
              </a:rPr>
              <a:t>literackiej</a:t>
            </a:r>
            <a:r>
              <a:rPr lang="en-US" sz="1200" dirty="0">
                <a:solidFill>
                  <a:schemeClr val="bg1"/>
                </a:solidFill>
              </a:rPr>
              <a:t>. </a:t>
            </a:r>
            <a:r>
              <a:rPr lang="en-US" sz="1200" dirty="0" err="1">
                <a:solidFill>
                  <a:schemeClr val="bg1"/>
                </a:solidFill>
              </a:rPr>
              <a:t>Twórca</a:t>
            </a:r>
            <a:r>
              <a:rPr lang="en-US" sz="1200" dirty="0">
                <a:solidFill>
                  <a:schemeClr val="bg1"/>
                </a:solidFill>
              </a:rPr>
              <a:t> „Quo </a:t>
            </a:r>
            <a:r>
              <a:rPr lang="en-US" sz="1200" dirty="0" err="1">
                <a:solidFill>
                  <a:schemeClr val="bg1"/>
                </a:solidFill>
              </a:rPr>
              <a:t>vadis</a:t>
            </a:r>
            <a:r>
              <a:rPr lang="en-US" sz="1200" dirty="0">
                <a:solidFill>
                  <a:schemeClr val="bg1"/>
                </a:solidFill>
              </a:rPr>
              <a:t>” </a:t>
            </a:r>
            <a:r>
              <a:rPr lang="en-US" sz="1200" dirty="0" err="1">
                <a:solidFill>
                  <a:schemeClr val="bg1"/>
                </a:solidFill>
              </a:rPr>
              <a:t>bywał</a:t>
            </a:r>
            <a:r>
              <a:rPr lang="en-US" sz="1200" dirty="0">
                <a:solidFill>
                  <a:schemeClr val="bg1"/>
                </a:solidFill>
              </a:rPr>
              <a:t> </a:t>
            </a:r>
            <a:r>
              <a:rPr lang="en-US" sz="1200" dirty="0" err="1">
                <a:solidFill>
                  <a:schemeClr val="bg1"/>
                </a:solidFill>
              </a:rPr>
              <a:t>tu</a:t>
            </a:r>
            <a:r>
              <a:rPr lang="en-US" sz="1200" dirty="0">
                <a:solidFill>
                  <a:schemeClr val="bg1"/>
                </a:solidFill>
              </a:rPr>
              <a:t> </a:t>
            </a:r>
            <a:r>
              <a:rPr lang="en-US" sz="1200" dirty="0" err="1">
                <a:solidFill>
                  <a:schemeClr val="bg1"/>
                </a:solidFill>
              </a:rPr>
              <a:t>zwykle</a:t>
            </a:r>
            <a:r>
              <a:rPr lang="en-US" sz="1200" dirty="0">
                <a:solidFill>
                  <a:schemeClr val="bg1"/>
                </a:solidFill>
              </a:rPr>
              <a:t> </a:t>
            </a:r>
            <a:r>
              <a:rPr lang="en-US" sz="1200" dirty="0" err="1">
                <a:solidFill>
                  <a:schemeClr val="bg1"/>
                </a:solidFill>
              </a:rPr>
              <a:t>latem</a:t>
            </a:r>
            <a:r>
              <a:rPr lang="en-US" sz="1200" dirty="0">
                <a:solidFill>
                  <a:schemeClr val="bg1"/>
                </a:solidFill>
              </a:rPr>
              <a:t>, od 1902 do 1914 r. Od 1958 r. </a:t>
            </a:r>
            <a:r>
              <a:rPr lang="en-US" sz="1200" dirty="0" err="1">
                <a:solidFill>
                  <a:schemeClr val="bg1"/>
                </a:solidFill>
              </a:rPr>
              <a:t>działa</a:t>
            </a:r>
            <a:r>
              <a:rPr lang="en-US" sz="1200" dirty="0">
                <a:solidFill>
                  <a:schemeClr val="bg1"/>
                </a:solidFill>
              </a:rPr>
              <a:t> </a:t>
            </a:r>
            <a:r>
              <a:rPr lang="en-US" sz="1200" dirty="0" err="1">
                <a:solidFill>
                  <a:schemeClr val="bg1"/>
                </a:solidFill>
              </a:rPr>
              <a:t>tu</a:t>
            </a:r>
            <a:r>
              <a:rPr lang="en-US" sz="1200" dirty="0">
                <a:solidFill>
                  <a:schemeClr val="bg1"/>
                </a:solidFill>
              </a:rPr>
              <a:t> </a:t>
            </a:r>
            <a:r>
              <a:rPr lang="en-US" sz="1200" dirty="0" err="1">
                <a:solidFill>
                  <a:schemeClr val="bg1"/>
                </a:solidFill>
              </a:rPr>
              <a:t>muzeum</a:t>
            </a:r>
            <a:r>
              <a:rPr lang="en-US" sz="1200" dirty="0">
                <a:solidFill>
                  <a:schemeClr val="bg1"/>
                </a:solidFill>
              </a:rPr>
              <a:t> </a:t>
            </a:r>
            <a:r>
              <a:rPr lang="en-US" sz="1200" dirty="0" err="1">
                <a:solidFill>
                  <a:schemeClr val="bg1"/>
                </a:solidFill>
              </a:rPr>
              <a:t>poświęcone</a:t>
            </a:r>
            <a:r>
              <a:rPr lang="en-US" sz="1200" dirty="0">
                <a:solidFill>
                  <a:schemeClr val="bg1"/>
                </a:solidFill>
              </a:rPr>
              <a:t> </a:t>
            </a:r>
            <a:r>
              <a:rPr lang="en-US" sz="1200" dirty="0" err="1">
                <a:solidFill>
                  <a:schemeClr val="bg1"/>
                </a:solidFill>
              </a:rPr>
              <a:t>jego</a:t>
            </a:r>
            <a:r>
              <a:rPr lang="en-US" sz="1200" dirty="0">
                <a:solidFill>
                  <a:schemeClr val="bg1"/>
                </a:solidFill>
              </a:rPr>
              <a:t> </a:t>
            </a:r>
            <a:r>
              <a:rPr lang="en-US" sz="1200" dirty="0" err="1">
                <a:solidFill>
                  <a:schemeClr val="bg1"/>
                </a:solidFill>
              </a:rPr>
              <a:t>życiu</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twórczości</a:t>
            </a:r>
            <a:r>
              <a:rPr lang="en-US" sz="1200" dirty="0">
                <a:solidFill>
                  <a:schemeClr val="bg1"/>
                </a:solidFill>
              </a:rPr>
              <a:t>.</a:t>
            </a:r>
            <a:endParaRPr lang="en-US" dirty="0">
              <a:solidFill>
                <a:schemeClr val="bg1"/>
              </a:solidFill>
            </a:endParaRPr>
          </a:p>
          <a:p>
            <a:pPr indent="-182880">
              <a:lnSpc>
                <a:spcPct val="90000"/>
              </a:lnSpc>
              <a:spcAft>
                <a:spcPts val="600"/>
              </a:spcAft>
              <a:buClr>
                <a:schemeClr val="accent1"/>
              </a:buClr>
            </a:pPr>
            <a:r>
              <a:rPr lang="en-US" b="1" dirty="0" err="1">
                <a:solidFill>
                  <a:schemeClr val="bg1"/>
                </a:solidFill>
              </a:rPr>
              <a:t>Muzeum</a:t>
            </a:r>
            <a:r>
              <a:rPr lang="en-US" b="1" dirty="0">
                <a:solidFill>
                  <a:schemeClr val="bg1"/>
                </a:solidFill>
              </a:rPr>
              <a:t> Lat </a:t>
            </a:r>
            <a:r>
              <a:rPr lang="en-US" b="1" dirty="0" err="1">
                <a:solidFill>
                  <a:schemeClr val="bg1"/>
                </a:solidFill>
              </a:rPr>
              <a:t>Szkolnych</a:t>
            </a:r>
            <a:r>
              <a:rPr lang="en-US" b="1" dirty="0">
                <a:solidFill>
                  <a:schemeClr val="bg1"/>
                </a:solidFill>
              </a:rPr>
              <a:t> Stefana </a:t>
            </a:r>
            <a:r>
              <a:rPr lang="en-US" b="1" dirty="0" err="1">
                <a:solidFill>
                  <a:schemeClr val="bg1"/>
                </a:solidFill>
              </a:rPr>
              <a:t>Żeromskiego</a:t>
            </a:r>
            <a:r>
              <a:rPr lang="en-US" b="1" dirty="0">
                <a:solidFill>
                  <a:schemeClr val="bg1"/>
                </a:solidFill>
              </a:rPr>
              <a:t> w </a:t>
            </a:r>
            <a:r>
              <a:rPr lang="en-US" b="1" dirty="0" err="1">
                <a:solidFill>
                  <a:schemeClr val="bg1"/>
                </a:solidFill>
              </a:rPr>
              <a:t>Kielcach</a:t>
            </a:r>
            <a:r>
              <a:rPr lang="en-US" b="1" dirty="0">
                <a:solidFill>
                  <a:schemeClr val="bg1"/>
                </a:solidFill>
              </a:rPr>
              <a:t>. </a:t>
            </a:r>
            <a:r>
              <a:rPr lang="pl-PL" b="1" dirty="0" smtClean="0">
                <a:solidFill>
                  <a:schemeClr val="bg1"/>
                </a:solidFill>
              </a:rPr>
              <a:t/>
            </a:r>
            <a:br>
              <a:rPr lang="pl-PL" b="1" dirty="0" smtClean="0">
                <a:solidFill>
                  <a:schemeClr val="bg1"/>
                </a:solidFill>
              </a:rPr>
            </a:br>
            <a:r>
              <a:rPr lang="en-US" sz="1200" dirty="0" err="1" smtClean="0">
                <a:solidFill>
                  <a:schemeClr val="bg1"/>
                </a:solidFill>
              </a:rPr>
              <a:t>Założone</a:t>
            </a:r>
            <a:r>
              <a:rPr lang="en-US" sz="1200" dirty="0" smtClean="0">
                <a:solidFill>
                  <a:schemeClr val="bg1"/>
                </a:solidFill>
              </a:rPr>
              <a:t> </a:t>
            </a:r>
            <a:r>
              <a:rPr lang="en-US" sz="1200" dirty="0">
                <a:solidFill>
                  <a:schemeClr val="bg1"/>
                </a:solidFill>
              </a:rPr>
              <a:t>w 1964 r., w 100. </a:t>
            </a:r>
            <a:r>
              <a:rPr lang="en-US" sz="1200" dirty="0" err="1">
                <a:solidFill>
                  <a:schemeClr val="bg1"/>
                </a:solidFill>
              </a:rPr>
              <a:t>rocznicę</a:t>
            </a:r>
            <a:r>
              <a:rPr lang="en-US" sz="1200" dirty="0">
                <a:solidFill>
                  <a:schemeClr val="bg1"/>
                </a:solidFill>
              </a:rPr>
              <a:t> </a:t>
            </a:r>
            <a:r>
              <a:rPr lang="en-US" sz="1200" dirty="0" err="1">
                <a:solidFill>
                  <a:schemeClr val="bg1"/>
                </a:solidFill>
              </a:rPr>
              <a:t>urodzin</a:t>
            </a:r>
            <a:r>
              <a:rPr lang="en-US" sz="1200" dirty="0">
                <a:solidFill>
                  <a:schemeClr val="bg1"/>
                </a:solidFill>
              </a:rPr>
              <a:t> Stefana </a:t>
            </a:r>
            <a:r>
              <a:rPr lang="en-US" sz="1200" dirty="0" err="1">
                <a:solidFill>
                  <a:schemeClr val="bg1"/>
                </a:solidFill>
              </a:rPr>
              <a:t>Żeromskiego</a:t>
            </a:r>
            <a:r>
              <a:rPr lang="en-US" sz="1200" dirty="0">
                <a:solidFill>
                  <a:schemeClr val="bg1"/>
                </a:solidFill>
              </a:rPr>
              <a:t>, w </a:t>
            </a:r>
            <a:r>
              <a:rPr lang="en-US" sz="1200" dirty="0" err="1">
                <a:solidFill>
                  <a:schemeClr val="bg1"/>
                </a:solidFill>
              </a:rPr>
              <a:t>dawnej</a:t>
            </a:r>
            <a:r>
              <a:rPr lang="en-US" sz="1200" dirty="0">
                <a:solidFill>
                  <a:schemeClr val="bg1"/>
                </a:solidFill>
              </a:rPr>
              <a:t> </a:t>
            </a:r>
            <a:r>
              <a:rPr lang="en-US" sz="1200" dirty="0" err="1">
                <a:solidFill>
                  <a:schemeClr val="bg1"/>
                </a:solidFill>
              </a:rPr>
              <a:t>szkole</a:t>
            </a:r>
            <a:r>
              <a:rPr lang="en-US" sz="1200" dirty="0">
                <a:solidFill>
                  <a:schemeClr val="bg1"/>
                </a:solidFill>
              </a:rPr>
              <a:t> </a:t>
            </a:r>
            <a:r>
              <a:rPr lang="en-US" sz="1200" dirty="0" err="1">
                <a:solidFill>
                  <a:schemeClr val="bg1"/>
                </a:solidFill>
              </a:rPr>
              <a:t>przygotowawczej</a:t>
            </a:r>
            <a:r>
              <a:rPr lang="en-US" sz="1200" dirty="0">
                <a:solidFill>
                  <a:schemeClr val="bg1"/>
                </a:solidFill>
              </a:rPr>
              <a:t> do </a:t>
            </a:r>
            <a:r>
              <a:rPr lang="en-US" sz="1200" dirty="0" err="1">
                <a:solidFill>
                  <a:schemeClr val="bg1"/>
                </a:solidFill>
              </a:rPr>
              <a:t>Seminarium</a:t>
            </a:r>
            <a:r>
              <a:rPr lang="en-US" sz="1200" dirty="0">
                <a:solidFill>
                  <a:schemeClr val="bg1"/>
                </a:solidFill>
              </a:rPr>
              <a:t> </a:t>
            </a:r>
            <a:r>
              <a:rPr lang="en-US" sz="1200" dirty="0" err="1">
                <a:solidFill>
                  <a:schemeClr val="bg1"/>
                </a:solidFill>
              </a:rPr>
              <a:t>duchownego</a:t>
            </a:r>
            <a:r>
              <a:rPr lang="en-US" sz="1200" dirty="0">
                <a:solidFill>
                  <a:schemeClr val="bg1"/>
                </a:solidFill>
              </a:rPr>
              <a:t>, </a:t>
            </a:r>
            <a:r>
              <a:rPr lang="en-US" sz="1200" dirty="0" err="1">
                <a:solidFill>
                  <a:schemeClr val="bg1"/>
                </a:solidFill>
              </a:rPr>
              <a:t>późniejszym</a:t>
            </a:r>
            <a:r>
              <a:rPr lang="en-US" sz="1200" dirty="0">
                <a:solidFill>
                  <a:schemeClr val="bg1"/>
                </a:solidFill>
              </a:rPr>
              <a:t> </a:t>
            </a:r>
            <a:r>
              <a:rPr lang="en-US" sz="1200" dirty="0" err="1">
                <a:solidFill>
                  <a:schemeClr val="bg1"/>
                </a:solidFill>
              </a:rPr>
              <a:t>Męskim</a:t>
            </a:r>
            <a:r>
              <a:rPr lang="en-US" sz="1200" dirty="0">
                <a:solidFill>
                  <a:schemeClr val="bg1"/>
                </a:solidFill>
              </a:rPr>
              <a:t> </a:t>
            </a:r>
            <a:r>
              <a:rPr lang="en-US" sz="1200" dirty="0" err="1">
                <a:solidFill>
                  <a:schemeClr val="bg1"/>
                </a:solidFill>
              </a:rPr>
              <a:t>Gimnazjum</a:t>
            </a:r>
            <a:r>
              <a:rPr lang="en-US" sz="1200" dirty="0">
                <a:solidFill>
                  <a:schemeClr val="bg1"/>
                </a:solidFill>
              </a:rPr>
              <a:t> </a:t>
            </a:r>
            <a:r>
              <a:rPr lang="en-US" sz="1200" dirty="0" err="1">
                <a:solidFill>
                  <a:schemeClr val="bg1"/>
                </a:solidFill>
              </a:rPr>
              <a:t>Rządowym</a:t>
            </a:r>
            <a:r>
              <a:rPr lang="en-US" sz="1200" dirty="0">
                <a:solidFill>
                  <a:schemeClr val="bg1"/>
                </a:solidFill>
              </a:rPr>
              <a:t> </a:t>
            </a:r>
            <a:r>
              <a:rPr lang="pl-PL" sz="1200" dirty="0" smtClean="0">
                <a:solidFill>
                  <a:schemeClr val="bg1"/>
                </a:solidFill>
              </a:rPr>
              <a:t/>
            </a:r>
            <a:br>
              <a:rPr lang="pl-PL" sz="1200" dirty="0" smtClean="0">
                <a:solidFill>
                  <a:schemeClr val="bg1"/>
                </a:solidFill>
              </a:rPr>
            </a:br>
            <a:r>
              <a:rPr lang="en-US" sz="1200" dirty="0" smtClean="0">
                <a:solidFill>
                  <a:schemeClr val="bg1"/>
                </a:solidFill>
              </a:rPr>
              <a:t>w </a:t>
            </a:r>
            <a:r>
              <a:rPr lang="en-US" sz="1200" dirty="0" err="1">
                <a:solidFill>
                  <a:schemeClr val="bg1"/>
                </a:solidFill>
              </a:rPr>
              <a:t>Kielcach</a:t>
            </a:r>
            <a:r>
              <a:rPr lang="en-US" sz="1200" dirty="0">
                <a:solidFill>
                  <a:schemeClr val="bg1"/>
                </a:solidFill>
              </a:rPr>
              <a:t>. W </a:t>
            </a:r>
            <a:r>
              <a:rPr lang="en-US" sz="1200" dirty="0" err="1">
                <a:solidFill>
                  <a:schemeClr val="bg1"/>
                </a:solidFill>
              </a:rPr>
              <a:t>gimnazjum</a:t>
            </a:r>
            <a:r>
              <a:rPr lang="en-US" sz="1200" dirty="0">
                <a:solidFill>
                  <a:schemeClr val="bg1"/>
                </a:solidFill>
              </a:rPr>
              <a:t> </a:t>
            </a:r>
            <a:r>
              <a:rPr lang="en-US" sz="1200" dirty="0" err="1">
                <a:solidFill>
                  <a:schemeClr val="bg1"/>
                </a:solidFill>
              </a:rPr>
              <a:t>tym</a:t>
            </a:r>
            <a:r>
              <a:rPr lang="en-US" sz="1200" dirty="0">
                <a:solidFill>
                  <a:schemeClr val="bg1"/>
                </a:solidFill>
              </a:rPr>
              <a:t> </a:t>
            </a:r>
            <a:r>
              <a:rPr lang="en-US" sz="1200" dirty="0" err="1">
                <a:solidFill>
                  <a:schemeClr val="bg1"/>
                </a:solidFill>
              </a:rPr>
              <a:t>uczył</a:t>
            </a:r>
            <a:r>
              <a:rPr lang="en-US" sz="1200" dirty="0">
                <a:solidFill>
                  <a:schemeClr val="bg1"/>
                </a:solidFill>
              </a:rPr>
              <a:t> </a:t>
            </a:r>
            <a:r>
              <a:rPr lang="en-US" sz="1200" dirty="0" err="1">
                <a:solidFill>
                  <a:schemeClr val="bg1"/>
                </a:solidFill>
              </a:rPr>
              <a:t>się</a:t>
            </a:r>
            <a:r>
              <a:rPr lang="en-US" sz="1200" dirty="0">
                <a:solidFill>
                  <a:schemeClr val="bg1"/>
                </a:solidFill>
              </a:rPr>
              <a:t> </a:t>
            </a:r>
            <a:r>
              <a:rPr lang="en-US" sz="1200" dirty="0" err="1">
                <a:solidFill>
                  <a:schemeClr val="bg1"/>
                </a:solidFill>
              </a:rPr>
              <a:t>prócz</a:t>
            </a:r>
            <a:r>
              <a:rPr lang="en-US" sz="1200" dirty="0">
                <a:solidFill>
                  <a:schemeClr val="bg1"/>
                </a:solidFill>
              </a:rPr>
              <a:t> Stefana </a:t>
            </a:r>
            <a:r>
              <a:rPr lang="en-US" sz="1200" dirty="0" err="1">
                <a:solidFill>
                  <a:schemeClr val="bg1"/>
                </a:solidFill>
              </a:rPr>
              <a:t>Żeromskiego</a:t>
            </a:r>
            <a:r>
              <a:rPr lang="en-US" sz="1200" dirty="0">
                <a:solidFill>
                  <a:schemeClr val="bg1"/>
                </a:solidFill>
              </a:rPr>
              <a:t> m.in. Bolesław Prus </a:t>
            </a:r>
            <a:r>
              <a:rPr lang="en-US" sz="1200" dirty="0" err="1">
                <a:solidFill>
                  <a:schemeClr val="bg1"/>
                </a:solidFill>
              </a:rPr>
              <a:t>czy</a:t>
            </a:r>
            <a:r>
              <a:rPr lang="en-US" sz="1200" dirty="0">
                <a:solidFill>
                  <a:schemeClr val="bg1"/>
                </a:solidFill>
              </a:rPr>
              <a:t> </a:t>
            </a:r>
            <a:r>
              <a:rPr lang="pl-PL" sz="1200" dirty="0" smtClean="0">
                <a:solidFill>
                  <a:schemeClr val="bg1"/>
                </a:solidFill>
              </a:rPr>
              <a:t/>
            </a:r>
            <a:br>
              <a:rPr lang="pl-PL" sz="1200" dirty="0" smtClean="0">
                <a:solidFill>
                  <a:schemeClr val="bg1"/>
                </a:solidFill>
              </a:rPr>
            </a:br>
            <a:r>
              <a:rPr lang="en-US" sz="1200" dirty="0" smtClean="0">
                <a:solidFill>
                  <a:schemeClr val="bg1"/>
                </a:solidFill>
              </a:rPr>
              <a:t>Adam </a:t>
            </a:r>
            <a:r>
              <a:rPr lang="en-US" sz="1200" dirty="0" err="1">
                <a:solidFill>
                  <a:schemeClr val="bg1"/>
                </a:solidFill>
              </a:rPr>
              <a:t>Dygasiński</a:t>
            </a:r>
            <a:r>
              <a:rPr lang="en-US" sz="1200" dirty="0">
                <a:solidFill>
                  <a:schemeClr val="bg1"/>
                </a:solidFill>
              </a:rPr>
              <a:t>. 2)</a:t>
            </a:r>
            <a:r>
              <a:rPr lang="en-US" sz="1200" dirty="0" err="1">
                <a:solidFill>
                  <a:schemeClr val="bg1"/>
                </a:solidFill>
              </a:rPr>
              <a:t>Muzeum</a:t>
            </a:r>
            <a:r>
              <a:rPr lang="en-US" sz="1200" dirty="0">
                <a:solidFill>
                  <a:schemeClr val="bg1"/>
                </a:solidFill>
              </a:rPr>
              <a:t> Lat </a:t>
            </a:r>
            <a:r>
              <a:rPr lang="en-US" sz="1200" dirty="0" err="1">
                <a:solidFill>
                  <a:schemeClr val="bg1"/>
                </a:solidFill>
              </a:rPr>
              <a:t>Szkolnych</a:t>
            </a:r>
            <a:r>
              <a:rPr lang="en-US" sz="1200" dirty="0">
                <a:solidFill>
                  <a:schemeClr val="bg1"/>
                </a:solidFill>
              </a:rPr>
              <a:t> Stefana </a:t>
            </a:r>
            <a:r>
              <a:rPr lang="en-US" sz="1200" dirty="0" err="1">
                <a:solidFill>
                  <a:schemeClr val="bg1"/>
                </a:solidFill>
              </a:rPr>
              <a:t>Żeromskiego</a:t>
            </a:r>
            <a:r>
              <a:rPr lang="en-US" sz="1200" dirty="0">
                <a:solidFill>
                  <a:schemeClr val="bg1"/>
                </a:solidFill>
              </a:rPr>
              <a:t> w </a:t>
            </a:r>
            <a:r>
              <a:rPr lang="en-US" sz="1200" dirty="0" err="1">
                <a:solidFill>
                  <a:schemeClr val="bg1"/>
                </a:solidFill>
              </a:rPr>
              <a:t>Kielcach</a:t>
            </a:r>
            <a:endParaRPr lang="en-US" sz="1200" dirty="0">
              <a:solidFill>
                <a:schemeClr val="bg1"/>
              </a:solidFill>
            </a:endParaRPr>
          </a:p>
          <a:p>
            <a:pPr indent="-182880">
              <a:lnSpc>
                <a:spcPct val="90000"/>
              </a:lnSpc>
              <a:spcAft>
                <a:spcPts val="600"/>
              </a:spcAft>
              <a:buClr>
                <a:schemeClr val="accent1"/>
              </a:buClr>
            </a:pPr>
            <a:r>
              <a:rPr lang="en-US" b="1" dirty="0">
                <a:solidFill>
                  <a:schemeClr val="bg1"/>
                </a:solidFill>
              </a:rPr>
              <a:t>3)Dworek </a:t>
            </a:r>
            <a:r>
              <a:rPr lang="en-US" b="1" dirty="0" err="1">
                <a:solidFill>
                  <a:schemeClr val="bg1"/>
                </a:solidFill>
              </a:rPr>
              <a:t>Mikołaja</a:t>
            </a:r>
            <a:r>
              <a:rPr lang="en-US" b="1" dirty="0">
                <a:solidFill>
                  <a:schemeClr val="bg1"/>
                </a:solidFill>
              </a:rPr>
              <a:t> Reja w </a:t>
            </a:r>
            <a:r>
              <a:rPr lang="en-US" b="1" dirty="0" err="1">
                <a:solidFill>
                  <a:schemeClr val="bg1"/>
                </a:solidFill>
              </a:rPr>
              <a:t>Nagłowicach</a:t>
            </a:r>
            <a:endParaRPr lang="en-US" b="1" dirty="0">
              <a:solidFill>
                <a:schemeClr val="bg1"/>
              </a:solidFill>
            </a:endParaRPr>
          </a:p>
          <a:p>
            <a:pPr indent="-182880">
              <a:lnSpc>
                <a:spcPct val="90000"/>
              </a:lnSpc>
              <a:spcAft>
                <a:spcPts val="600"/>
              </a:spcAft>
              <a:buClr>
                <a:schemeClr val="accent1"/>
              </a:buClr>
            </a:pPr>
            <a:r>
              <a:rPr lang="en-US" sz="1200" dirty="0">
                <a:solidFill>
                  <a:schemeClr val="bg1"/>
                </a:solidFill>
              </a:rPr>
              <a:t>W </a:t>
            </a:r>
            <a:r>
              <a:rPr lang="en-US" sz="1200" dirty="0" err="1">
                <a:solidFill>
                  <a:schemeClr val="bg1"/>
                </a:solidFill>
              </a:rPr>
              <a:t>dworku</a:t>
            </a:r>
            <a:r>
              <a:rPr lang="en-US" sz="1200" dirty="0">
                <a:solidFill>
                  <a:schemeClr val="bg1"/>
                </a:solidFill>
              </a:rPr>
              <a:t> </a:t>
            </a:r>
            <a:r>
              <a:rPr lang="en-US" sz="1200" dirty="0" err="1">
                <a:solidFill>
                  <a:schemeClr val="bg1"/>
                </a:solidFill>
              </a:rPr>
              <a:t>wybudowanym</a:t>
            </a:r>
            <a:r>
              <a:rPr lang="en-US" sz="1200" dirty="0">
                <a:solidFill>
                  <a:schemeClr val="bg1"/>
                </a:solidFill>
              </a:rPr>
              <a:t> ok. 1800 r. </a:t>
            </a:r>
            <a:r>
              <a:rPr lang="en-US" sz="1200" dirty="0" err="1">
                <a:solidFill>
                  <a:schemeClr val="bg1"/>
                </a:solidFill>
              </a:rPr>
              <a:t>znajduje</a:t>
            </a:r>
            <a:r>
              <a:rPr lang="en-US" sz="1200" dirty="0">
                <a:solidFill>
                  <a:schemeClr val="bg1"/>
                </a:solidFill>
              </a:rPr>
              <a:t> </a:t>
            </a:r>
            <a:r>
              <a:rPr lang="en-US" sz="1200" dirty="0" err="1">
                <a:solidFill>
                  <a:schemeClr val="bg1"/>
                </a:solidFill>
              </a:rPr>
              <a:t>się</a:t>
            </a:r>
            <a:r>
              <a:rPr lang="en-US" sz="1200" dirty="0">
                <a:solidFill>
                  <a:schemeClr val="bg1"/>
                </a:solidFill>
              </a:rPr>
              <a:t> </a:t>
            </a:r>
            <a:r>
              <a:rPr lang="en-US" sz="1200" dirty="0" err="1">
                <a:solidFill>
                  <a:schemeClr val="bg1"/>
                </a:solidFill>
              </a:rPr>
              <a:t>jedyne</a:t>
            </a:r>
            <a:r>
              <a:rPr lang="en-US" sz="1200" dirty="0">
                <a:solidFill>
                  <a:schemeClr val="bg1"/>
                </a:solidFill>
              </a:rPr>
              <a:t> w </a:t>
            </a:r>
            <a:r>
              <a:rPr lang="en-US" sz="1200" dirty="0" err="1">
                <a:solidFill>
                  <a:schemeClr val="bg1"/>
                </a:solidFill>
              </a:rPr>
              <a:t>Polsce</a:t>
            </a:r>
            <a:r>
              <a:rPr lang="en-US" sz="1200" dirty="0">
                <a:solidFill>
                  <a:schemeClr val="bg1"/>
                </a:solidFill>
              </a:rPr>
              <a:t> </a:t>
            </a:r>
            <a:r>
              <a:rPr lang="en-US" sz="1200" dirty="0" err="1">
                <a:solidFill>
                  <a:schemeClr val="bg1"/>
                </a:solidFill>
              </a:rPr>
              <a:t>Muzeum</a:t>
            </a:r>
            <a:r>
              <a:rPr lang="en-US" sz="1200" dirty="0">
                <a:solidFill>
                  <a:schemeClr val="bg1"/>
                </a:solidFill>
              </a:rPr>
              <a:t> </a:t>
            </a:r>
            <a:r>
              <a:rPr lang="en-US" sz="1200" dirty="0" err="1">
                <a:solidFill>
                  <a:schemeClr val="bg1"/>
                </a:solidFill>
              </a:rPr>
              <a:t>Mikołaja</a:t>
            </a:r>
            <a:r>
              <a:rPr lang="en-US" sz="1200" dirty="0">
                <a:solidFill>
                  <a:schemeClr val="bg1"/>
                </a:solidFill>
              </a:rPr>
              <a:t> Reja. </a:t>
            </a:r>
            <a:r>
              <a:rPr lang="en-US" sz="1200" dirty="0" err="1">
                <a:solidFill>
                  <a:schemeClr val="bg1"/>
                </a:solidFill>
              </a:rPr>
              <a:t>Ekspozycja</a:t>
            </a:r>
            <a:r>
              <a:rPr lang="en-US" sz="1200" dirty="0">
                <a:solidFill>
                  <a:schemeClr val="bg1"/>
                </a:solidFill>
              </a:rPr>
              <a:t> </a:t>
            </a:r>
            <a:r>
              <a:rPr lang="en-US" sz="1200" dirty="0" err="1">
                <a:solidFill>
                  <a:schemeClr val="bg1"/>
                </a:solidFill>
              </a:rPr>
              <a:t>przedstawiająca</a:t>
            </a:r>
            <a:r>
              <a:rPr lang="en-US" sz="1200" dirty="0">
                <a:solidFill>
                  <a:schemeClr val="bg1"/>
                </a:solidFill>
              </a:rPr>
              <a:t> </a:t>
            </a:r>
            <a:r>
              <a:rPr lang="en-US" sz="1200" dirty="0" err="1">
                <a:solidFill>
                  <a:schemeClr val="bg1"/>
                </a:solidFill>
              </a:rPr>
              <a:t>życie</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dorobek</a:t>
            </a:r>
            <a:r>
              <a:rPr lang="en-US" sz="1200" dirty="0">
                <a:solidFill>
                  <a:schemeClr val="bg1"/>
                </a:solidFill>
              </a:rPr>
              <a:t> </a:t>
            </a:r>
            <a:r>
              <a:rPr lang="en-US" sz="1200" dirty="0" err="1">
                <a:solidFill>
                  <a:schemeClr val="bg1"/>
                </a:solidFill>
              </a:rPr>
              <a:t>pisarski</a:t>
            </a:r>
            <a:r>
              <a:rPr lang="en-US" sz="1200" dirty="0">
                <a:solidFill>
                  <a:schemeClr val="bg1"/>
                </a:solidFill>
              </a:rPr>
              <a:t> </a:t>
            </a:r>
            <a:r>
              <a:rPr lang="en-US" sz="1200" dirty="0" err="1">
                <a:solidFill>
                  <a:schemeClr val="bg1"/>
                </a:solidFill>
              </a:rPr>
              <a:t>obrazuje</a:t>
            </a:r>
            <a:r>
              <a:rPr lang="en-US" sz="1200" dirty="0">
                <a:solidFill>
                  <a:schemeClr val="bg1"/>
                </a:solidFill>
              </a:rPr>
              <a:t> </a:t>
            </a:r>
            <a:r>
              <a:rPr lang="en-US" sz="1200" dirty="0" err="1">
                <a:solidFill>
                  <a:schemeClr val="bg1"/>
                </a:solidFill>
              </a:rPr>
              <a:t>też</a:t>
            </a:r>
            <a:r>
              <a:rPr lang="en-US" sz="1200" dirty="0">
                <a:solidFill>
                  <a:schemeClr val="bg1"/>
                </a:solidFill>
              </a:rPr>
              <a:t> </a:t>
            </a:r>
            <a:r>
              <a:rPr lang="en-US" sz="1200" dirty="0" err="1">
                <a:solidFill>
                  <a:schemeClr val="bg1"/>
                </a:solidFill>
              </a:rPr>
              <a:t>związki</a:t>
            </a:r>
            <a:r>
              <a:rPr lang="en-US" sz="1200" dirty="0">
                <a:solidFill>
                  <a:schemeClr val="bg1"/>
                </a:solidFill>
              </a:rPr>
              <a:t> </a:t>
            </a:r>
            <a:r>
              <a:rPr lang="en-US" sz="1200" dirty="0" err="1">
                <a:solidFill>
                  <a:schemeClr val="bg1"/>
                </a:solidFill>
              </a:rPr>
              <a:t>pisarza</a:t>
            </a:r>
            <a:r>
              <a:rPr lang="en-US" sz="1200" dirty="0">
                <a:solidFill>
                  <a:schemeClr val="bg1"/>
                </a:solidFill>
              </a:rPr>
              <a:t> z </a:t>
            </a:r>
            <a:r>
              <a:rPr lang="en-US" sz="1200" dirty="0" err="1">
                <a:solidFill>
                  <a:schemeClr val="bg1"/>
                </a:solidFill>
              </a:rPr>
              <a:t>Nagłowicami</a:t>
            </a:r>
            <a:r>
              <a:rPr lang="en-US" sz="1200" dirty="0">
                <a:solidFill>
                  <a:schemeClr val="bg1"/>
                </a:solidFill>
              </a:rPr>
              <a:t> </a:t>
            </a:r>
            <a:r>
              <a:rPr lang="en-US" sz="1200" dirty="0" err="1">
                <a:solidFill>
                  <a:schemeClr val="bg1"/>
                </a:solidFill>
              </a:rPr>
              <a:t>oraz</a:t>
            </a:r>
            <a:r>
              <a:rPr lang="en-US" sz="1200" dirty="0">
                <a:solidFill>
                  <a:schemeClr val="bg1"/>
                </a:solidFill>
              </a:rPr>
              <a:t> </a:t>
            </a:r>
            <a:r>
              <a:rPr lang="en-US" sz="1200" dirty="0" err="1">
                <a:solidFill>
                  <a:schemeClr val="bg1"/>
                </a:solidFill>
              </a:rPr>
              <a:t>znaczenie</a:t>
            </a:r>
            <a:r>
              <a:rPr lang="en-US" sz="1200" dirty="0">
                <a:solidFill>
                  <a:schemeClr val="bg1"/>
                </a:solidFill>
              </a:rPr>
              <a:t> </a:t>
            </a:r>
            <a:r>
              <a:rPr lang="en-US" sz="1200" dirty="0" err="1">
                <a:solidFill>
                  <a:schemeClr val="bg1"/>
                </a:solidFill>
              </a:rPr>
              <a:t>jego</a:t>
            </a:r>
            <a:r>
              <a:rPr lang="en-US" sz="1200" dirty="0">
                <a:solidFill>
                  <a:schemeClr val="bg1"/>
                </a:solidFill>
              </a:rPr>
              <a:t> </a:t>
            </a:r>
            <a:r>
              <a:rPr lang="en-US" sz="1200" dirty="0" err="1">
                <a:solidFill>
                  <a:schemeClr val="bg1"/>
                </a:solidFill>
              </a:rPr>
              <a:t>twórczości</a:t>
            </a:r>
            <a:r>
              <a:rPr lang="en-US" sz="1200" dirty="0">
                <a:solidFill>
                  <a:schemeClr val="bg1"/>
                </a:solidFill>
              </a:rPr>
              <a:t> </a:t>
            </a:r>
            <a:r>
              <a:rPr lang="en-US" sz="1200" dirty="0" err="1">
                <a:solidFill>
                  <a:schemeClr val="bg1"/>
                </a:solidFill>
              </a:rPr>
              <a:t>dla</a:t>
            </a:r>
            <a:r>
              <a:rPr lang="en-US" sz="1200" dirty="0">
                <a:solidFill>
                  <a:schemeClr val="bg1"/>
                </a:solidFill>
              </a:rPr>
              <a:t> </a:t>
            </a:r>
            <a:r>
              <a:rPr lang="en-US" sz="1200" dirty="0" err="1">
                <a:solidFill>
                  <a:schemeClr val="bg1"/>
                </a:solidFill>
              </a:rPr>
              <a:t>piśmiennictwa</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kultury</a:t>
            </a:r>
            <a:r>
              <a:rPr lang="en-US" sz="1200" dirty="0">
                <a:solidFill>
                  <a:schemeClr val="bg1"/>
                </a:solidFill>
              </a:rPr>
              <a:t> </a:t>
            </a:r>
            <a:r>
              <a:rPr lang="en-US" sz="1200" dirty="0" err="1">
                <a:solidFill>
                  <a:schemeClr val="bg1"/>
                </a:solidFill>
              </a:rPr>
              <a:t>polskiej</a:t>
            </a:r>
            <a:r>
              <a:rPr lang="en-US" sz="1200" dirty="0">
                <a:solidFill>
                  <a:schemeClr val="bg1"/>
                </a:solidFill>
              </a:rPr>
              <a:t>.</a:t>
            </a:r>
          </a:p>
          <a:p>
            <a:pPr indent="-182880">
              <a:lnSpc>
                <a:spcPct val="90000"/>
              </a:lnSpc>
              <a:spcAft>
                <a:spcPts val="600"/>
              </a:spcAft>
              <a:buClr>
                <a:schemeClr val="accent1"/>
              </a:buClr>
            </a:pPr>
            <a:r>
              <a:rPr lang="en-US" b="1" dirty="0">
                <a:solidFill>
                  <a:schemeClr val="bg1"/>
                </a:solidFill>
              </a:rPr>
              <a:t>4)</a:t>
            </a:r>
            <a:r>
              <a:rPr lang="en-US" b="1" dirty="0" err="1">
                <a:solidFill>
                  <a:schemeClr val="bg1"/>
                </a:solidFill>
              </a:rPr>
              <a:t>Klasztor</a:t>
            </a:r>
            <a:r>
              <a:rPr lang="en-US" b="1" dirty="0">
                <a:solidFill>
                  <a:schemeClr val="bg1"/>
                </a:solidFill>
              </a:rPr>
              <a:t> </a:t>
            </a:r>
            <a:r>
              <a:rPr lang="en-US" b="1" dirty="0" err="1">
                <a:solidFill>
                  <a:schemeClr val="bg1"/>
                </a:solidFill>
              </a:rPr>
              <a:t>Cysterski</a:t>
            </a:r>
            <a:r>
              <a:rPr lang="en-US" b="1" dirty="0">
                <a:solidFill>
                  <a:schemeClr val="bg1"/>
                </a:solidFill>
              </a:rPr>
              <a:t> w </a:t>
            </a:r>
            <a:r>
              <a:rPr lang="en-US" b="1" dirty="0" err="1">
                <a:solidFill>
                  <a:schemeClr val="bg1"/>
                </a:solidFill>
              </a:rPr>
              <a:t>Jędrzejowie</a:t>
            </a:r>
            <a:r>
              <a:rPr lang="en-US" b="1" dirty="0">
                <a:solidFill>
                  <a:schemeClr val="bg1"/>
                </a:solidFill>
              </a:rPr>
              <a:t> </a:t>
            </a:r>
            <a:endParaRPr lang="pl-PL" b="1" dirty="0" smtClean="0">
              <a:solidFill>
                <a:schemeClr val="bg1"/>
              </a:solidFill>
            </a:endParaRPr>
          </a:p>
          <a:p>
            <a:pPr indent="-182880">
              <a:lnSpc>
                <a:spcPct val="90000"/>
              </a:lnSpc>
              <a:spcAft>
                <a:spcPts val="600"/>
              </a:spcAft>
              <a:buClr>
                <a:schemeClr val="accent1"/>
              </a:buClr>
            </a:pPr>
            <a:r>
              <a:rPr lang="en-US" sz="1200" dirty="0" err="1" smtClean="0">
                <a:solidFill>
                  <a:schemeClr val="bg1"/>
                </a:solidFill>
              </a:rPr>
              <a:t>Zespół</a:t>
            </a:r>
            <a:r>
              <a:rPr lang="en-US" sz="1200" dirty="0" smtClean="0">
                <a:solidFill>
                  <a:schemeClr val="bg1"/>
                </a:solidFill>
              </a:rPr>
              <a:t> </a:t>
            </a:r>
            <a:r>
              <a:rPr lang="en-US" sz="1200" dirty="0" err="1">
                <a:solidFill>
                  <a:schemeClr val="bg1"/>
                </a:solidFill>
              </a:rPr>
              <a:t>klasztorny</a:t>
            </a:r>
            <a:r>
              <a:rPr lang="en-US" sz="1200" dirty="0">
                <a:solidFill>
                  <a:schemeClr val="bg1"/>
                </a:solidFill>
              </a:rPr>
              <a:t> z ok. 1149 r. </a:t>
            </a:r>
            <a:r>
              <a:rPr lang="en-US" sz="1200" dirty="0" err="1">
                <a:solidFill>
                  <a:schemeClr val="bg1"/>
                </a:solidFill>
              </a:rPr>
              <a:t>zbudowany</a:t>
            </a:r>
            <a:r>
              <a:rPr lang="en-US" sz="1200" dirty="0">
                <a:solidFill>
                  <a:schemeClr val="bg1"/>
                </a:solidFill>
              </a:rPr>
              <a:t> </a:t>
            </a:r>
            <a:r>
              <a:rPr lang="en-US" sz="1200" dirty="0" err="1">
                <a:solidFill>
                  <a:schemeClr val="bg1"/>
                </a:solidFill>
              </a:rPr>
              <a:t>dla</a:t>
            </a:r>
            <a:r>
              <a:rPr lang="en-US" sz="1200" dirty="0">
                <a:solidFill>
                  <a:schemeClr val="bg1"/>
                </a:solidFill>
              </a:rPr>
              <a:t> </a:t>
            </a:r>
            <a:r>
              <a:rPr lang="en-US" sz="1200" dirty="0" err="1">
                <a:solidFill>
                  <a:schemeClr val="bg1"/>
                </a:solidFill>
              </a:rPr>
              <a:t>francuskiego</a:t>
            </a:r>
            <a:r>
              <a:rPr lang="en-US" sz="1200" dirty="0">
                <a:solidFill>
                  <a:schemeClr val="bg1"/>
                </a:solidFill>
              </a:rPr>
              <a:t> </a:t>
            </a:r>
            <a:r>
              <a:rPr lang="en-US" sz="1200" dirty="0" err="1">
                <a:solidFill>
                  <a:schemeClr val="bg1"/>
                </a:solidFill>
              </a:rPr>
              <a:t>opactwa</a:t>
            </a:r>
            <a:r>
              <a:rPr lang="en-US" sz="1200" dirty="0">
                <a:solidFill>
                  <a:schemeClr val="bg1"/>
                </a:solidFill>
              </a:rPr>
              <a:t> </a:t>
            </a:r>
            <a:r>
              <a:rPr lang="en-US" sz="1200" dirty="0" err="1">
                <a:solidFill>
                  <a:schemeClr val="bg1"/>
                </a:solidFill>
              </a:rPr>
              <a:t>cysterskiego</a:t>
            </a:r>
            <a:r>
              <a:rPr lang="en-US" sz="1200" dirty="0">
                <a:solidFill>
                  <a:schemeClr val="bg1"/>
                </a:solidFill>
              </a:rPr>
              <a:t> </a:t>
            </a:r>
            <a:r>
              <a:rPr lang="en-US" sz="1200" dirty="0" err="1">
                <a:solidFill>
                  <a:schemeClr val="bg1"/>
                </a:solidFill>
              </a:rPr>
              <a:t>przybyłego</a:t>
            </a:r>
            <a:r>
              <a:rPr lang="en-US" sz="1200" dirty="0">
                <a:solidFill>
                  <a:schemeClr val="bg1"/>
                </a:solidFill>
              </a:rPr>
              <a:t> </a:t>
            </a:r>
            <a:r>
              <a:rPr lang="en-US" sz="1200" dirty="0" err="1">
                <a:solidFill>
                  <a:schemeClr val="bg1"/>
                </a:solidFill>
              </a:rPr>
              <a:t>tu</a:t>
            </a:r>
            <a:r>
              <a:rPr lang="en-US" sz="1200" dirty="0">
                <a:solidFill>
                  <a:schemeClr val="bg1"/>
                </a:solidFill>
              </a:rPr>
              <a:t> z  </a:t>
            </a:r>
            <a:r>
              <a:rPr lang="en-US" sz="1200" dirty="0" err="1">
                <a:solidFill>
                  <a:schemeClr val="bg1"/>
                </a:solidFill>
              </a:rPr>
              <a:t>Morimond</a:t>
            </a:r>
            <a:r>
              <a:rPr lang="en-US" sz="1200" dirty="0">
                <a:solidFill>
                  <a:schemeClr val="bg1"/>
                </a:solidFill>
              </a:rPr>
              <a:t>   z </a:t>
            </a:r>
            <a:r>
              <a:rPr lang="en-US" sz="1200" dirty="0" err="1">
                <a:solidFill>
                  <a:schemeClr val="bg1"/>
                </a:solidFill>
              </a:rPr>
              <a:t>Burgundii</a:t>
            </a:r>
            <a:r>
              <a:rPr lang="en-US" sz="1200" dirty="0">
                <a:solidFill>
                  <a:schemeClr val="bg1"/>
                </a:solidFill>
              </a:rPr>
              <a:t>. Tu od 1217 r. </a:t>
            </a:r>
            <a:r>
              <a:rPr lang="en-US" sz="1200" dirty="0" err="1">
                <a:solidFill>
                  <a:schemeClr val="bg1"/>
                </a:solidFill>
              </a:rPr>
              <a:t>wiódł</a:t>
            </a:r>
            <a:r>
              <a:rPr lang="en-US" sz="1200" dirty="0">
                <a:solidFill>
                  <a:schemeClr val="bg1"/>
                </a:solidFill>
              </a:rPr>
              <a:t> </a:t>
            </a:r>
            <a:r>
              <a:rPr lang="en-US" sz="1200" dirty="0" err="1">
                <a:solidFill>
                  <a:schemeClr val="bg1"/>
                </a:solidFill>
              </a:rPr>
              <a:t>życie</a:t>
            </a:r>
            <a:r>
              <a:rPr lang="en-US" sz="1200" dirty="0">
                <a:solidFill>
                  <a:schemeClr val="bg1"/>
                </a:solidFill>
              </a:rPr>
              <a:t> </a:t>
            </a:r>
            <a:r>
              <a:rPr lang="en-US" sz="1200" dirty="0" err="1">
                <a:solidFill>
                  <a:schemeClr val="bg1"/>
                </a:solidFill>
              </a:rPr>
              <a:t>zakonne</a:t>
            </a:r>
            <a:r>
              <a:rPr lang="en-US" sz="1200" dirty="0">
                <a:solidFill>
                  <a:schemeClr val="bg1"/>
                </a:solidFill>
              </a:rPr>
              <a:t> Wincenty </a:t>
            </a:r>
            <a:r>
              <a:rPr lang="en-US" sz="1200" dirty="0" err="1">
                <a:solidFill>
                  <a:schemeClr val="bg1"/>
                </a:solidFill>
              </a:rPr>
              <a:t>zwany</a:t>
            </a:r>
            <a:r>
              <a:rPr lang="en-US" sz="1200" dirty="0">
                <a:solidFill>
                  <a:schemeClr val="bg1"/>
                </a:solidFill>
              </a:rPr>
              <a:t> </a:t>
            </a:r>
            <a:r>
              <a:rPr lang="en-US" sz="1200" dirty="0" err="1">
                <a:solidFill>
                  <a:schemeClr val="bg1"/>
                </a:solidFill>
              </a:rPr>
              <a:t>Kadłubkiem</a:t>
            </a:r>
            <a:r>
              <a:rPr lang="en-US" sz="1200" dirty="0">
                <a:solidFill>
                  <a:schemeClr val="bg1"/>
                </a:solidFill>
              </a:rPr>
              <a:t>, </a:t>
            </a:r>
            <a:r>
              <a:rPr lang="en-US" sz="1200" dirty="0" err="1">
                <a:solidFill>
                  <a:schemeClr val="bg1"/>
                </a:solidFill>
              </a:rPr>
              <a:t>autor</a:t>
            </a:r>
            <a:r>
              <a:rPr lang="en-US" sz="1200" dirty="0">
                <a:solidFill>
                  <a:schemeClr val="bg1"/>
                </a:solidFill>
              </a:rPr>
              <a:t> </a:t>
            </a:r>
            <a:r>
              <a:rPr lang="en-US" sz="1200" dirty="0" err="1">
                <a:solidFill>
                  <a:schemeClr val="bg1"/>
                </a:solidFill>
              </a:rPr>
              <a:t>liczącego</a:t>
            </a:r>
            <a:r>
              <a:rPr lang="en-US" sz="1200" dirty="0">
                <a:solidFill>
                  <a:schemeClr val="bg1"/>
                </a:solidFill>
              </a:rPr>
              <a:t> </a:t>
            </a:r>
            <a:r>
              <a:rPr lang="en-US" sz="1200" dirty="0" err="1">
                <a:solidFill>
                  <a:schemeClr val="bg1"/>
                </a:solidFill>
              </a:rPr>
              <a:t>cztery</a:t>
            </a:r>
            <a:r>
              <a:rPr lang="en-US" sz="1200" dirty="0">
                <a:solidFill>
                  <a:schemeClr val="bg1"/>
                </a:solidFill>
              </a:rPr>
              <a:t> </a:t>
            </a:r>
            <a:r>
              <a:rPr lang="en-US" sz="1200" dirty="0" err="1">
                <a:solidFill>
                  <a:schemeClr val="bg1"/>
                </a:solidFill>
              </a:rPr>
              <a:t>księgi</a:t>
            </a:r>
            <a:r>
              <a:rPr lang="en-US" sz="1200" dirty="0">
                <a:solidFill>
                  <a:schemeClr val="bg1"/>
                </a:solidFill>
              </a:rPr>
              <a:t> </a:t>
            </a:r>
            <a:r>
              <a:rPr lang="en-US" sz="1200" dirty="0" err="1">
                <a:solidFill>
                  <a:schemeClr val="bg1"/>
                </a:solidFill>
              </a:rPr>
              <a:t>dzieła</a:t>
            </a:r>
            <a:r>
              <a:rPr lang="en-US" sz="1200" dirty="0">
                <a:solidFill>
                  <a:schemeClr val="bg1"/>
                </a:solidFill>
              </a:rPr>
              <a:t> „ Kronika </a:t>
            </a:r>
            <a:r>
              <a:rPr lang="en-US" sz="1200" dirty="0" err="1">
                <a:solidFill>
                  <a:schemeClr val="bg1"/>
                </a:solidFill>
              </a:rPr>
              <a:t>polska</a:t>
            </a:r>
            <a:r>
              <a:rPr lang="en-US" sz="1200" dirty="0">
                <a:solidFill>
                  <a:schemeClr val="bg1"/>
                </a:solidFill>
              </a:rPr>
              <a:t>”, </a:t>
            </a:r>
            <a:r>
              <a:rPr lang="en-US" sz="1200" dirty="0" err="1">
                <a:solidFill>
                  <a:schemeClr val="bg1"/>
                </a:solidFill>
              </a:rPr>
              <a:t>stanowiącego</a:t>
            </a:r>
            <a:r>
              <a:rPr lang="en-US" sz="1200" dirty="0">
                <a:solidFill>
                  <a:schemeClr val="bg1"/>
                </a:solidFill>
              </a:rPr>
              <a:t> </a:t>
            </a:r>
            <a:r>
              <a:rPr lang="en-US" sz="1200" dirty="0" err="1">
                <a:solidFill>
                  <a:schemeClr val="bg1"/>
                </a:solidFill>
              </a:rPr>
              <a:t>główne</a:t>
            </a:r>
            <a:r>
              <a:rPr lang="en-US" sz="1200" dirty="0">
                <a:solidFill>
                  <a:schemeClr val="bg1"/>
                </a:solidFill>
              </a:rPr>
              <a:t>, </a:t>
            </a:r>
            <a:r>
              <a:rPr lang="en-US" sz="1200" dirty="0" err="1">
                <a:solidFill>
                  <a:schemeClr val="bg1"/>
                </a:solidFill>
              </a:rPr>
              <a:t>aczkolwiek</a:t>
            </a:r>
            <a:r>
              <a:rPr lang="en-US" sz="1200" dirty="0">
                <a:solidFill>
                  <a:schemeClr val="bg1"/>
                </a:solidFill>
              </a:rPr>
              <a:t> </a:t>
            </a:r>
            <a:r>
              <a:rPr lang="en-US" sz="1200" dirty="0" err="1">
                <a:solidFill>
                  <a:schemeClr val="bg1"/>
                </a:solidFill>
              </a:rPr>
              <a:t>niezbyt</a:t>
            </a:r>
            <a:r>
              <a:rPr lang="en-US" sz="1200" dirty="0">
                <a:solidFill>
                  <a:schemeClr val="bg1"/>
                </a:solidFill>
              </a:rPr>
              <a:t> </a:t>
            </a:r>
            <a:r>
              <a:rPr lang="en-US" sz="1200" dirty="0" err="1">
                <a:solidFill>
                  <a:schemeClr val="bg1"/>
                </a:solidFill>
              </a:rPr>
              <a:t>wiarygodne</a:t>
            </a:r>
            <a:r>
              <a:rPr lang="en-US" sz="1200" dirty="0">
                <a:solidFill>
                  <a:schemeClr val="bg1"/>
                </a:solidFill>
              </a:rPr>
              <a:t>, </a:t>
            </a:r>
            <a:r>
              <a:rPr lang="en-US" sz="1200" dirty="0" err="1">
                <a:solidFill>
                  <a:schemeClr val="bg1"/>
                </a:solidFill>
              </a:rPr>
              <a:t>źródło</a:t>
            </a:r>
            <a:r>
              <a:rPr lang="en-US" sz="1200" dirty="0">
                <a:solidFill>
                  <a:schemeClr val="bg1"/>
                </a:solidFill>
              </a:rPr>
              <a:t> </a:t>
            </a:r>
            <a:r>
              <a:rPr lang="en-US" sz="1200" dirty="0" err="1">
                <a:solidFill>
                  <a:schemeClr val="bg1"/>
                </a:solidFill>
              </a:rPr>
              <a:t>historii</a:t>
            </a:r>
            <a:r>
              <a:rPr lang="en-US" sz="1200" dirty="0">
                <a:solidFill>
                  <a:schemeClr val="bg1"/>
                </a:solidFill>
              </a:rPr>
              <a:t> </a:t>
            </a:r>
            <a:r>
              <a:rPr lang="en-US" sz="1200" dirty="0" err="1">
                <a:solidFill>
                  <a:schemeClr val="bg1"/>
                </a:solidFill>
              </a:rPr>
              <a:t>dziejów</a:t>
            </a:r>
            <a:r>
              <a:rPr lang="en-US" sz="1200" dirty="0">
                <a:solidFill>
                  <a:schemeClr val="bg1"/>
                </a:solidFill>
              </a:rPr>
              <a:t> Polski </a:t>
            </a:r>
            <a:r>
              <a:rPr lang="en-US" sz="1200" dirty="0" err="1">
                <a:solidFill>
                  <a:schemeClr val="bg1"/>
                </a:solidFill>
              </a:rPr>
              <a:t>tamtego</a:t>
            </a:r>
            <a:r>
              <a:rPr lang="en-US" sz="1200" dirty="0">
                <a:solidFill>
                  <a:schemeClr val="bg1"/>
                </a:solidFill>
              </a:rPr>
              <a:t> </a:t>
            </a:r>
            <a:r>
              <a:rPr lang="en-US" sz="1200" dirty="0" err="1">
                <a:solidFill>
                  <a:schemeClr val="bg1"/>
                </a:solidFill>
              </a:rPr>
              <a:t>okresu</a:t>
            </a:r>
            <a:r>
              <a:rPr lang="en-US" sz="1200" dirty="0">
                <a:solidFill>
                  <a:schemeClr val="bg1"/>
                </a:solidFill>
              </a:rPr>
              <a:t>. W </a:t>
            </a:r>
            <a:r>
              <a:rPr lang="en-US" sz="1200" dirty="0" err="1">
                <a:solidFill>
                  <a:schemeClr val="bg1"/>
                </a:solidFill>
              </a:rPr>
              <a:t>bazylice</a:t>
            </a:r>
            <a:r>
              <a:rPr lang="en-US" sz="1200" dirty="0">
                <a:solidFill>
                  <a:schemeClr val="bg1"/>
                </a:solidFill>
              </a:rPr>
              <a:t> </a:t>
            </a:r>
            <a:r>
              <a:rPr lang="en-US" sz="1200" dirty="0" err="1">
                <a:solidFill>
                  <a:schemeClr val="bg1"/>
                </a:solidFill>
              </a:rPr>
              <a:t>znajduje</a:t>
            </a:r>
            <a:r>
              <a:rPr lang="en-US" sz="1200" dirty="0">
                <a:solidFill>
                  <a:schemeClr val="bg1"/>
                </a:solidFill>
              </a:rPr>
              <a:t> </a:t>
            </a:r>
            <a:r>
              <a:rPr lang="en-US" sz="1200" dirty="0" err="1">
                <a:solidFill>
                  <a:schemeClr val="bg1"/>
                </a:solidFill>
              </a:rPr>
              <a:t>się</a:t>
            </a:r>
            <a:r>
              <a:rPr lang="en-US" sz="1200" dirty="0">
                <a:solidFill>
                  <a:schemeClr val="bg1"/>
                </a:solidFill>
              </a:rPr>
              <a:t> </a:t>
            </a:r>
            <a:r>
              <a:rPr lang="en-US" sz="1200" dirty="0" err="1">
                <a:solidFill>
                  <a:schemeClr val="bg1"/>
                </a:solidFill>
              </a:rPr>
              <a:t>ołtarz</a:t>
            </a:r>
            <a:r>
              <a:rPr lang="en-US" sz="1200" dirty="0">
                <a:solidFill>
                  <a:schemeClr val="bg1"/>
                </a:solidFill>
              </a:rPr>
              <a:t> </a:t>
            </a:r>
            <a:r>
              <a:rPr lang="en-US" sz="1200" dirty="0" err="1">
                <a:solidFill>
                  <a:schemeClr val="bg1"/>
                </a:solidFill>
              </a:rPr>
              <a:t>grobowy</a:t>
            </a:r>
            <a:r>
              <a:rPr lang="en-US" sz="1200" dirty="0">
                <a:solidFill>
                  <a:schemeClr val="bg1"/>
                </a:solidFill>
              </a:rPr>
              <a:t> </a:t>
            </a:r>
            <a:r>
              <a:rPr lang="en-US" sz="1200" dirty="0" err="1">
                <a:solidFill>
                  <a:schemeClr val="bg1"/>
                </a:solidFill>
              </a:rPr>
              <a:t>Wincentego</a:t>
            </a:r>
            <a:r>
              <a:rPr lang="en-US" sz="1200" dirty="0">
                <a:solidFill>
                  <a:schemeClr val="bg1"/>
                </a:solidFill>
              </a:rPr>
              <a:t> </a:t>
            </a:r>
            <a:r>
              <a:rPr lang="en-US" sz="1200" dirty="0" err="1">
                <a:solidFill>
                  <a:schemeClr val="bg1"/>
                </a:solidFill>
              </a:rPr>
              <a:t>Kadłubka</a:t>
            </a:r>
            <a:r>
              <a:rPr lang="en-US" sz="1200" dirty="0">
                <a:solidFill>
                  <a:schemeClr val="bg1"/>
                </a:solidFill>
              </a:rPr>
              <a:t> </a:t>
            </a:r>
            <a:r>
              <a:rPr lang="en-US" sz="1200" dirty="0" err="1">
                <a:solidFill>
                  <a:schemeClr val="bg1"/>
                </a:solidFill>
              </a:rPr>
              <a:t>wraz</a:t>
            </a:r>
            <a:r>
              <a:rPr lang="en-US" sz="1200" dirty="0">
                <a:solidFill>
                  <a:schemeClr val="bg1"/>
                </a:solidFill>
              </a:rPr>
              <a:t> z </a:t>
            </a:r>
            <a:r>
              <a:rPr lang="en-US" sz="1200" dirty="0" err="1">
                <a:solidFill>
                  <a:schemeClr val="bg1"/>
                </a:solidFill>
              </a:rPr>
              <a:t>relikwiami</a:t>
            </a:r>
            <a:r>
              <a:rPr lang="en-US" sz="1200" dirty="0">
                <a:solidFill>
                  <a:schemeClr val="bg1"/>
                </a:solidFill>
              </a:rPr>
              <a:t>.</a:t>
            </a:r>
          </a:p>
          <a:p>
            <a:pPr indent="-182880">
              <a:lnSpc>
                <a:spcPct val="90000"/>
              </a:lnSpc>
              <a:spcAft>
                <a:spcPts val="600"/>
              </a:spcAft>
              <a:buClr>
                <a:schemeClr val="accent1"/>
              </a:buClr>
            </a:pPr>
            <a:r>
              <a:rPr lang="en-US" b="1" dirty="0">
                <a:solidFill>
                  <a:schemeClr val="bg1"/>
                </a:solidFill>
              </a:rPr>
              <a:t>5)</a:t>
            </a:r>
            <a:r>
              <a:rPr lang="en-US" b="1" dirty="0" err="1">
                <a:solidFill>
                  <a:schemeClr val="bg1"/>
                </a:solidFill>
              </a:rPr>
              <a:t>Muzeum</a:t>
            </a:r>
            <a:r>
              <a:rPr lang="en-US" b="1" dirty="0">
                <a:solidFill>
                  <a:schemeClr val="bg1"/>
                </a:solidFill>
              </a:rPr>
              <a:t> </a:t>
            </a:r>
            <a:r>
              <a:rPr lang="en-US" b="1" dirty="0" err="1">
                <a:solidFill>
                  <a:schemeClr val="bg1"/>
                </a:solidFill>
              </a:rPr>
              <a:t>Regionalne</a:t>
            </a:r>
            <a:r>
              <a:rPr lang="en-US" b="1" dirty="0">
                <a:solidFill>
                  <a:schemeClr val="bg1"/>
                </a:solidFill>
              </a:rPr>
              <a:t> w </a:t>
            </a:r>
            <a:r>
              <a:rPr lang="en-US" b="1" dirty="0" err="1" smtClean="0">
                <a:solidFill>
                  <a:schemeClr val="bg1"/>
                </a:solidFill>
              </a:rPr>
              <a:t>Pińczowie</a:t>
            </a:r>
            <a:r>
              <a:rPr lang="pl-PL" b="1" dirty="0" smtClean="0">
                <a:solidFill>
                  <a:schemeClr val="bg1"/>
                </a:solidFill>
              </a:rPr>
              <a:t>  </a:t>
            </a:r>
            <a:r>
              <a:rPr lang="en-US" sz="1200" dirty="0" err="1" smtClean="0">
                <a:solidFill>
                  <a:schemeClr val="bg1"/>
                </a:solidFill>
              </a:rPr>
              <a:t>Ekspozycja</a:t>
            </a:r>
            <a:r>
              <a:rPr lang="pl-PL" sz="1200" dirty="0" smtClean="0">
                <a:solidFill>
                  <a:schemeClr val="bg1"/>
                </a:solidFill>
              </a:rPr>
              <a:t>  </a:t>
            </a:r>
            <a:r>
              <a:rPr lang="en-US" sz="1200" dirty="0" err="1" smtClean="0">
                <a:solidFill>
                  <a:schemeClr val="bg1"/>
                </a:solidFill>
              </a:rPr>
              <a:t>muzealna</a:t>
            </a:r>
            <a:r>
              <a:rPr lang="en-US" sz="1200" dirty="0" smtClean="0">
                <a:solidFill>
                  <a:schemeClr val="bg1"/>
                </a:solidFill>
              </a:rPr>
              <a:t> </a:t>
            </a:r>
            <a:r>
              <a:rPr lang="en-US" sz="1200" dirty="0">
                <a:solidFill>
                  <a:schemeClr val="bg1"/>
                </a:solidFill>
              </a:rPr>
              <a:t>„Adolf </a:t>
            </a:r>
            <a:r>
              <a:rPr lang="en-US" sz="1200" dirty="0" err="1">
                <a:solidFill>
                  <a:schemeClr val="bg1"/>
                </a:solidFill>
              </a:rPr>
              <a:t>Dygasiński</a:t>
            </a:r>
            <a:r>
              <a:rPr lang="en-US" sz="1200" dirty="0">
                <a:solidFill>
                  <a:schemeClr val="bg1"/>
                </a:solidFill>
              </a:rPr>
              <a:t> – </a:t>
            </a:r>
            <a:r>
              <a:rPr lang="en-US" sz="1200" dirty="0" err="1">
                <a:solidFill>
                  <a:schemeClr val="bg1"/>
                </a:solidFill>
              </a:rPr>
              <a:t>życie</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twórczość</a:t>
            </a:r>
            <a:r>
              <a:rPr lang="en-US" sz="1200" dirty="0">
                <a:solidFill>
                  <a:schemeClr val="bg1"/>
                </a:solidFill>
              </a:rPr>
              <a:t>” </a:t>
            </a:r>
            <a:r>
              <a:rPr lang="en-US" sz="1200" dirty="0" err="1">
                <a:solidFill>
                  <a:schemeClr val="bg1"/>
                </a:solidFill>
              </a:rPr>
              <a:t>obrazuje</a:t>
            </a:r>
            <a:r>
              <a:rPr lang="en-US" sz="1200" dirty="0">
                <a:solidFill>
                  <a:schemeClr val="bg1"/>
                </a:solidFill>
              </a:rPr>
              <a:t> </a:t>
            </a:r>
            <a:r>
              <a:rPr lang="en-US" sz="1200" dirty="0" err="1">
                <a:solidFill>
                  <a:schemeClr val="bg1"/>
                </a:solidFill>
              </a:rPr>
              <a:t>silne</a:t>
            </a:r>
            <a:r>
              <a:rPr lang="en-US" sz="1200" dirty="0">
                <a:solidFill>
                  <a:schemeClr val="bg1"/>
                </a:solidFill>
              </a:rPr>
              <a:t> </a:t>
            </a:r>
            <a:r>
              <a:rPr lang="en-US" sz="1200" dirty="0" err="1">
                <a:solidFill>
                  <a:schemeClr val="bg1"/>
                </a:solidFill>
              </a:rPr>
              <a:t>związki</a:t>
            </a:r>
            <a:r>
              <a:rPr lang="en-US" sz="1200" dirty="0">
                <a:solidFill>
                  <a:schemeClr val="bg1"/>
                </a:solidFill>
              </a:rPr>
              <a:t> </a:t>
            </a:r>
            <a:r>
              <a:rPr lang="en-US" sz="1200" dirty="0" err="1">
                <a:solidFill>
                  <a:schemeClr val="bg1"/>
                </a:solidFill>
              </a:rPr>
              <a:t>pisarza</a:t>
            </a:r>
            <a:r>
              <a:rPr lang="en-US" sz="1200" dirty="0">
                <a:solidFill>
                  <a:schemeClr val="bg1"/>
                </a:solidFill>
              </a:rPr>
              <a:t> </a:t>
            </a:r>
            <a:r>
              <a:rPr lang="pl-PL" sz="1200" dirty="0" smtClean="0">
                <a:solidFill>
                  <a:schemeClr val="bg1"/>
                </a:solidFill>
              </a:rPr>
              <a:t> </a:t>
            </a:r>
            <a:r>
              <a:rPr lang="en-US" sz="1200" dirty="0" smtClean="0">
                <a:solidFill>
                  <a:schemeClr val="bg1"/>
                </a:solidFill>
              </a:rPr>
              <a:t>z </a:t>
            </a:r>
            <a:r>
              <a:rPr lang="en-US" sz="1200" dirty="0" err="1">
                <a:solidFill>
                  <a:schemeClr val="bg1"/>
                </a:solidFill>
              </a:rPr>
              <a:t>Pińczowem</a:t>
            </a:r>
            <a:r>
              <a:rPr lang="en-US" sz="1200" dirty="0">
                <a:solidFill>
                  <a:schemeClr val="bg1"/>
                </a:solidFill>
              </a:rPr>
              <a:t> </a:t>
            </a:r>
            <a:r>
              <a:rPr lang="pl-PL" sz="1200" dirty="0" smtClean="0">
                <a:solidFill>
                  <a:schemeClr val="bg1"/>
                </a:solidFill>
              </a:rPr>
              <a:t> </a:t>
            </a:r>
            <a:r>
              <a:rPr lang="en-US" sz="1200" dirty="0" err="1" smtClean="0">
                <a:solidFill>
                  <a:schemeClr val="bg1"/>
                </a:solidFill>
              </a:rPr>
              <a:t>i</a:t>
            </a:r>
            <a:r>
              <a:rPr lang="en-US" sz="1200" dirty="0">
                <a:solidFill>
                  <a:schemeClr val="bg1"/>
                </a:solidFill>
              </a:rPr>
              <a:t>  </a:t>
            </a:r>
            <a:r>
              <a:rPr lang="en-US" sz="1200" dirty="0" err="1">
                <a:solidFill>
                  <a:schemeClr val="bg1"/>
                </a:solidFill>
              </a:rPr>
              <a:t>Ponidziem</a:t>
            </a:r>
            <a:r>
              <a:rPr lang="en-US" sz="1200" dirty="0">
                <a:solidFill>
                  <a:schemeClr val="bg1"/>
                </a:solidFill>
              </a:rPr>
              <a:t> . </a:t>
            </a:r>
            <a:r>
              <a:rPr lang="en-US" sz="1200" dirty="0" err="1">
                <a:solidFill>
                  <a:schemeClr val="bg1"/>
                </a:solidFill>
              </a:rPr>
              <a:t>Można</a:t>
            </a:r>
            <a:r>
              <a:rPr lang="en-US" sz="1200" dirty="0">
                <a:solidFill>
                  <a:schemeClr val="bg1"/>
                </a:solidFill>
              </a:rPr>
              <a:t> tam </a:t>
            </a:r>
            <a:r>
              <a:rPr lang="en-US" sz="1200" dirty="0" err="1">
                <a:solidFill>
                  <a:schemeClr val="bg1"/>
                </a:solidFill>
              </a:rPr>
              <a:t>zobaczyć</a:t>
            </a:r>
            <a:r>
              <a:rPr lang="en-US" sz="1200" dirty="0">
                <a:solidFill>
                  <a:schemeClr val="bg1"/>
                </a:solidFill>
              </a:rPr>
              <a:t> </a:t>
            </a:r>
            <a:r>
              <a:rPr lang="en-US" sz="1200" dirty="0" err="1">
                <a:solidFill>
                  <a:schemeClr val="bg1"/>
                </a:solidFill>
              </a:rPr>
              <a:t>rękopisy</a:t>
            </a:r>
            <a:r>
              <a:rPr lang="en-US" sz="1200" dirty="0">
                <a:solidFill>
                  <a:schemeClr val="bg1"/>
                </a:solidFill>
              </a:rPr>
              <a:t>, </a:t>
            </a:r>
            <a:r>
              <a:rPr lang="en-US" sz="1200" dirty="0" err="1">
                <a:solidFill>
                  <a:schemeClr val="bg1"/>
                </a:solidFill>
              </a:rPr>
              <a:t>listy</a:t>
            </a:r>
            <a:r>
              <a:rPr lang="en-US" sz="1200" dirty="0">
                <a:solidFill>
                  <a:schemeClr val="bg1"/>
                </a:solidFill>
              </a:rPr>
              <a:t>, </a:t>
            </a:r>
            <a:r>
              <a:rPr lang="en-US" sz="1200" dirty="0" err="1">
                <a:solidFill>
                  <a:schemeClr val="bg1"/>
                </a:solidFill>
              </a:rPr>
              <a:t>fotografie</a:t>
            </a:r>
            <a:r>
              <a:rPr lang="en-US" sz="1200" dirty="0">
                <a:solidFill>
                  <a:schemeClr val="bg1"/>
                </a:solidFill>
              </a:rPr>
              <a:t> </a:t>
            </a:r>
            <a:r>
              <a:rPr lang="en-US" sz="1200" dirty="0" err="1">
                <a:solidFill>
                  <a:schemeClr val="bg1"/>
                </a:solidFill>
              </a:rPr>
              <a:t>oraz</a:t>
            </a:r>
            <a:r>
              <a:rPr lang="en-US" sz="1200" dirty="0">
                <a:solidFill>
                  <a:schemeClr val="bg1"/>
                </a:solidFill>
              </a:rPr>
              <a:t> </a:t>
            </a:r>
            <a:r>
              <a:rPr lang="en-US" sz="1200" dirty="0" err="1">
                <a:solidFill>
                  <a:schemeClr val="bg1"/>
                </a:solidFill>
              </a:rPr>
              <a:t>wiele</a:t>
            </a:r>
            <a:r>
              <a:rPr lang="en-US" sz="1200" dirty="0">
                <a:solidFill>
                  <a:schemeClr val="bg1"/>
                </a:solidFill>
              </a:rPr>
              <a:t> </a:t>
            </a:r>
            <a:r>
              <a:rPr lang="en-US" sz="1200" dirty="0" err="1">
                <a:solidFill>
                  <a:schemeClr val="bg1"/>
                </a:solidFill>
              </a:rPr>
              <a:t>innych</a:t>
            </a:r>
            <a:r>
              <a:rPr lang="en-US" sz="1200" dirty="0">
                <a:solidFill>
                  <a:schemeClr val="bg1"/>
                </a:solidFill>
              </a:rPr>
              <a:t> </a:t>
            </a:r>
            <a:r>
              <a:rPr lang="en-US" sz="1200" dirty="0" err="1">
                <a:solidFill>
                  <a:schemeClr val="bg1"/>
                </a:solidFill>
              </a:rPr>
              <a:t>pamiątek</a:t>
            </a:r>
            <a:r>
              <a:rPr lang="en-US" sz="1200" dirty="0">
                <a:solidFill>
                  <a:schemeClr val="bg1"/>
                </a:solidFill>
              </a:rPr>
              <a:t> </a:t>
            </a:r>
            <a:r>
              <a:rPr lang="en-US" sz="1200" dirty="0" err="1">
                <a:solidFill>
                  <a:schemeClr val="bg1"/>
                </a:solidFill>
              </a:rPr>
              <a:t>związanych</a:t>
            </a:r>
            <a:r>
              <a:rPr lang="en-US" sz="1200" dirty="0">
                <a:solidFill>
                  <a:schemeClr val="bg1"/>
                </a:solidFill>
              </a:rPr>
              <a:t> z </a:t>
            </a:r>
            <a:r>
              <a:rPr lang="en-US" sz="1200" dirty="0" err="1">
                <a:solidFill>
                  <a:schemeClr val="bg1"/>
                </a:solidFill>
              </a:rPr>
              <a:t>życiem</a:t>
            </a:r>
            <a:r>
              <a:rPr lang="en-US" sz="1200" dirty="0">
                <a:solidFill>
                  <a:schemeClr val="bg1"/>
                </a:solidFill>
              </a:rPr>
              <a:t> </a:t>
            </a:r>
            <a:r>
              <a:rPr lang="en-US" sz="1200" dirty="0" err="1">
                <a:solidFill>
                  <a:schemeClr val="bg1"/>
                </a:solidFill>
              </a:rPr>
              <a:t>i</a:t>
            </a:r>
            <a:r>
              <a:rPr lang="en-US" sz="1200" dirty="0">
                <a:solidFill>
                  <a:schemeClr val="bg1"/>
                </a:solidFill>
              </a:rPr>
              <a:t> </a:t>
            </a:r>
            <a:r>
              <a:rPr lang="en-US" sz="1200" dirty="0" err="1">
                <a:solidFill>
                  <a:schemeClr val="bg1"/>
                </a:solidFill>
              </a:rPr>
              <a:t>twórczością</a:t>
            </a:r>
            <a:r>
              <a:rPr lang="en-US" sz="1200" dirty="0">
                <a:solidFill>
                  <a:schemeClr val="bg1"/>
                </a:solidFill>
              </a:rPr>
              <a:t> </a:t>
            </a:r>
            <a:r>
              <a:rPr lang="en-US" sz="1200" dirty="0" err="1">
                <a:solidFill>
                  <a:schemeClr val="bg1"/>
                </a:solidFill>
              </a:rPr>
              <a:t>pisarza</a:t>
            </a:r>
            <a:r>
              <a:rPr lang="en-US" sz="1200" dirty="0">
                <a:solidFill>
                  <a:schemeClr val="bg1"/>
                </a:solidFill>
              </a:rPr>
              <a:t>.</a:t>
            </a:r>
            <a:endParaRPr lang="en-US" b="1" dirty="0">
              <a:solidFill>
                <a:schemeClr val="bg1"/>
              </a:solidFill>
            </a:endParaRPr>
          </a:p>
          <a:p>
            <a:pPr indent="-182880">
              <a:lnSpc>
                <a:spcPct val="90000"/>
              </a:lnSpc>
              <a:spcAft>
                <a:spcPts val="600"/>
              </a:spcAft>
              <a:buClr>
                <a:schemeClr val="accent1"/>
              </a:buClr>
            </a:pPr>
            <a:r>
              <a:rPr lang="en-US" b="1" dirty="0">
                <a:solidFill>
                  <a:schemeClr val="bg1"/>
                </a:solidFill>
              </a:rPr>
              <a:t>6)Dom </a:t>
            </a:r>
            <a:r>
              <a:rPr lang="en-US" b="1" dirty="0" err="1">
                <a:solidFill>
                  <a:schemeClr val="bg1"/>
                </a:solidFill>
              </a:rPr>
              <a:t>Długosza</a:t>
            </a:r>
            <a:r>
              <a:rPr lang="en-US" b="1" dirty="0">
                <a:solidFill>
                  <a:schemeClr val="bg1"/>
                </a:solidFill>
              </a:rPr>
              <a:t> – </a:t>
            </a:r>
            <a:r>
              <a:rPr lang="en-US" b="1" dirty="0" err="1">
                <a:solidFill>
                  <a:schemeClr val="bg1"/>
                </a:solidFill>
              </a:rPr>
              <a:t>Muzeum</a:t>
            </a:r>
            <a:r>
              <a:rPr lang="en-US" b="1" dirty="0">
                <a:solidFill>
                  <a:schemeClr val="bg1"/>
                </a:solidFill>
              </a:rPr>
              <a:t> </a:t>
            </a:r>
            <a:r>
              <a:rPr lang="en-US" b="1" dirty="0" err="1">
                <a:solidFill>
                  <a:schemeClr val="bg1"/>
                </a:solidFill>
              </a:rPr>
              <a:t>Regionalne</a:t>
            </a:r>
            <a:r>
              <a:rPr lang="en-US" b="1" dirty="0">
                <a:solidFill>
                  <a:schemeClr val="bg1"/>
                </a:solidFill>
              </a:rPr>
              <a:t> w </a:t>
            </a:r>
            <a:r>
              <a:rPr lang="en-US" b="1" dirty="0" err="1">
                <a:solidFill>
                  <a:schemeClr val="bg1"/>
                </a:solidFill>
              </a:rPr>
              <a:t>Wiślicy</a:t>
            </a:r>
            <a:endParaRPr lang="en-US" b="1" dirty="0">
              <a:solidFill>
                <a:schemeClr val="bg1"/>
              </a:solidFill>
            </a:endParaRPr>
          </a:p>
          <a:p>
            <a:pPr indent="-182880">
              <a:lnSpc>
                <a:spcPct val="90000"/>
              </a:lnSpc>
              <a:spcAft>
                <a:spcPts val="600"/>
              </a:spcAft>
              <a:buClr>
                <a:schemeClr val="accent1"/>
              </a:buClr>
            </a:pPr>
            <a:r>
              <a:rPr lang="en-US" sz="1200" dirty="0">
                <a:solidFill>
                  <a:schemeClr val="bg1"/>
                </a:solidFill>
              </a:rPr>
              <a:t>Wiślica to jeden z najstarszych ośrodków plemiennych, w średniowieczu jeden z najważniejszych ośrodków grodowych. Uwagę przykuwa Dom Długosza z 1460 r. ufundowany przez słynnego kronikarza – twórcę jednego z najwybitniejszych dzieł średniowiecznej historiografii europejskiej („Roczniki, czyli kroniki sławnego Królestwa Polskiego”) – jako mieszkanie dla wikariuszy kolegiaty wiślickiej.  Obecnie mieści się w nim plebania i Muzeum Regionalne.</a:t>
            </a:r>
          </a:p>
          <a:p>
            <a:pPr indent="-182880">
              <a:lnSpc>
                <a:spcPct val="90000"/>
              </a:lnSpc>
              <a:spcAft>
                <a:spcPts val="600"/>
              </a:spcAft>
              <a:buClr>
                <a:schemeClr val="accent1"/>
              </a:buClr>
            </a:pPr>
            <a:endParaRPr lang="en-US" sz="1200" dirty="0"/>
          </a:p>
          <a:p>
            <a:pPr indent="-182880">
              <a:lnSpc>
                <a:spcPct val="90000"/>
              </a:lnSpc>
              <a:spcAft>
                <a:spcPts val="600"/>
              </a:spcAft>
              <a:buClr>
                <a:schemeClr val="accent1"/>
              </a:buClr>
            </a:pPr>
            <a:endParaRPr lang="en-US" sz="1200" dirty="0"/>
          </a:p>
          <a:p>
            <a:pPr indent="-182880">
              <a:lnSpc>
                <a:spcPct val="90000"/>
              </a:lnSpc>
              <a:spcAft>
                <a:spcPts val="600"/>
              </a:spcAft>
              <a:buClr>
                <a:schemeClr val="accent1"/>
              </a:buClr>
            </a:pPr>
            <a:endParaRPr lang="en-US" sz="1200" dirty="0"/>
          </a:p>
        </p:txBody>
      </p:sp>
      <p:pic>
        <p:nvPicPr>
          <p:cNvPr id="5" name="Obraz 5" descr="Obraz zawierający niebo, zewnętrzne, budynek, cegła&#10;&#10;Opis wygenerowany automatycznie">
            <a:extLst>
              <a:ext uri="{FF2B5EF4-FFF2-40B4-BE49-F238E27FC236}">
                <a16:creationId xmlns="" xmlns:a16="http://schemas.microsoft.com/office/drawing/2014/main" id="{5219F6BC-551A-4549-8F3D-E4343B0604A2}"/>
              </a:ext>
            </a:extLst>
          </p:cNvPr>
          <p:cNvPicPr>
            <a:picLocks noChangeAspect="1"/>
          </p:cNvPicPr>
          <p:nvPr/>
        </p:nvPicPr>
        <p:blipFill rotWithShape="1">
          <a:blip r:embed="rId2" cstate="print"/>
          <a:srcRect t="1911" b="12891"/>
          <a:stretch/>
        </p:blipFill>
        <p:spPr>
          <a:xfrm>
            <a:off x="6012160" y="908720"/>
            <a:ext cx="2822002" cy="23794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Obraz 3" descr="Obraz zawierający trawa, drzewo, zewnętrzne, niebo&#10;&#10;Opis wygenerowany automatycznie">
            <a:extLst>
              <a:ext uri="{FF2B5EF4-FFF2-40B4-BE49-F238E27FC236}">
                <a16:creationId xmlns="" xmlns:a16="http://schemas.microsoft.com/office/drawing/2014/main" id="{74901634-60BC-4C24-9673-583D6F3B3DA5}"/>
              </a:ext>
            </a:extLst>
          </p:cNvPr>
          <p:cNvPicPr>
            <a:picLocks noChangeAspect="1"/>
          </p:cNvPicPr>
          <p:nvPr/>
        </p:nvPicPr>
        <p:blipFill rotWithShape="1">
          <a:blip r:embed="rId3" cstate="print"/>
          <a:srcRect t="893" r="2" b="2"/>
          <a:stretch/>
        </p:blipFill>
        <p:spPr>
          <a:xfrm>
            <a:off x="6156176" y="4221088"/>
            <a:ext cx="2818443" cy="23380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pole tekstowe 3">
            <a:extLst>
              <a:ext uri="{FF2B5EF4-FFF2-40B4-BE49-F238E27FC236}">
                <a16:creationId xmlns="" xmlns:a16="http://schemas.microsoft.com/office/drawing/2014/main" id="{8411B927-D2E1-46EB-93F8-277C46820BDC}"/>
              </a:ext>
            </a:extLst>
          </p:cNvPr>
          <p:cNvSpPr txBox="1"/>
          <p:nvPr/>
        </p:nvSpPr>
        <p:spPr>
          <a:xfrm>
            <a:off x="7740352" y="3356992"/>
            <a:ext cx="2057400" cy="846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pl-PL" sz="1300" dirty="0">
                <a:solidFill>
                  <a:schemeClr val="bg1"/>
                </a:solidFill>
              </a:rPr>
              <a:t>Muzeum Henryka </a:t>
            </a:r>
            <a:endParaRPr lang="pl-PL" dirty="0">
              <a:solidFill>
                <a:schemeClr val="bg1"/>
              </a:solidFill>
            </a:endParaRPr>
          </a:p>
          <a:p>
            <a:pPr>
              <a:spcAft>
                <a:spcPts val="600"/>
              </a:spcAft>
            </a:pPr>
            <a:r>
              <a:rPr lang="pl-PL" sz="1300" dirty="0">
                <a:solidFill>
                  <a:schemeClr val="bg1"/>
                </a:solidFill>
              </a:rPr>
              <a:t>Sienkiewicza </a:t>
            </a:r>
            <a:endParaRPr lang="pl-PL" dirty="0">
              <a:solidFill>
                <a:schemeClr val="bg1"/>
              </a:solidFill>
            </a:endParaRPr>
          </a:p>
          <a:p>
            <a:pPr>
              <a:spcAft>
                <a:spcPts val="600"/>
              </a:spcAft>
            </a:pPr>
            <a:r>
              <a:rPr lang="pl-PL" sz="1300" dirty="0">
                <a:solidFill>
                  <a:schemeClr val="bg1"/>
                </a:solidFill>
              </a:rPr>
              <a:t>w Oblęgorku</a:t>
            </a:r>
            <a:endParaRPr lang="pl-PL" dirty="0">
              <a:solidFill>
                <a:schemeClr val="bg1"/>
              </a:solidFill>
            </a:endParaRPr>
          </a:p>
        </p:txBody>
      </p:sp>
      <p:sp>
        <p:nvSpPr>
          <p:cNvPr id="6" name="pole tekstowe 5">
            <a:extLst>
              <a:ext uri="{FF2B5EF4-FFF2-40B4-BE49-F238E27FC236}">
                <a16:creationId xmlns="" xmlns:a16="http://schemas.microsoft.com/office/drawing/2014/main" id="{7A5303CF-63FF-4B9A-B152-04A08F9210E7}"/>
              </a:ext>
            </a:extLst>
          </p:cNvPr>
          <p:cNvSpPr txBox="1"/>
          <p:nvPr/>
        </p:nvSpPr>
        <p:spPr>
          <a:xfrm>
            <a:off x="7242988" y="127765"/>
            <a:ext cx="2057400"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pl-PL" sz="1300" dirty="0">
                <a:solidFill>
                  <a:schemeClr val="bg1"/>
                </a:solidFill>
              </a:rPr>
              <a:t>Dom Długosza – Muzeum Regionalne w Wiślicy</a:t>
            </a:r>
            <a:endParaRPr lang="pl-PL" sz="1300" dirty="0">
              <a:solidFill>
                <a:schemeClr val="bg1"/>
              </a:solidFill>
              <a:ea typeface="+mn-lt"/>
              <a:cs typeface="+mn-lt"/>
            </a:endParaRPr>
          </a:p>
          <a:p>
            <a:pPr algn="l">
              <a:spcAft>
                <a:spcPts val="600"/>
              </a:spcAft>
            </a:pPr>
            <a:endParaRPr lang="pl-PL" sz="1300" dirty="0"/>
          </a:p>
        </p:txBody>
      </p:sp>
      <p:sp>
        <p:nvSpPr>
          <p:cNvPr id="7" name="pole tekstowe 6">
            <a:extLst>
              <a:ext uri="{FF2B5EF4-FFF2-40B4-BE49-F238E27FC236}">
                <a16:creationId xmlns="" xmlns:a16="http://schemas.microsoft.com/office/drawing/2014/main" id="{F6F81D87-B58D-4E83-8C0D-BB228E6ED7B0}"/>
              </a:ext>
            </a:extLst>
          </p:cNvPr>
          <p:cNvSpPr txBox="1"/>
          <p:nvPr/>
        </p:nvSpPr>
        <p:spPr>
          <a:xfrm>
            <a:off x="-28576" y="-3463"/>
            <a:ext cx="59687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dirty="0">
                <a:solidFill>
                  <a:schemeClr val="bg1"/>
                </a:solidFill>
                <a:ea typeface="+mn-lt"/>
                <a:cs typeface="+mn-lt"/>
              </a:rPr>
              <a:t>Znane postacie związane z naszym regionem</a:t>
            </a:r>
            <a:endParaRPr lang="pl-PL" sz="2000" b="1" dirty="0">
              <a:solidFill>
                <a:schemeClr val="bg1"/>
              </a:solidFill>
            </a:endParaRPr>
          </a:p>
        </p:txBody>
      </p:sp>
      <p:sp>
        <p:nvSpPr>
          <p:cNvPr id="9" name="Prostokąt 8"/>
          <p:cNvSpPr/>
          <p:nvPr/>
        </p:nvSpPr>
        <p:spPr>
          <a:xfrm>
            <a:off x="8257219" y="6571768"/>
            <a:ext cx="886781" cy="286232"/>
          </a:xfrm>
          <a:prstGeom prst="rect">
            <a:avLst/>
          </a:prstGeom>
        </p:spPr>
        <p:txBody>
          <a:bodyPr wrap="none">
            <a:spAutoFit/>
          </a:bodyPr>
          <a:lstStyle/>
          <a:p>
            <a:pPr lvl="0" indent="-182880">
              <a:lnSpc>
                <a:spcPct val="90000"/>
              </a:lnSpc>
              <a:spcAft>
                <a:spcPts val="600"/>
              </a:spcAft>
            </a:pPr>
            <a:r>
              <a:rPr lang="en-US" sz="1400" dirty="0">
                <a:solidFill>
                  <a:schemeClr val="bg1"/>
                </a:solidFill>
              </a:rPr>
              <a:t>Klasa VI C</a:t>
            </a:r>
          </a:p>
        </p:txBody>
      </p:sp>
    </p:spTree>
    <p:extLst>
      <p:ext uri="{BB962C8B-B14F-4D97-AF65-F5344CB8AC3E}">
        <p14:creationId xmlns="" xmlns:p14="http://schemas.microsoft.com/office/powerpoint/2010/main" val="4159657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2">
            <a:extLst>
              <a:ext uri="{FF2B5EF4-FFF2-40B4-BE49-F238E27FC236}">
                <a16:creationId xmlns="" xmlns:a16="http://schemas.microsoft.com/office/drawing/2014/main" id="{E8FF06A7-5047-44BF-9612-443581AEEB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pole tekstowe 17">
            <a:extLst>
              <a:ext uri="{FF2B5EF4-FFF2-40B4-BE49-F238E27FC236}">
                <a16:creationId xmlns="" xmlns:a16="http://schemas.microsoft.com/office/drawing/2014/main" id="{899BAB2B-2F51-4ADC-AF32-5BDF49D902DF}"/>
              </a:ext>
            </a:extLst>
          </p:cNvPr>
          <p:cNvSpPr txBox="1"/>
          <p:nvPr/>
        </p:nvSpPr>
        <p:spPr>
          <a:xfrm>
            <a:off x="0" y="-803474"/>
            <a:ext cx="6039142" cy="160694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100" b="1" spc="-50" dirty="0" err="1">
                <a:solidFill>
                  <a:schemeClr val="bg1"/>
                </a:solidFill>
                <a:latin typeface="+mj-lt"/>
                <a:ea typeface="+mj-ea"/>
                <a:cs typeface="+mj-cs"/>
              </a:rPr>
              <a:t>Od</a:t>
            </a:r>
            <a:r>
              <a:rPr lang="en-US" sz="4100" b="1" spc="-50" dirty="0">
                <a:solidFill>
                  <a:schemeClr val="bg1"/>
                </a:solidFill>
                <a:latin typeface="+mj-lt"/>
                <a:ea typeface="+mj-ea"/>
                <a:cs typeface="+mj-cs"/>
              </a:rPr>
              <a:t> </a:t>
            </a:r>
            <a:r>
              <a:rPr lang="en-US" sz="4100" b="1" spc="-50" dirty="0" err="1">
                <a:solidFill>
                  <a:schemeClr val="bg1"/>
                </a:solidFill>
                <a:latin typeface="+mj-lt"/>
                <a:ea typeface="+mj-ea"/>
                <a:cs typeface="+mj-cs"/>
              </a:rPr>
              <a:t>najdawniejszych</a:t>
            </a:r>
            <a:r>
              <a:rPr lang="en-US" sz="4100" b="1" spc="-50" dirty="0">
                <a:solidFill>
                  <a:schemeClr val="bg1"/>
                </a:solidFill>
                <a:latin typeface="+mj-lt"/>
                <a:ea typeface="+mj-ea"/>
                <a:cs typeface="+mj-cs"/>
              </a:rPr>
              <a:t> </a:t>
            </a:r>
            <a:r>
              <a:rPr lang="en-US" sz="4100" b="1" spc="-50" dirty="0" err="1">
                <a:solidFill>
                  <a:schemeClr val="bg1"/>
                </a:solidFill>
                <a:latin typeface="+mj-lt"/>
                <a:ea typeface="+mj-ea"/>
                <a:cs typeface="+mj-cs"/>
              </a:rPr>
              <a:t>czasów</a:t>
            </a:r>
            <a:endParaRPr lang="en-US" sz="4100" b="1" spc="-50" dirty="0">
              <a:solidFill>
                <a:schemeClr val="bg1"/>
              </a:solidFill>
              <a:latin typeface="+mj-lt"/>
              <a:ea typeface="+mj-ea"/>
              <a:cs typeface="+mj-cs"/>
            </a:endParaRPr>
          </a:p>
        </p:txBody>
      </p:sp>
      <p:sp>
        <p:nvSpPr>
          <p:cNvPr id="17" name="pole tekstowe 16">
            <a:extLst>
              <a:ext uri="{FF2B5EF4-FFF2-40B4-BE49-F238E27FC236}">
                <a16:creationId xmlns="" xmlns:a16="http://schemas.microsoft.com/office/drawing/2014/main" id="{B12BC065-3B4D-4338-8589-62717AB38EFA}"/>
              </a:ext>
            </a:extLst>
          </p:cNvPr>
          <p:cNvSpPr txBox="1"/>
          <p:nvPr/>
        </p:nvSpPr>
        <p:spPr>
          <a:xfrm>
            <a:off x="179512" y="1052736"/>
            <a:ext cx="5112568" cy="430994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gn="just">
              <a:lnSpc>
                <a:spcPct val="90000"/>
              </a:lnSpc>
              <a:spcAft>
                <a:spcPts val="600"/>
              </a:spcAft>
              <a:buClr>
                <a:schemeClr val="accent1"/>
              </a:buClr>
            </a:pPr>
            <a:r>
              <a:rPr lang="en-US" sz="2400" b="1" dirty="0" err="1">
                <a:solidFill>
                  <a:schemeClr val="bg1"/>
                </a:solidFill>
              </a:rPr>
              <a:t>Góry</a:t>
            </a:r>
            <a:r>
              <a:rPr lang="en-US" sz="2400" b="1" dirty="0">
                <a:solidFill>
                  <a:schemeClr val="bg1"/>
                </a:solidFill>
              </a:rPr>
              <a:t> </a:t>
            </a:r>
            <a:r>
              <a:rPr lang="en-US" sz="2400" b="1" dirty="0" err="1">
                <a:solidFill>
                  <a:schemeClr val="bg1"/>
                </a:solidFill>
              </a:rPr>
              <a:t>Świętokrzyskie</a:t>
            </a:r>
            <a:r>
              <a:rPr lang="en-US" sz="2400" b="1" dirty="0">
                <a:solidFill>
                  <a:schemeClr val="bg1"/>
                </a:solidFill>
              </a:rPr>
              <a:t> </a:t>
            </a:r>
            <a:endParaRPr lang="pl-PL" sz="2400" b="1" dirty="0" smtClean="0">
              <a:solidFill>
                <a:schemeClr val="bg1"/>
              </a:solidFill>
            </a:endParaRPr>
          </a:p>
          <a:p>
            <a:pPr indent="-182880" algn="just">
              <a:lnSpc>
                <a:spcPct val="90000"/>
              </a:lnSpc>
              <a:spcAft>
                <a:spcPts val="600"/>
              </a:spcAft>
              <a:buClr>
                <a:schemeClr val="accent1"/>
              </a:buClr>
            </a:pPr>
            <a:r>
              <a:rPr lang="en-US" dirty="0" err="1" smtClean="0">
                <a:solidFill>
                  <a:schemeClr val="bg1"/>
                </a:solidFill>
              </a:rPr>
              <a:t>są</a:t>
            </a:r>
            <a:r>
              <a:rPr lang="en-US" dirty="0" smtClean="0">
                <a:solidFill>
                  <a:schemeClr val="bg1"/>
                </a:solidFill>
              </a:rPr>
              <a:t> </a:t>
            </a:r>
            <a:r>
              <a:rPr lang="en-US" dirty="0" err="1">
                <a:solidFill>
                  <a:schemeClr val="bg1"/>
                </a:solidFill>
              </a:rPr>
              <a:t>jednymi</a:t>
            </a:r>
            <a:r>
              <a:rPr lang="en-US" dirty="0">
                <a:solidFill>
                  <a:schemeClr val="bg1"/>
                </a:solidFill>
              </a:rPr>
              <a:t> z </a:t>
            </a:r>
            <a:r>
              <a:rPr lang="en-US" dirty="0" err="1">
                <a:solidFill>
                  <a:schemeClr val="bg1"/>
                </a:solidFill>
              </a:rPr>
              <a:t>najstarszych</a:t>
            </a:r>
            <a:r>
              <a:rPr lang="en-US" dirty="0">
                <a:solidFill>
                  <a:schemeClr val="bg1"/>
                </a:solidFill>
              </a:rPr>
              <a:t> </a:t>
            </a:r>
            <a:r>
              <a:rPr lang="en-US" dirty="0" err="1">
                <a:solidFill>
                  <a:schemeClr val="bg1"/>
                </a:solidFill>
              </a:rPr>
              <a:t>gór</a:t>
            </a:r>
            <a:r>
              <a:rPr lang="en-US" dirty="0">
                <a:solidFill>
                  <a:schemeClr val="bg1"/>
                </a:solidFill>
              </a:rPr>
              <a:t> </a:t>
            </a:r>
            <a:r>
              <a:rPr lang="en-US" dirty="0" err="1">
                <a:solidFill>
                  <a:schemeClr val="bg1"/>
                </a:solidFill>
              </a:rPr>
              <a:t>nie</a:t>
            </a:r>
            <a:r>
              <a:rPr lang="en-US" dirty="0">
                <a:solidFill>
                  <a:schemeClr val="bg1"/>
                </a:solidFill>
              </a:rPr>
              <a:t> </a:t>
            </a:r>
            <a:r>
              <a:rPr lang="en-US" dirty="0" err="1" smtClean="0">
                <a:solidFill>
                  <a:schemeClr val="bg1"/>
                </a:solidFill>
              </a:rPr>
              <a:t>tylko</a:t>
            </a:r>
            <a:r>
              <a:rPr lang="pl-PL" dirty="0" smtClean="0">
                <a:solidFill>
                  <a:schemeClr val="bg1"/>
                </a:solidFill>
              </a:rPr>
              <a:t> </a:t>
            </a:r>
            <a:r>
              <a:rPr lang="en-US" dirty="0" smtClean="0">
                <a:solidFill>
                  <a:schemeClr val="bg1"/>
                </a:solidFill>
              </a:rPr>
              <a:t>w </a:t>
            </a:r>
            <a:r>
              <a:rPr lang="en-US" dirty="0" err="1">
                <a:solidFill>
                  <a:schemeClr val="bg1"/>
                </a:solidFill>
              </a:rPr>
              <a:t>Polsce</a:t>
            </a:r>
            <a:r>
              <a:rPr lang="en-US" dirty="0">
                <a:solidFill>
                  <a:schemeClr val="bg1"/>
                </a:solidFill>
              </a:rPr>
              <a:t>, </a:t>
            </a:r>
            <a:r>
              <a:rPr lang="en-US" dirty="0" err="1">
                <a:solidFill>
                  <a:schemeClr val="bg1"/>
                </a:solidFill>
              </a:rPr>
              <a:t>lecz</a:t>
            </a:r>
            <a:r>
              <a:rPr lang="en-US" dirty="0">
                <a:solidFill>
                  <a:schemeClr val="bg1"/>
                </a:solidFill>
              </a:rPr>
              <a:t> </a:t>
            </a:r>
            <a:r>
              <a:rPr lang="en-US" dirty="0" err="1">
                <a:solidFill>
                  <a:schemeClr val="bg1"/>
                </a:solidFill>
              </a:rPr>
              <a:t>także</a:t>
            </a:r>
            <a:r>
              <a:rPr lang="en-US" dirty="0">
                <a:solidFill>
                  <a:schemeClr val="bg1"/>
                </a:solidFill>
              </a:rPr>
              <a:t> w </a:t>
            </a:r>
            <a:r>
              <a:rPr lang="en-US" dirty="0" err="1">
                <a:solidFill>
                  <a:schemeClr val="bg1"/>
                </a:solidFill>
              </a:rPr>
              <a:t>Europie</a:t>
            </a:r>
            <a:r>
              <a:rPr lang="en-US" dirty="0">
                <a:solidFill>
                  <a:schemeClr val="bg1"/>
                </a:solidFill>
              </a:rPr>
              <a:t>. </a:t>
            </a:r>
            <a:r>
              <a:rPr lang="en-US" dirty="0" err="1">
                <a:solidFill>
                  <a:schemeClr val="bg1"/>
                </a:solidFill>
              </a:rPr>
              <a:t>Ludzie</a:t>
            </a:r>
            <a:r>
              <a:rPr lang="en-US" dirty="0">
                <a:solidFill>
                  <a:schemeClr val="bg1"/>
                </a:solidFill>
              </a:rPr>
              <a:t> od </a:t>
            </a:r>
            <a:r>
              <a:rPr lang="en-US" dirty="0" err="1">
                <a:solidFill>
                  <a:schemeClr val="bg1"/>
                </a:solidFill>
              </a:rPr>
              <a:t>niepamiętnych</a:t>
            </a:r>
            <a:r>
              <a:rPr lang="en-US" dirty="0">
                <a:solidFill>
                  <a:schemeClr val="bg1"/>
                </a:solidFill>
              </a:rPr>
              <a:t> </a:t>
            </a:r>
            <a:r>
              <a:rPr lang="en-US" dirty="0" err="1">
                <a:solidFill>
                  <a:schemeClr val="bg1"/>
                </a:solidFill>
              </a:rPr>
              <a:t>czasów</a:t>
            </a:r>
            <a:r>
              <a:rPr lang="en-US" dirty="0">
                <a:solidFill>
                  <a:schemeClr val="bg1"/>
                </a:solidFill>
              </a:rPr>
              <a:t> </a:t>
            </a:r>
            <a:r>
              <a:rPr lang="en-US" dirty="0" err="1">
                <a:solidFill>
                  <a:schemeClr val="bg1"/>
                </a:solidFill>
              </a:rPr>
              <a:t>zamieszkiwali</a:t>
            </a:r>
            <a:r>
              <a:rPr lang="en-US" dirty="0">
                <a:solidFill>
                  <a:schemeClr val="bg1"/>
                </a:solidFill>
              </a:rPr>
              <a:t> ich </a:t>
            </a:r>
            <a:r>
              <a:rPr lang="en-US" dirty="0" err="1">
                <a:solidFill>
                  <a:schemeClr val="bg1"/>
                </a:solidFill>
              </a:rPr>
              <a:t>łagodne</a:t>
            </a:r>
            <a:r>
              <a:rPr lang="en-US" dirty="0">
                <a:solidFill>
                  <a:schemeClr val="bg1"/>
                </a:solidFill>
              </a:rPr>
              <a:t> </a:t>
            </a:r>
            <a:r>
              <a:rPr lang="en-US" dirty="0" err="1">
                <a:solidFill>
                  <a:schemeClr val="bg1"/>
                </a:solidFill>
              </a:rPr>
              <a:t>szczyty</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doliny</a:t>
            </a:r>
            <a:r>
              <a:rPr lang="en-US" dirty="0">
                <a:solidFill>
                  <a:schemeClr val="bg1"/>
                </a:solidFill>
              </a:rPr>
              <a:t>, </a:t>
            </a:r>
            <a:r>
              <a:rPr lang="en-US" dirty="0" err="1">
                <a:solidFill>
                  <a:schemeClr val="bg1"/>
                </a:solidFill>
              </a:rPr>
              <a:t>dlatego</a:t>
            </a:r>
            <a:r>
              <a:rPr lang="en-US" dirty="0">
                <a:solidFill>
                  <a:schemeClr val="bg1"/>
                </a:solidFill>
              </a:rPr>
              <a:t> </a:t>
            </a:r>
            <a:r>
              <a:rPr lang="pl-PL" dirty="0" smtClean="0">
                <a:solidFill>
                  <a:schemeClr val="bg1"/>
                </a:solidFill>
              </a:rPr>
              <a:t/>
            </a:r>
            <a:br>
              <a:rPr lang="pl-PL" dirty="0" smtClean="0">
                <a:solidFill>
                  <a:schemeClr val="bg1"/>
                </a:solidFill>
              </a:rPr>
            </a:br>
            <a:r>
              <a:rPr lang="en-US" dirty="0" smtClean="0">
                <a:solidFill>
                  <a:schemeClr val="bg1"/>
                </a:solidFill>
              </a:rPr>
              <a:t>w </a:t>
            </a:r>
            <a:r>
              <a:rPr lang="en-US" dirty="0" err="1">
                <a:solidFill>
                  <a:schemeClr val="bg1"/>
                </a:solidFill>
              </a:rPr>
              <a:t>wielu</a:t>
            </a:r>
            <a:r>
              <a:rPr lang="en-US" dirty="0">
                <a:solidFill>
                  <a:schemeClr val="bg1"/>
                </a:solidFill>
              </a:rPr>
              <a:t> </a:t>
            </a:r>
            <a:r>
              <a:rPr lang="en-US" dirty="0" err="1">
                <a:solidFill>
                  <a:schemeClr val="bg1"/>
                </a:solidFill>
              </a:rPr>
              <a:t>miejscach</a:t>
            </a:r>
            <a:r>
              <a:rPr lang="en-US" dirty="0">
                <a:solidFill>
                  <a:schemeClr val="bg1"/>
                </a:solidFill>
              </a:rPr>
              <a:t> </a:t>
            </a:r>
            <a:r>
              <a:rPr lang="en-US" dirty="0" err="1">
                <a:solidFill>
                  <a:schemeClr val="bg1"/>
                </a:solidFill>
              </a:rPr>
              <a:t>odnajdujemy</a:t>
            </a:r>
            <a:r>
              <a:rPr lang="en-US" dirty="0">
                <a:solidFill>
                  <a:schemeClr val="bg1"/>
                </a:solidFill>
              </a:rPr>
              <a:t> </a:t>
            </a:r>
            <a:r>
              <a:rPr lang="en-US" dirty="0" err="1">
                <a:solidFill>
                  <a:schemeClr val="bg1"/>
                </a:solidFill>
              </a:rPr>
              <a:t>najdawniejsze</a:t>
            </a:r>
            <a:r>
              <a:rPr lang="en-US" dirty="0">
                <a:solidFill>
                  <a:schemeClr val="bg1"/>
                </a:solidFill>
              </a:rPr>
              <a:t> </a:t>
            </a:r>
            <a:r>
              <a:rPr lang="en-US" dirty="0" err="1">
                <a:solidFill>
                  <a:schemeClr val="bg1"/>
                </a:solidFill>
              </a:rPr>
              <a:t>ślady</a:t>
            </a:r>
            <a:r>
              <a:rPr lang="en-US" dirty="0">
                <a:solidFill>
                  <a:schemeClr val="bg1"/>
                </a:solidFill>
              </a:rPr>
              <a:t> </a:t>
            </a:r>
            <a:r>
              <a:rPr lang="en-US" dirty="0" err="1">
                <a:solidFill>
                  <a:schemeClr val="bg1"/>
                </a:solidFill>
              </a:rPr>
              <a:t>naszych</a:t>
            </a:r>
            <a:r>
              <a:rPr lang="en-US" dirty="0">
                <a:solidFill>
                  <a:schemeClr val="bg1"/>
                </a:solidFill>
              </a:rPr>
              <a:t> </a:t>
            </a:r>
            <a:r>
              <a:rPr lang="en-US" dirty="0" err="1">
                <a:solidFill>
                  <a:schemeClr val="bg1"/>
                </a:solidFill>
              </a:rPr>
              <a:t>przodków</a:t>
            </a:r>
            <a:r>
              <a:rPr lang="en-US" dirty="0">
                <a:solidFill>
                  <a:schemeClr val="bg1"/>
                </a:solidFill>
              </a:rPr>
              <a:t>.</a:t>
            </a:r>
          </a:p>
          <a:p>
            <a:pPr indent="-182880" algn="just">
              <a:lnSpc>
                <a:spcPct val="90000"/>
              </a:lnSpc>
              <a:spcAft>
                <a:spcPts val="600"/>
              </a:spcAft>
              <a:buClr>
                <a:srgbClr val="93A299"/>
              </a:buClr>
            </a:pPr>
            <a:r>
              <a:rPr lang="en-US" sz="2400" b="1" dirty="0" err="1" smtClean="0">
                <a:solidFill>
                  <a:schemeClr val="bg1"/>
                </a:solidFill>
              </a:rPr>
              <a:t>Bałtów</a:t>
            </a:r>
            <a:r>
              <a:rPr lang="en-US" sz="2400" b="1" dirty="0" smtClean="0">
                <a:solidFill>
                  <a:schemeClr val="bg1"/>
                </a:solidFill>
              </a:rPr>
              <a:t> </a:t>
            </a:r>
            <a:r>
              <a:rPr lang="en-US" sz="2400" b="1" dirty="0">
                <a:solidFill>
                  <a:schemeClr val="bg1"/>
                </a:solidFill>
              </a:rPr>
              <a:t>– park </a:t>
            </a:r>
            <a:r>
              <a:rPr lang="en-US" sz="2400" b="1" dirty="0" err="1">
                <a:solidFill>
                  <a:schemeClr val="bg1"/>
                </a:solidFill>
              </a:rPr>
              <a:t>jurajski</a:t>
            </a:r>
            <a:r>
              <a:rPr lang="en-US" sz="2400" b="1" dirty="0">
                <a:solidFill>
                  <a:schemeClr val="bg1"/>
                </a:solidFill>
              </a:rPr>
              <a:t> </a:t>
            </a:r>
          </a:p>
          <a:p>
            <a:pPr indent="-182880" algn="just">
              <a:lnSpc>
                <a:spcPct val="90000"/>
              </a:lnSpc>
              <a:spcAft>
                <a:spcPts val="600"/>
              </a:spcAft>
              <a:buClr>
                <a:schemeClr val="accent1"/>
              </a:buClr>
            </a:pPr>
            <a:r>
              <a:rPr lang="en-US" dirty="0" err="1">
                <a:solidFill>
                  <a:schemeClr val="bg1"/>
                </a:solidFill>
              </a:rPr>
              <a:t>Zanim</a:t>
            </a:r>
            <a:r>
              <a:rPr lang="en-US" dirty="0">
                <a:solidFill>
                  <a:schemeClr val="bg1"/>
                </a:solidFill>
              </a:rPr>
              <a:t> </a:t>
            </a:r>
            <a:r>
              <a:rPr lang="en-US" dirty="0" err="1">
                <a:solidFill>
                  <a:schemeClr val="bg1"/>
                </a:solidFill>
              </a:rPr>
              <a:t>pojawili</a:t>
            </a:r>
            <a:r>
              <a:rPr lang="en-US" dirty="0">
                <a:solidFill>
                  <a:schemeClr val="bg1"/>
                </a:solidFill>
              </a:rPr>
              <a:t> </a:t>
            </a:r>
            <a:r>
              <a:rPr lang="en-US" dirty="0" err="1">
                <a:solidFill>
                  <a:schemeClr val="bg1"/>
                </a:solidFill>
              </a:rPr>
              <a:t>się</a:t>
            </a:r>
            <a:r>
              <a:rPr lang="en-US" dirty="0">
                <a:solidFill>
                  <a:schemeClr val="bg1"/>
                </a:solidFill>
              </a:rPr>
              <a:t> </a:t>
            </a:r>
            <a:r>
              <a:rPr lang="en-US" dirty="0" err="1">
                <a:solidFill>
                  <a:schemeClr val="bg1"/>
                </a:solidFill>
              </a:rPr>
              <a:t>ludzie</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terenach</a:t>
            </a:r>
            <a:r>
              <a:rPr lang="en-US" dirty="0">
                <a:solidFill>
                  <a:schemeClr val="bg1"/>
                </a:solidFill>
              </a:rPr>
              <a:t> </a:t>
            </a:r>
            <a:r>
              <a:rPr lang="en-US" dirty="0" err="1">
                <a:solidFill>
                  <a:schemeClr val="bg1"/>
                </a:solidFill>
              </a:rPr>
              <a:t>dzisiejszej</a:t>
            </a:r>
            <a:r>
              <a:rPr lang="en-US" dirty="0">
                <a:solidFill>
                  <a:schemeClr val="bg1"/>
                </a:solidFill>
              </a:rPr>
              <a:t> </a:t>
            </a:r>
            <a:r>
              <a:rPr lang="en-US" dirty="0" err="1">
                <a:solidFill>
                  <a:schemeClr val="bg1"/>
                </a:solidFill>
              </a:rPr>
              <a:t>ziemi</a:t>
            </a:r>
            <a:r>
              <a:rPr lang="en-US" dirty="0">
                <a:solidFill>
                  <a:schemeClr val="bg1"/>
                </a:solidFill>
              </a:rPr>
              <a:t> </a:t>
            </a:r>
            <a:r>
              <a:rPr lang="en-US" dirty="0" err="1">
                <a:solidFill>
                  <a:schemeClr val="bg1"/>
                </a:solidFill>
              </a:rPr>
              <a:t>świętokrzyskiej</a:t>
            </a:r>
            <a:r>
              <a:rPr lang="en-US" dirty="0">
                <a:solidFill>
                  <a:schemeClr val="bg1"/>
                </a:solidFill>
              </a:rPr>
              <a:t> </a:t>
            </a:r>
            <a:r>
              <a:rPr lang="en-US" dirty="0" err="1">
                <a:solidFill>
                  <a:schemeClr val="bg1"/>
                </a:solidFill>
              </a:rPr>
              <a:t>roiło</a:t>
            </a:r>
            <a:r>
              <a:rPr lang="en-US" dirty="0">
                <a:solidFill>
                  <a:schemeClr val="bg1"/>
                </a:solidFill>
              </a:rPr>
              <a:t> </a:t>
            </a:r>
            <a:r>
              <a:rPr lang="en-US" dirty="0" err="1">
                <a:solidFill>
                  <a:schemeClr val="bg1"/>
                </a:solidFill>
              </a:rPr>
              <a:t>się</a:t>
            </a:r>
            <a:r>
              <a:rPr lang="en-US" dirty="0">
                <a:solidFill>
                  <a:schemeClr val="bg1"/>
                </a:solidFill>
              </a:rPr>
              <a:t> od </a:t>
            </a:r>
            <a:r>
              <a:rPr lang="en-US" dirty="0" err="1">
                <a:solidFill>
                  <a:schemeClr val="bg1"/>
                </a:solidFill>
              </a:rPr>
              <a:t>prehistorycznych</a:t>
            </a:r>
            <a:r>
              <a:rPr lang="en-US" dirty="0">
                <a:solidFill>
                  <a:schemeClr val="bg1"/>
                </a:solidFill>
              </a:rPr>
              <a:t> </a:t>
            </a:r>
            <a:r>
              <a:rPr lang="en-US" dirty="0" err="1">
                <a:solidFill>
                  <a:schemeClr val="bg1"/>
                </a:solidFill>
              </a:rPr>
              <a:t>zwierząt</a:t>
            </a:r>
            <a:r>
              <a:rPr lang="en-US" dirty="0">
                <a:solidFill>
                  <a:schemeClr val="bg1"/>
                </a:solidFill>
              </a:rPr>
              <a:t>. Ich </a:t>
            </a:r>
            <a:r>
              <a:rPr lang="en-US" dirty="0" err="1">
                <a:solidFill>
                  <a:schemeClr val="bg1"/>
                </a:solidFill>
              </a:rPr>
              <a:t>szczątki</a:t>
            </a:r>
            <a:r>
              <a:rPr lang="en-US" dirty="0">
                <a:solidFill>
                  <a:schemeClr val="bg1"/>
                </a:solidFill>
              </a:rPr>
              <a:t> </a:t>
            </a:r>
            <a:r>
              <a:rPr lang="en-US" dirty="0" err="1">
                <a:solidFill>
                  <a:schemeClr val="bg1"/>
                </a:solidFill>
              </a:rPr>
              <a:t>znaleziono</a:t>
            </a:r>
            <a:r>
              <a:rPr lang="en-US" dirty="0">
                <a:solidFill>
                  <a:schemeClr val="bg1"/>
                </a:solidFill>
              </a:rPr>
              <a:t> </a:t>
            </a:r>
            <a:r>
              <a:rPr lang="en-US" dirty="0" err="1">
                <a:solidFill>
                  <a:schemeClr val="bg1"/>
                </a:solidFill>
              </a:rPr>
              <a:t>między</a:t>
            </a:r>
            <a:r>
              <a:rPr lang="en-US" dirty="0">
                <a:solidFill>
                  <a:schemeClr val="bg1"/>
                </a:solidFill>
              </a:rPr>
              <a:t> </a:t>
            </a:r>
            <a:r>
              <a:rPr lang="en-US" dirty="0" err="1">
                <a:solidFill>
                  <a:schemeClr val="bg1"/>
                </a:solidFill>
              </a:rPr>
              <a:t>innymi</a:t>
            </a:r>
            <a:r>
              <a:rPr lang="en-US" dirty="0">
                <a:solidFill>
                  <a:schemeClr val="bg1"/>
                </a:solidFill>
              </a:rPr>
              <a:t> </a:t>
            </a:r>
            <a:r>
              <a:rPr lang="pl-PL" dirty="0" smtClean="0">
                <a:solidFill>
                  <a:schemeClr val="bg1"/>
                </a:solidFill>
              </a:rPr>
              <a:t/>
            </a:r>
            <a:br>
              <a:rPr lang="pl-PL" dirty="0" smtClean="0">
                <a:solidFill>
                  <a:schemeClr val="bg1"/>
                </a:solidFill>
              </a:rPr>
            </a:br>
            <a:r>
              <a:rPr lang="en-US" dirty="0" smtClean="0">
                <a:solidFill>
                  <a:schemeClr val="bg1"/>
                </a:solidFill>
              </a:rPr>
              <a:t>w </a:t>
            </a:r>
            <a:r>
              <a:rPr lang="en-US" dirty="0" err="1">
                <a:solidFill>
                  <a:schemeClr val="bg1"/>
                </a:solidFill>
              </a:rPr>
              <a:t>okolicach</a:t>
            </a:r>
            <a:r>
              <a:rPr lang="en-US" dirty="0">
                <a:solidFill>
                  <a:schemeClr val="bg1"/>
                </a:solidFill>
              </a:rPr>
              <a:t> </a:t>
            </a:r>
            <a:r>
              <a:rPr lang="en-US" dirty="0" err="1">
                <a:solidFill>
                  <a:schemeClr val="bg1"/>
                </a:solidFill>
              </a:rPr>
              <a:t>Bałtowa</a:t>
            </a:r>
            <a:r>
              <a:rPr lang="en-US" dirty="0">
                <a:solidFill>
                  <a:schemeClr val="bg1"/>
                </a:solidFill>
              </a:rPr>
              <a:t>. </a:t>
            </a:r>
          </a:p>
          <a:p>
            <a:pPr indent="-182880" algn="just">
              <a:lnSpc>
                <a:spcPct val="90000"/>
              </a:lnSpc>
              <a:spcAft>
                <a:spcPts val="600"/>
              </a:spcAft>
              <a:buClr>
                <a:schemeClr val="accent1"/>
              </a:buClr>
            </a:pPr>
            <a:r>
              <a:rPr lang="en-US" dirty="0">
                <a:solidFill>
                  <a:schemeClr val="bg1"/>
                </a:solidFill>
              </a:rPr>
              <a:t>Park </a:t>
            </a:r>
            <a:r>
              <a:rPr lang="en-US" dirty="0" err="1">
                <a:solidFill>
                  <a:schemeClr val="bg1"/>
                </a:solidFill>
              </a:rPr>
              <a:t>Jurajski</a:t>
            </a:r>
            <a:r>
              <a:rPr lang="en-US" dirty="0">
                <a:solidFill>
                  <a:schemeClr val="bg1"/>
                </a:solidFill>
              </a:rPr>
              <a:t> w </a:t>
            </a:r>
            <a:r>
              <a:rPr lang="en-US" dirty="0" err="1">
                <a:solidFill>
                  <a:schemeClr val="bg1"/>
                </a:solidFill>
              </a:rPr>
              <a:t>Bałtowie</a:t>
            </a:r>
            <a:r>
              <a:rPr lang="en-US" dirty="0">
                <a:solidFill>
                  <a:schemeClr val="bg1"/>
                </a:solidFill>
              </a:rPr>
              <a:t>, </a:t>
            </a:r>
            <a:r>
              <a:rPr lang="en-US" dirty="0" err="1">
                <a:solidFill>
                  <a:schemeClr val="bg1"/>
                </a:solidFill>
              </a:rPr>
              <a:t>niewielkiej</a:t>
            </a:r>
            <a:r>
              <a:rPr lang="en-US" dirty="0">
                <a:solidFill>
                  <a:schemeClr val="bg1"/>
                </a:solidFill>
              </a:rPr>
              <a:t> </a:t>
            </a:r>
            <a:r>
              <a:rPr lang="en-US" dirty="0" err="1">
                <a:solidFill>
                  <a:schemeClr val="bg1"/>
                </a:solidFill>
              </a:rPr>
              <a:t>miejscowości</a:t>
            </a:r>
            <a:r>
              <a:rPr lang="en-US" dirty="0">
                <a:solidFill>
                  <a:schemeClr val="bg1"/>
                </a:solidFill>
              </a:rPr>
              <a:t> pod </a:t>
            </a:r>
            <a:r>
              <a:rPr lang="en-US" dirty="0" err="1">
                <a:solidFill>
                  <a:schemeClr val="bg1"/>
                </a:solidFill>
              </a:rPr>
              <a:t>Ostrowcem</a:t>
            </a:r>
            <a:r>
              <a:rPr lang="en-US" dirty="0">
                <a:solidFill>
                  <a:schemeClr val="bg1"/>
                </a:solidFill>
              </a:rPr>
              <a:t> </a:t>
            </a:r>
            <a:r>
              <a:rPr lang="en-US" dirty="0" err="1">
                <a:solidFill>
                  <a:schemeClr val="bg1"/>
                </a:solidFill>
              </a:rPr>
              <a:t>Świętokrzyskim</a:t>
            </a:r>
            <a:r>
              <a:rPr lang="en-US" dirty="0">
                <a:solidFill>
                  <a:schemeClr val="bg1"/>
                </a:solidFill>
              </a:rPr>
              <a:t>, </a:t>
            </a:r>
            <a:r>
              <a:rPr lang="en-US" dirty="0" err="1">
                <a:solidFill>
                  <a:schemeClr val="bg1"/>
                </a:solidFill>
              </a:rPr>
              <a:t>nie</a:t>
            </a:r>
            <a:r>
              <a:rPr lang="en-US" dirty="0">
                <a:solidFill>
                  <a:schemeClr val="bg1"/>
                </a:solidFill>
              </a:rPr>
              <a:t> </a:t>
            </a:r>
            <a:r>
              <a:rPr lang="en-US" dirty="0" err="1">
                <a:solidFill>
                  <a:schemeClr val="bg1"/>
                </a:solidFill>
              </a:rPr>
              <a:t>powstał</a:t>
            </a:r>
            <a:r>
              <a:rPr lang="en-US" dirty="0">
                <a:solidFill>
                  <a:schemeClr val="bg1"/>
                </a:solidFill>
              </a:rPr>
              <a:t> </a:t>
            </a:r>
            <a:r>
              <a:rPr lang="en-US" dirty="0" err="1">
                <a:solidFill>
                  <a:schemeClr val="bg1"/>
                </a:solidFill>
              </a:rPr>
              <a:t>przez</a:t>
            </a:r>
            <a:r>
              <a:rPr lang="en-US" dirty="0">
                <a:solidFill>
                  <a:schemeClr val="bg1"/>
                </a:solidFill>
              </a:rPr>
              <a:t> </a:t>
            </a:r>
            <a:r>
              <a:rPr lang="en-US" dirty="0" err="1">
                <a:solidFill>
                  <a:schemeClr val="bg1"/>
                </a:solidFill>
              </a:rPr>
              <a:t>przypadek</a:t>
            </a:r>
            <a:r>
              <a:rPr lang="en-US" dirty="0">
                <a:solidFill>
                  <a:schemeClr val="bg1"/>
                </a:solidFill>
              </a:rPr>
              <a:t>. Sto </a:t>
            </a:r>
            <a:r>
              <a:rPr lang="en-US" dirty="0" err="1">
                <a:solidFill>
                  <a:schemeClr val="bg1"/>
                </a:solidFill>
              </a:rPr>
              <a:t>pięćdziesiąt</a:t>
            </a:r>
            <a:r>
              <a:rPr lang="en-US" dirty="0">
                <a:solidFill>
                  <a:schemeClr val="bg1"/>
                </a:solidFill>
              </a:rPr>
              <a:t> </a:t>
            </a:r>
            <a:r>
              <a:rPr lang="en-US" dirty="0" err="1">
                <a:solidFill>
                  <a:schemeClr val="bg1"/>
                </a:solidFill>
              </a:rPr>
              <a:t>milionów</a:t>
            </a:r>
            <a:r>
              <a:rPr lang="en-US" dirty="0">
                <a:solidFill>
                  <a:schemeClr val="bg1"/>
                </a:solidFill>
              </a:rPr>
              <a:t> lat </a:t>
            </a:r>
            <a:r>
              <a:rPr lang="en-US" dirty="0" err="1">
                <a:solidFill>
                  <a:schemeClr val="bg1"/>
                </a:solidFill>
              </a:rPr>
              <a:t>temu</a:t>
            </a:r>
            <a:r>
              <a:rPr lang="en-US" dirty="0">
                <a:solidFill>
                  <a:schemeClr val="bg1"/>
                </a:solidFill>
              </a:rPr>
              <a:t> </a:t>
            </a:r>
            <a:r>
              <a:rPr lang="en-US" dirty="0" err="1">
                <a:solidFill>
                  <a:schemeClr val="bg1"/>
                </a:solidFill>
              </a:rPr>
              <a:t>tu</a:t>
            </a:r>
            <a:r>
              <a:rPr lang="en-US" dirty="0">
                <a:solidFill>
                  <a:schemeClr val="bg1"/>
                </a:solidFill>
              </a:rPr>
              <a:t>, </a:t>
            </a:r>
            <a:r>
              <a:rPr lang="en-US" dirty="0" err="1">
                <a:solidFill>
                  <a:schemeClr val="bg1"/>
                </a:solidFill>
              </a:rPr>
              <a:t>gdzie</a:t>
            </a:r>
            <a:r>
              <a:rPr lang="en-US" dirty="0">
                <a:solidFill>
                  <a:schemeClr val="bg1"/>
                </a:solidFill>
              </a:rPr>
              <a:t> </a:t>
            </a:r>
            <a:r>
              <a:rPr lang="en-US" dirty="0" err="1">
                <a:solidFill>
                  <a:schemeClr val="bg1"/>
                </a:solidFill>
              </a:rPr>
              <a:t>teraz</a:t>
            </a:r>
            <a:r>
              <a:rPr lang="en-US" dirty="0">
                <a:solidFill>
                  <a:schemeClr val="bg1"/>
                </a:solidFill>
              </a:rPr>
              <a:t> </a:t>
            </a:r>
            <a:r>
              <a:rPr lang="en-US" dirty="0" err="1">
                <a:solidFill>
                  <a:schemeClr val="bg1"/>
                </a:solidFill>
              </a:rPr>
              <a:t>stoją</a:t>
            </a:r>
            <a:r>
              <a:rPr lang="en-US" dirty="0">
                <a:solidFill>
                  <a:schemeClr val="bg1"/>
                </a:solidFill>
              </a:rPr>
              <a:t> </a:t>
            </a:r>
            <a:r>
              <a:rPr lang="en-US" dirty="0" err="1">
                <a:solidFill>
                  <a:schemeClr val="bg1"/>
                </a:solidFill>
              </a:rPr>
              <a:t>dinozaury</a:t>
            </a:r>
            <a:r>
              <a:rPr lang="en-US" dirty="0">
                <a:solidFill>
                  <a:schemeClr val="bg1"/>
                </a:solidFill>
              </a:rPr>
              <a:t> z </a:t>
            </a:r>
            <a:r>
              <a:rPr lang="en-US" dirty="0" err="1">
                <a:solidFill>
                  <a:schemeClr val="bg1"/>
                </a:solidFill>
              </a:rPr>
              <a:t>włókna</a:t>
            </a:r>
            <a:r>
              <a:rPr lang="en-US" dirty="0">
                <a:solidFill>
                  <a:schemeClr val="bg1"/>
                </a:solidFill>
              </a:rPr>
              <a:t> </a:t>
            </a:r>
            <a:r>
              <a:rPr lang="en-US" dirty="0" err="1">
                <a:solidFill>
                  <a:schemeClr val="bg1"/>
                </a:solidFill>
              </a:rPr>
              <a:t>szklanego</a:t>
            </a:r>
            <a:r>
              <a:rPr lang="en-US" dirty="0">
                <a:solidFill>
                  <a:schemeClr val="bg1"/>
                </a:solidFill>
              </a:rPr>
              <a:t>, </a:t>
            </a:r>
            <a:r>
              <a:rPr lang="en-US" dirty="0" err="1">
                <a:solidFill>
                  <a:schemeClr val="bg1"/>
                </a:solidFill>
              </a:rPr>
              <a:t>żyły</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prawdziwe</a:t>
            </a:r>
            <a:r>
              <a:rPr lang="en-US" dirty="0">
                <a:solidFill>
                  <a:schemeClr val="bg1"/>
                </a:solidFill>
              </a:rPr>
              <a:t>. </a:t>
            </a:r>
            <a:r>
              <a:rPr lang="en-US" dirty="0" err="1" smtClean="0">
                <a:solidFill>
                  <a:schemeClr val="bg1"/>
                </a:solidFill>
              </a:rPr>
              <a:t>Oprócz</a:t>
            </a:r>
            <a:r>
              <a:rPr lang="en-US" dirty="0" smtClean="0">
                <a:solidFill>
                  <a:schemeClr val="bg1"/>
                </a:solidFill>
              </a:rPr>
              <a:t> </a:t>
            </a:r>
            <a:r>
              <a:rPr lang="en-US" dirty="0" err="1">
                <a:solidFill>
                  <a:schemeClr val="bg1"/>
                </a:solidFill>
              </a:rPr>
              <a:t>modeli</a:t>
            </a:r>
            <a:r>
              <a:rPr lang="en-US" dirty="0">
                <a:solidFill>
                  <a:schemeClr val="bg1"/>
                </a:solidFill>
              </a:rPr>
              <a:t> </a:t>
            </a:r>
            <a:r>
              <a:rPr lang="en-US" dirty="0" err="1">
                <a:solidFill>
                  <a:schemeClr val="bg1"/>
                </a:solidFill>
              </a:rPr>
              <a:t>prastarych</a:t>
            </a:r>
            <a:r>
              <a:rPr lang="en-US" dirty="0">
                <a:solidFill>
                  <a:schemeClr val="bg1"/>
                </a:solidFill>
              </a:rPr>
              <a:t> </a:t>
            </a:r>
            <a:r>
              <a:rPr lang="en-US" dirty="0" err="1">
                <a:solidFill>
                  <a:schemeClr val="bg1"/>
                </a:solidFill>
              </a:rPr>
              <a:t>gadów</a:t>
            </a:r>
            <a:r>
              <a:rPr lang="en-US" dirty="0">
                <a:solidFill>
                  <a:schemeClr val="bg1"/>
                </a:solidFill>
              </a:rPr>
              <a:t> </a:t>
            </a:r>
            <a:r>
              <a:rPr lang="en-US" dirty="0" err="1">
                <a:solidFill>
                  <a:schemeClr val="bg1"/>
                </a:solidFill>
              </a:rPr>
              <a:t>są</a:t>
            </a:r>
            <a:r>
              <a:rPr lang="en-US" dirty="0">
                <a:solidFill>
                  <a:schemeClr val="bg1"/>
                </a:solidFill>
              </a:rPr>
              <a:t> </a:t>
            </a:r>
            <a:r>
              <a:rPr lang="en-US" dirty="0" err="1">
                <a:solidFill>
                  <a:schemeClr val="bg1"/>
                </a:solidFill>
              </a:rPr>
              <a:t>też</a:t>
            </a:r>
            <a:r>
              <a:rPr lang="en-US" dirty="0">
                <a:solidFill>
                  <a:schemeClr val="bg1"/>
                </a:solidFill>
              </a:rPr>
              <a:t> </a:t>
            </a:r>
            <a:r>
              <a:rPr lang="en-US" dirty="0" err="1">
                <a:solidFill>
                  <a:schemeClr val="bg1"/>
                </a:solidFill>
              </a:rPr>
              <a:t>odciski</a:t>
            </a:r>
            <a:r>
              <a:rPr lang="en-US" dirty="0">
                <a:solidFill>
                  <a:schemeClr val="bg1"/>
                </a:solidFill>
              </a:rPr>
              <a:t> </a:t>
            </a:r>
            <a:r>
              <a:rPr lang="en-US" dirty="0" err="1">
                <a:solidFill>
                  <a:schemeClr val="bg1"/>
                </a:solidFill>
              </a:rPr>
              <a:t>śladów</a:t>
            </a:r>
            <a:r>
              <a:rPr lang="en-US" dirty="0">
                <a:solidFill>
                  <a:schemeClr val="bg1"/>
                </a:solidFill>
              </a:rPr>
              <a:t> </a:t>
            </a:r>
            <a:r>
              <a:rPr lang="en-US" dirty="0" err="1">
                <a:solidFill>
                  <a:schemeClr val="bg1"/>
                </a:solidFill>
              </a:rPr>
              <a:t>dinozaurów</a:t>
            </a:r>
            <a:r>
              <a:rPr lang="en-US" dirty="0">
                <a:solidFill>
                  <a:schemeClr val="bg1"/>
                </a:solidFill>
              </a:rPr>
              <a:t> </a:t>
            </a:r>
            <a:r>
              <a:rPr lang="en-US" dirty="0" smtClean="0">
                <a:solidFill>
                  <a:schemeClr val="bg1"/>
                </a:solidFill>
              </a:rPr>
              <a:t>(</a:t>
            </a:r>
            <a:r>
              <a:rPr lang="en-US" dirty="0">
                <a:solidFill>
                  <a:schemeClr val="bg1"/>
                </a:solidFill>
              </a:rPr>
              <a:t>a </a:t>
            </a:r>
            <a:r>
              <a:rPr lang="en-US" dirty="0" err="1">
                <a:solidFill>
                  <a:schemeClr val="bg1"/>
                </a:solidFill>
              </a:rPr>
              <a:t>także</a:t>
            </a:r>
            <a:r>
              <a:rPr lang="en-US" dirty="0">
                <a:solidFill>
                  <a:schemeClr val="bg1"/>
                </a:solidFill>
              </a:rPr>
              <a:t> ich </a:t>
            </a:r>
            <a:r>
              <a:rPr lang="en-US" dirty="0" err="1">
                <a:solidFill>
                  <a:schemeClr val="bg1"/>
                </a:solidFill>
              </a:rPr>
              <a:t>kości</a:t>
            </a:r>
            <a:r>
              <a:rPr lang="en-US" dirty="0">
                <a:solidFill>
                  <a:schemeClr val="bg1"/>
                </a:solidFill>
              </a:rPr>
              <a:t>)  </a:t>
            </a:r>
            <a:r>
              <a:rPr lang="en-US" dirty="0" err="1">
                <a:solidFill>
                  <a:schemeClr val="bg1"/>
                </a:solidFill>
              </a:rPr>
              <a:t>odnalezione</a:t>
            </a:r>
            <a:r>
              <a:rPr lang="en-US" dirty="0">
                <a:solidFill>
                  <a:schemeClr val="bg1"/>
                </a:solidFill>
              </a:rPr>
              <a:t> w </a:t>
            </a:r>
            <a:r>
              <a:rPr lang="en-US" dirty="0" err="1">
                <a:solidFill>
                  <a:schemeClr val="bg1"/>
                </a:solidFill>
              </a:rPr>
              <a:t>Polsce</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za</a:t>
            </a:r>
            <a:r>
              <a:rPr lang="pl-PL" dirty="0">
                <a:solidFill>
                  <a:schemeClr val="bg1"/>
                </a:solidFill>
              </a:rPr>
              <a:t> </a:t>
            </a:r>
            <a:r>
              <a:rPr lang="en-US" dirty="0" err="1">
                <a:solidFill>
                  <a:schemeClr val="bg1"/>
                </a:solidFill>
              </a:rPr>
              <a:t>granicą</a:t>
            </a:r>
            <a:r>
              <a:rPr lang="en-US" dirty="0">
                <a:solidFill>
                  <a:schemeClr val="bg1"/>
                </a:solidFill>
              </a:rPr>
              <a:t> </a:t>
            </a:r>
            <a:r>
              <a:rPr lang="en-US" dirty="0" err="1">
                <a:solidFill>
                  <a:schemeClr val="bg1"/>
                </a:solidFill>
              </a:rPr>
              <a:t>przez</a:t>
            </a:r>
            <a:r>
              <a:rPr lang="en-US" dirty="0">
                <a:solidFill>
                  <a:schemeClr val="bg1"/>
                </a:solidFill>
              </a:rPr>
              <a:t> </a:t>
            </a:r>
            <a:r>
              <a:rPr lang="en-US" dirty="0" err="1">
                <a:solidFill>
                  <a:schemeClr val="bg1"/>
                </a:solidFill>
              </a:rPr>
              <a:t>polskich</a:t>
            </a:r>
            <a:r>
              <a:rPr lang="en-US" dirty="0">
                <a:solidFill>
                  <a:schemeClr val="bg1"/>
                </a:solidFill>
              </a:rPr>
              <a:t> </a:t>
            </a:r>
            <a:r>
              <a:rPr lang="en-US" dirty="0" err="1">
                <a:solidFill>
                  <a:schemeClr val="bg1"/>
                </a:solidFill>
              </a:rPr>
              <a:t>badaczy</a:t>
            </a:r>
            <a:r>
              <a:rPr lang="en-US" dirty="0">
                <a:solidFill>
                  <a:schemeClr val="bg1"/>
                </a:solidFill>
              </a:rPr>
              <a:t>. </a:t>
            </a:r>
          </a:p>
          <a:p>
            <a:pPr indent="-182880">
              <a:lnSpc>
                <a:spcPct val="90000"/>
              </a:lnSpc>
              <a:spcAft>
                <a:spcPts val="600"/>
              </a:spcAft>
              <a:buClr>
                <a:schemeClr val="accent1"/>
              </a:buClr>
            </a:pPr>
            <a:endParaRPr lang="en-US" dirty="0"/>
          </a:p>
          <a:p>
            <a:pPr indent="-182880">
              <a:lnSpc>
                <a:spcPct val="90000"/>
              </a:lnSpc>
              <a:spcAft>
                <a:spcPts val="600"/>
              </a:spcAft>
              <a:buClr>
                <a:schemeClr val="accent1"/>
              </a:buClr>
            </a:pPr>
            <a:endParaRPr lang="en-US" u="sng" dirty="0"/>
          </a:p>
        </p:txBody>
      </p:sp>
      <p:pic>
        <p:nvPicPr>
          <p:cNvPr id="4" name="Obraz 15" descr="Obraz zawierający trawa, drzewo, zewnętrzne, niebo&#10;&#10;Opis wygenerowany automatycznie">
            <a:extLst>
              <a:ext uri="{FF2B5EF4-FFF2-40B4-BE49-F238E27FC236}">
                <a16:creationId xmlns="" xmlns:a16="http://schemas.microsoft.com/office/drawing/2014/main" id="{AA175739-340B-4084-9B81-A13B9888A162}"/>
              </a:ext>
            </a:extLst>
          </p:cNvPr>
          <p:cNvPicPr>
            <a:picLocks noChangeAspect="1"/>
          </p:cNvPicPr>
          <p:nvPr/>
        </p:nvPicPr>
        <p:blipFill>
          <a:blip r:embed="rId2" cstate="print"/>
          <a:stretch>
            <a:fillRect/>
          </a:stretch>
        </p:blipFill>
        <p:spPr>
          <a:xfrm>
            <a:off x="5521110" y="620688"/>
            <a:ext cx="3201241" cy="27334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6" name="Obraz 16" descr="Obraz zawierający podłoże, wewnątrz, kominek, żyjący&#10;&#10;Opis wygenerowany automatycznie">
            <a:extLst>
              <a:ext uri="{FF2B5EF4-FFF2-40B4-BE49-F238E27FC236}">
                <a16:creationId xmlns="" xmlns:a16="http://schemas.microsoft.com/office/drawing/2014/main" id="{323D1BF7-EE72-4CBC-8974-58776EB29172}"/>
              </a:ext>
            </a:extLst>
          </p:cNvPr>
          <p:cNvPicPr>
            <a:picLocks noChangeAspect="1"/>
          </p:cNvPicPr>
          <p:nvPr/>
        </p:nvPicPr>
        <p:blipFill>
          <a:blip r:embed="rId3" cstate="print"/>
          <a:stretch>
            <a:fillRect/>
          </a:stretch>
        </p:blipFill>
        <p:spPr>
          <a:xfrm>
            <a:off x="5364088" y="3717032"/>
            <a:ext cx="3302986" cy="29190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pole tekstowe 1">
            <a:extLst>
              <a:ext uri="{FF2B5EF4-FFF2-40B4-BE49-F238E27FC236}">
                <a16:creationId xmlns="" xmlns:a16="http://schemas.microsoft.com/office/drawing/2014/main" id="{DD866ED8-E18A-423A-904B-FA294DAB4491}"/>
              </a:ext>
            </a:extLst>
          </p:cNvPr>
          <p:cNvSpPr txBox="1"/>
          <p:nvPr/>
        </p:nvSpPr>
        <p:spPr>
          <a:xfrm>
            <a:off x="2411760" y="188640"/>
            <a:ext cx="6446520" cy="435133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a:spcAft>
                <a:spcPts val="600"/>
              </a:spcAft>
              <a:buClr>
                <a:srgbClr val="93A299"/>
              </a:buClr>
            </a:pPr>
            <a:endParaRPr lang="en-US"/>
          </a:p>
        </p:txBody>
      </p:sp>
      <p:sp>
        <p:nvSpPr>
          <p:cNvPr id="3" name="pole tekstowe 2">
            <a:extLst>
              <a:ext uri="{FF2B5EF4-FFF2-40B4-BE49-F238E27FC236}">
                <a16:creationId xmlns="" xmlns:a16="http://schemas.microsoft.com/office/drawing/2014/main" id="{CE11D93B-3CF4-4C07-B392-4575E3E5637E}"/>
              </a:ext>
            </a:extLst>
          </p:cNvPr>
          <p:cNvSpPr txBox="1"/>
          <p:nvPr/>
        </p:nvSpPr>
        <p:spPr>
          <a:xfrm>
            <a:off x="114300" y="6304156"/>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200965147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 xmlns:a16="http://schemas.microsoft.com/office/drawing/2014/main" id="{65544C5F-0163-48BD-8D7E-C2DDFE20F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E114CA57-69FD-4E8D-B590-7D1F8F0EE944}"/>
              </a:ext>
            </a:extLst>
          </p:cNvPr>
          <p:cNvSpPr txBox="1"/>
          <p:nvPr/>
        </p:nvSpPr>
        <p:spPr>
          <a:xfrm>
            <a:off x="24210" y="558510"/>
            <a:ext cx="5771925" cy="58228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indent="-182880">
              <a:lnSpc>
                <a:spcPct val="90000"/>
              </a:lnSpc>
              <a:spcAft>
                <a:spcPts val="600"/>
              </a:spcAft>
              <a:buClr>
                <a:schemeClr val="accent1"/>
              </a:buClr>
            </a:pPr>
            <a:endParaRPr lang="en-US" sz="1000" b="1" dirty="0"/>
          </a:p>
          <a:p>
            <a:pPr indent="-182880">
              <a:lnSpc>
                <a:spcPct val="90000"/>
              </a:lnSpc>
              <a:spcAft>
                <a:spcPts val="600"/>
              </a:spcAft>
              <a:buClr>
                <a:schemeClr val="accent1"/>
              </a:buClr>
            </a:pPr>
            <a:endParaRPr lang="en-US" sz="1600" dirty="0"/>
          </a:p>
          <a:p>
            <a:pPr indent="-182880" algn="just">
              <a:lnSpc>
                <a:spcPct val="90000"/>
              </a:lnSpc>
              <a:spcAft>
                <a:spcPts val="600"/>
              </a:spcAft>
              <a:buClr>
                <a:schemeClr val="accent1"/>
              </a:buClr>
            </a:pPr>
            <a:r>
              <a:rPr lang="en-US" sz="1900" dirty="0" err="1">
                <a:solidFill>
                  <a:schemeClr val="bg1"/>
                </a:solidFill>
              </a:rPr>
              <a:t>Między</a:t>
            </a:r>
            <a:r>
              <a:rPr lang="en-US" sz="1900" dirty="0">
                <a:solidFill>
                  <a:schemeClr val="bg1"/>
                </a:solidFill>
              </a:rPr>
              <a:t> </a:t>
            </a:r>
            <a:r>
              <a:rPr lang="en-US" sz="1900" dirty="0" err="1">
                <a:solidFill>
                  <a:schemeClr val="bg1"/>
                </a:solidFill>
              </a:rPr>
              <a:t>Kielcami</a:t>
            </a:r>
            <a:r>
              <a:rPr lang="en-US" sz="1900" dirty="0">
                <a:solidFill>
                  <a:schemeClr val="bg1"/>
                </a:solidFill>
              </a:rPr>
              <a:t> a </a:t>
            </a:r>
            <a:r>
              <a:rPr lang="en-US" sz="1900" dirty="0" err="1">
                <a:solidFill>
                  <a:schemeClr val="bg1"/>
                </a:solidFill>
              </a:rPr>
              <a:t>Chęcinami</a:t>
            </a:r>
            <a:r>
              <a:rPr lang="en-US" sz="1900" dirty="0">
                <a:solidFill>
                  <a:schemeClr val="bg1"/>
                </a:solidFill>
              </a:rPr>
              <a:t> jest </a:t>
            </a:r>
            <a:r>
              <a:rPr lang="en-US" sz="1900" dirty="0" err="1">
                <a:solidFill>
                  <a:schemeClr val="bg1"/>
                </a:solidFill>
              </a:rPr>
              <a:t>jaskinia</a:t>
            </a:r>
            <a:r>
              <a:rPr lang="en-US" sz="1900" dirty="0">
                <a:solidFill>
                  <a:schemeClr val="bg1"/>
                </a:solidFill>
              </a:rPr>
              <a:t> Raj. </a:t>
            </a:r>
            <a:r>
              <a:rPr lang="en-US" sz="1900" dirty="0" err="1">
                <a:solidFill>
                  <a:schemeClr val="bg1"/>
                </a:solidFill>
              </a:rPr>
              <a:t>Liczy</a:t>
            </a:r>
            <a:r>
              <a:rPr lang="en-US" sz="1900" dirty="0">
                <a:solidFill>
                  <a:schemeClr val="bg1"/>
                </a:solidFill>
              </a:rPr>
              <a:t> </a:t>
            </a:r>
            <a:r>
              <a:rPr lang="en-US" sz="1900" dirty="0" err="1">
                <a:solidFill>
                  <a:schemeClr val="bg1"/>
                </a:solidFill>
              </a:rPr>
              <a:t>około</a:t>
            </a:r>
            <a:r>
              <a:rPr lang="en-US" sz="1900" dirty="0">
                <a:solidFill>
                  <a:schemeClr val="bg1"/>
                </a:solidFill>
              </a:rPr>
              <a:t> </a:t>
            </a:r>
            <a:r>
              <a:rPr lang="en-US" sz="1900" dirty="0" err="1">
                <a:solidFill>
                  <a:schemeClr val="bg1"/>
                </a:solidFill>
              </a:rPr>
              <a:t>trzystu</a:t>
            </a:r>
            <a:r>
              <a:rPr lang="en-US" sz="1900" dirty="0">
                <a:solidFill>
                  <a:schemeClr val="bg1"/>
                </a:solidFill>
              </a:rPr>
              <a:t> </a:t>
            </a:r>
            <a:r>
              <a:rPr lang="en-US" sz="1900" dirty="0" err="1">
                <a:solidFill>
                  <a:schemeClr val="bg1"/>
                </a:solidFill>
              </a:rPr>
              <a:t>sześćdziesięciu</a:t>
            </a:r>
            <a:r>
              <a:rPr lang="en-US" sz="1900" dirty="0">
                <a:solidFill>
                  <a:schemeClr val="bg1"/>
                </a:solidFill>
              </a:rPr>
              <a:t> </a:t>
            </a:r>
            <a:r>
              <a:rPr lang="en-US" sz="1900" dirty="0" err="1">
                <a:solidFill>
                  <a:schemeClr val="bg1"/>
                </a:solidFill>
              </a:rPr>
              <a:t>milionów</a:t>
            </a:r>
            <a:r>
              <a:rPr lang="en-US" sz="1900" dirty="0">
                <a:solidFill>
                  <a:schemeClr val="bg1"/>
                </a:solidFill>
              </a:rPr>
              <a:t> lat. </a:t>
            </a:r>
            <a:r>
              <a:rPr lang="en-US" sz="1900" dirty="0" err="1">
                <a:solidFill>
                  <a:schemeClr val="bg1"/>
                </a:solidFill>
              </a:rPr>
              <a:t>Zanim</a:t>
            </a:r>
            <a:r>
              <a:rPr lang="en-US" sz="1900" dirty="0">
                <a:solidFill>
                  <a:schemeClr val="bg1"/>
                </a:solidFill>
              </a:rPr>
              <a:t> </a:t>
            </a:r>
            <a:r>
              <a:rPr lang="en-US" sz="1900" dirty="0" err="1">
                <a:solidFill>
                  <a:schemeClr val="bg1"/>
                </a:solidFill>
              </a:rPr>
              <a:t>zamieszkali</a:t>
            </a:r>
            <a:r>
              <a:rPr lang="en-US" sz="1900" dirty="0">
                <a:solidFill>
                  <a:schemeClr val="bg1"/>
                </a:solidFill>
              </a:rPr>
              <a:t> </a:t>
            </a:r>
            <a:r>
              <a:rPr lang="pl-PL" sz="1900" dirty="0" smtClean="0">
                <a:solidFill>
                  <a:schemeClr val="bg1"/>
                </a:solidFill>
              </a:rPr>
              <a:t/>
            </a:r>
            <a:br>
              <a:rPr lang="pl-PL" sz="1900" dirty="0" smtClean="0">
                <a:solidFill>
                  <a:schemeClr val="bg1"/>
                </a:solidFill>
              </a:rPr>
            </a:br>
            <a:r>
              <a:rPr lang="en-US" sz="1900" dirty="0" smtClean="0">
                <a:solidFill>
                  <a:schemeClr val="bg1"/>
                </a:solidFill>
              </a:rPr>
              <a:t>w </a:t>
            </a:r>
            <a:r>
              <a:rPr lang="en-US" sz="1900" dirty="0" err="1">
                <a:solidFill>
                  <a:schemeClr val="bg1"/>
                </a:solidFill>
              </a:rPr>
              <a:t>niej</a:t>
            </a:r>
            <a:r>
              <a:rPr lang="en-US" sz="1900" dirty="0">
                <a:solidFill>
                  <a:schemeClr val="bg1"/>
                </a:solidFill>
              </a:rPr>
              <a:t> </a:t>
            </a:r>
            <a:r>
              <a:rPr lang="en-US" sz="1900" dirty="0" err="1">
                <a:solidFill>
                  <a:schemeClr val="bg1"/>
                </a:solidFill>
              </a:rPr>
              <a:t>nasi</a:t>
            </a:r>
            <a:r>
              <a:rPr lang="en-US" sz="1900" dirty="0">
                <a:solidFill>
                  <a:schemeClr val="bg1"/>
                </a:solidFill>
              </a:rPr>
              <a:t> </a:t>
            </a:r>
            <a:r>
              <a:rPr lang="en-US" sz="1900" dirty="0" err="1">
                <a:solidFill>
                  <a:schemeClr val="bg1"/>
                </a:solidFill>
              </a:rPr>
              <a:t>przodkowie</a:t>
            </a:r>
            <a:r>
              <a:rPr lang="en-US" sz="1900" dirty="0">
                <a:solidFill>
                  <a:schemeClr val="bg1"/>
                </a:solidFill>
              </a:rPr>
              <a:t> </a:t>
            </a:r>
            <a:r>
              <a:rPr lang="pl-PL" sz="1900" dirty="0" smtClean="0">
                <a:solidFill>
                  <a:schemeClr val="bg1"/>
                </a:solidFill>
              </a:rPr>
              <a:t> </a:t>
            </a:r>
            <a:r>
              <a:rPr lang="en-US" sz="1900" dirty="0" smtClean="0">
                <a:solidFill>
                  <a:schemeClr val="bg1"/>
                </a:solidFill>
              </a:rPr>
              <a:t>z </a:t>
            </a:r>
            <a:r>
              <a:rPr lang="en-US" sz="1900" dirty="0" err="1">
                <a:solidFill>
                  <a:schemeClr val="bg1"/>
                </a:solidFill>
              </a:rPr>
              <a:t>epoki</a:t>
            </a:r>
            <a:r>
              <a:rPr lang="en-US" sz="1900" dirty="0">
                <a:solidFill>
                  <a:schemeClr val="bg1"/>
                </a:solidFill>
              </a:rPr>
              <a:t> </a:t>
            </a:r>
            <a:r>
              <a:rPr lang="en-US" sz="1900" dirty="0" err="1">
                <a:solidFill>
                  <a:schemeClr val="bg1"/>
                </a:solidFill>
              </a:rPr>
              <a:t>kamiennej</a:t>
            </a:r>
            <a:r>
              <a:rPr lang="en-US" sz="1900" dirty="0">
                <a:solidFill>
                  <a:schemeClr val="bg1"/>
                </a:solidFill>
              </a:rPr>
              <a:t>, </a:t>
            </a:r>
            <a:r>
              <a:rPr lang="en-US" sz="1900" dirty="0" err="1">
                <a:solidFill>
                  <a:schemeClr val="bg1"/>
                </a:solidFill>
              </a:rPr>
              <a:t>służyła</a:t>
            </a:r>
            <a:r>
              <a:rPr lang="en-US" sz="1900" dirty="0">
                <a:solidFill>
                  <a:schemeClr val="bg1"/>
                </a:solidFill>
              </a:rPr>
              <a:t> </a:t>
            </a:r>
            <a:r>
              <a:rPr lang="en-US" sz="1900" dirty="0" err="1">
                <a:solidFill>
                  <a:schemeClr val="bg1"/>
                </a:solidFill>
              </a:rPr>
              <a:t>za</a:t>
            </a:r>
            <a:r>
              <a:rPr lang="en-US" sz="1900" dirty="0">
                <a:solidFill>
                  <a:schemeClr val="bg1"/>
                </a:solidFill>
              </a:rPr>
              <a:t> </a:t>
            </a:r>
            <a:r>
              <a:rPr lang="en-US" sz="1900" dirty="0" err="1">
                <a:solidFill>
                  <a:schemeClr val="bg1"/>
                </a:solidFill>
              </a:rPr>
              <a:t>schronienie</a:t>
            </a:r>
            <a:r>
              <a:rPr lang="en-US" sz="1900" dirty="0">
                <a:solidFill>
                  <a:schemeClr val="bg1"/>
                </a:solidFill>
              </a:rPr>
              <a:t> </a:t>
            </a:r>
            <a:r>
              <a:rPr lang="en-US" sz="1900" dirty="0" err="1">
                <a:solidFill>
                  <a:schemeClr val="bg1"/>
                </a:solidFill>
              </a:rPr>
              <a:t>prehistorycznym</a:t>
            </a:r>
            <a:r>
              <a:rPr lang="en-US" sz="1900" dirty="0">
                <a:solidFill>
                  <a:schemeClr val="bg1"/>
                </a:solidFill>
              </a:rPr>
              <a:t> </a:t>
            </a:r>
            <a:r>
              <a:rPr lang="en-US" sz="1900" dirty="0" err="1">
                <a:solidFill>
                  <a:schemeClr val="bg1"/>
                </a:solidFill>
              </a:rPr>
              <a:t>zwierzętom</a:t>
            </a:r>
            <a:r>
              <a:rPr lang="en-US" sz="1900" dirty="0">
                <a:solidFill>
                  <a:schemeClr val="bg1"/>
                </a:solidFill>
              </a:rPr>
              <a:t>: </a:t>
            </a:r>
            <a:r>
              <a:rPr lang="en-US" sz="1900" dirty="0" err="1">
                <a:solidFill>
                  <a:schemeClr val="bg1"/>
                </a:solidFill>
              </a:rPr>
              <a:t>niedźwiedziom</a:t>
            </a:r>
            <a:r>
              <a:rPr lang="en-US" sz="1900" dirty="0">
                <a:solidFill>
                  <a:schemeClr val="bg1"/>
                </a:solidFill>
              </a:rPr>
              <a:t>, </a:t>
            </a:r>
            <a:r>
              <a:rPr lang="en-US" sz="1900" dirty="0" err="1">
                <a:solidFill>
                  <a:schemeClr val="bg1"/>
                </a:solidFill>
              </a:rPr>
              <a:t>hienom</a:t>
            </a:r>
            <a:r>
              <a:rPr lang="en-US" sz="1900" dirty="0">
                <a:solidFill>
                  <a:schemeClr val="bg1"/>
                </a:solidFill>
              </a:rPr>
              <a:t> </a:t>
            </a:r>
            <a:r>
              <a:rPr lang="en-US" sz="1900" dirty="0" err="1">
                <a:solidFill>
                  <a:schemeClr val="bg1"/>
                </a:solidFill>
              </a:rPr>
              <a:t>jaskiniowym</a:t>
            </a:r>
            <a:r>
              <a:rPr lang="en-US" sz="1900" dirty="0">
                <a:solidFill>
                  <a:schemeClr val="bg1"/>
                </a:solidFill>
              </a:rPr>
              <a:t>, </a:t>
            </a:r>
            <a:r>
              <a:rPr lang="en-US" sz="1900" dirty="0" err="1">
                <a:solidFill>
                  <a:schemeClr val="bg1"/>
                </a:solidFill>
              </a:rPr>
              <a:t>żubrom</a:t>
            </a:r>
            <a:r>
              <a:rPr lang="en-US" sz="1900" dirty="0">
                <a:solidFill>
                  <a:schemeClr val="bg1"/>
                </a:solidFill>
              </a:rPr>
              <a:t>, </a:t>
            </a:r>
            <a:r>
              <a:rPr lang="en-US" sz="1900" dirty="0" err="1">
                <a:solidFill>
                  <a:schemeClr val="bg1"/>
                </a:solidFill>
              </a:rPr>
              <a:t>nosorożcom</a:t>
            </a:r>
            <a:r>
              <a:rPr lang="en-US" sz="1900" dirty="0">
                <a:solidFill>
                  <a:schemeClr val="bg1"/>
                </a:solidFill>
              </a:rPr>
              <a:t> </a:t>
            </a:r>
            <a:r>
              <a:rPr lang="en-US" sz="1900" dirty="0" err="1">
                <a:solidFill>
                  <a:schemeClr val="bg1"/>
                </a:solidFill>
              </a:rPr>
              <a:t>włochatym</a:t>
            </a:r>
            <a:r>
              <a:rPr lang="en-US" sz="1900" dirty="0">
                <a:solidFill>
                  <a:schemeClr val="bg1"/>
                </a:solidFill>
              </a:rPr>
              <a:t>, </a:t>
            </a:r>
            <a:r>
              <a:rPr lang="en-US" sz="1900" dirty="0" err="1">
                <a:solidFill>
                  <a:schemeClr val="bg1"/>
                </a:solidFill>
              </a:rPr>
              <a:t>reniferom</a:t>
            </a:r>
            <a:r>
              <a:rPr lang="en-US" sz="1900" dirty="0">
                <a:solidFill>
                  <a:schemeClr val="bg1"/>
                </a:solidFill>
              </a:rPr>
              <a:t> </a:t>
            </a:r>
            <a:r>
              <a:rPr lang="en-US" sz="1900" dirty="0" err="1">
                <a:solidFill>
                  <a:schemeClr val="bg1"/>
                </a:solidFill>
              </a:rPr>
              <a:t>i</a:t>
            </a:r>
            <a:r>
              <a:rPr lang="en-US" sz="1900" dirty="0">
                <a:solidFill>
                  <a:schemeClr val="bg1"/>
                </a:solidFill>
              </a:rPr>
              <a:t> </a:t>
            </a:r>
            <a:r>
              <a:rPr lang="en-US" sz="1900" dirty="0" err="1">
                <a:solidFill>
                  <a:schemeClr val="bg1"/>
                </a:solidFill>
              </a:rPr>
              <a:t>mamutom</a:t>
            </a:r>
            <a:r>
              <a:rPr lang="en-US" sz="1900" dirty="0">
                <a:solidFill>
                  <a:schemeClr val="bg1"/>
                </a:solidFill>
              </a:rPr>
              <a:t>. </a:t>
            </a:r>
            <a:r>
              <a:rPr lang="en-US" sz="1900" dirty="0" err="1">
                <a:solidFill>
                  <a:schemeClr val="bg1"/>
                </a:solidFill>
              </a:rPr>
              <a:t>Pozostały</a:t>
            </a:r>
            <a:r>
              <a:rPr lang="en-US" sz="1900" dirty="0">
                <a:solidFill>
                  <a:schemeClr val="bg1"/>
                </a:solidFill>
              </a:rPr>
              <a:t> </a:t>
            </a:r>
            <a:r>
              <a:rPr lang="en-US" sz="1900" dirty="0" err="1">
                <a:solidFill>
                  <a:schemeClr val="bg1"/>
                </a:solidFill>
              </a:rPr>
              <a:t>po</a:t>
            </a:r>
            <a:r>
              <a:rPr lang="en-US" sz="1900" dirty="0">
                <a:solidFill>
                  <a:schemeClr val="bg1"/>
                </a:solidFill>
              </a:rPr>
              <a:t> </a:t>
            </a:r>
            <a:r>
              <a:rPr lang="en-US" sz="1900" dirty="0" err="1">
                <a:solidFill>
                  <a:schemeClr val="bg1"/>
                </a:solidFill>
              </a:rPr>
              <a:t>nich</a:t>
            </a:r>
            <a:r>
              <a:rPr lang="en-US" sz="1900" dirty="0">
                <a:solidFill>
                  <a:schemeClr val="bg1"/>
                </a:solidFill>
              </a:rPr>
              <a:t> </a:t>
            </a:r>
            <a:r>
              <a:rPr lang="en-US" sz="1900" dirty="0" err="1">
                <a:solidFill>
                  <a:schemeClr val="bg1"/>
                </a:solidFill>
              </a:rPr>
              <a:t>kości</a:t>
            </a:r>
            <a:r>
              <a:rPr lang="en-US" sz="1900" dirty="0">
                <a:solidFill>
                  <a:schemeClr val="bg1"/>
                </a:solidFill>
              </a:rPr>
              <a:t>. </a:t>
            </a:r>
            <a:r>
              <a:rPr lang="en-US" sz="1900" dirty="0" err="1">
                <a:solidFill>
                  <a:schemeClr val="bg1"/>
                </a:solidFill>
              </a:rPr>
              <a:t>Tylko</a:t>
            </a:r>
            <a:r>
              <a:rPr lang="en-US" sz="1900" dirty="0">
                <a:solidFill>
                  <a:schemeClr val="bg1"/>
                </a:solidFill>
              </a:rPr>
              <a:t> </a:t>
            </a:r>
            <a:r>
              <a:rPr lang="en-US" sz="1900" dirty="0" err="1">
                <a:solidFill>
                  <a:schemeClr val="bg1"/>
                </a:solidFill>
              </a:rPr>
              <a:t>mamuty</a:t>
            </a:r>
            <a:r>
              <a:rPr lang="en-US" sz="1900" dirty="0">
                <a:solidFill>
                  <a:schemeClr val="bg1"/>
                </a:solidFill>
              </a:rPr>
              <a:t> </a:t>
            </a:r>
            <a:r>
              <a:rPr lang="en-US" sz="1900" dirty="0" err="1">
                <a:solidFill>
                  <a:schemeClr val="bg1"/>
                </a:solidFill>
              </a:rPr>
              <a:t>miały</a:t>
            </a:r>
            <a:r>
              <a:rPr lang="en-US" sz="1900" dirty="0">
                <a:solidFill>
                  <a:schemeClr val="bg1"/>
                </a:solidFill>
              </a:rPr>
              <a:t> </a:t>
            </a:r>
            <a:r>
              <a:rPr lang="en-US" sz="1900" dirty="0" err="1">
                <a:solidFill>
                  <a:schemeClr val="bg1"/>
                </a:solidFill>
              </a:rPr>
              <a:t>więcej</a:t>
            </a:r>
            <a:r>
              <a:rPr lang="en-US" sz="1900" dirty="0">
                <a:solidFill>
                  <a:schemeClr val="bg1"/>
                </a:solidFill>
              </a:rPr>
              <a:t> </a:t>
            </a:r>
            <a:r>
              <a:rPr lang="en-US" sz="1900" dirty="0" err="1">
                <a:solidFill>
                  <a:schemeClr val="bg1"/>
                </a:solidFill>
              </a:rPr>
              <a:t>szczęścia</a:t>
            </a:r>
            <a:r>
              <a:rPr lang="en-US" sz="1900" dirty="0">
                <a:solidFill>
                  <a:schemeClr val="bg1"/>
                </a:solidFill>
              </a:rPr>
              <a:t>, </a:t>
            </a:r>
            <a:r>
              <a:rPr lang="en-US" sz="1900" dirty="0" err="1">
                <a:solidFill>
                  <a:schemeClr val="bg1"/>
                </a:solidFill>
              </a:rPr>
              <a:t>bo</a:t>
            </a:r>
            <a:r>
              <a:rPr lang="en-US" sz="1900" dirty="0">
                <a:solidFill>
                  <a:schemeClr val="bg1"/>
                </a:solidFill>
              </a:rPr>
              <a:t> </a:t>
            </a:r>
            <a:r>
              <a:rPr lang="en-US" sz="1900" dirty="0" err="1">
                <a:solidFill>
                  <a:schemeClr val="bg1"/>
                </a:solidFill>
              </a:rPr>
              <a:t>trafiły</a:t>
            </a:r>
            <a:r>
              <a:rPr lang="en-US" sz="1900" dirty="0">
                <a:solidFill>
                  <a:schemeClr val="bg1"/>
                </a:solidFill>
              </a:rPr>
              <a:t> do logo </a:t>
            </a:r>
            <a:r>
              <a:rPr lang="en-US" sz="1900" dirty="0" err="1">
                <a:solidFill>
                  <a:schemeClr val="bg1"/>
                </a:solidFill>
              </a:rPr>
              <a:t>jaskini</a:t>
            </a:r>
            <a:r>
              <a:rPr lang="en-US" sz="1900" dirty="0">
                <a:solidFill>
                  <a:schemeClr val="bg1"/>
                </a:solidFill>
              </a:rPr>
              <a:t>. </a:t>
            </a:r>
          </a:p>
          <a:p>
            <a:pPr indent="-182880" algn="just">
              <a:lnSpc>
                <a:spcPct val="90000"/>
              </a:lnSpc>
              <a:spcAft>
                <a:spcPts val="600"/>
              </a:spcAft>
              <a:buClr>
                <a:schemeClr val="accent1"/>
              </a:buClr>
            </a:pPr>
            <a:r>
              <a:rPr lang="en-US" sz="1900" dirty="0" err="1">
                <a:solidFill>
                  <a:schemeClr val="bg1"/>
                </a:solidFill>
              </a:rPr>
              <a:t>Neandertalczycy</a:t>
            </a:r>
            <a:r>
              <a:rPr lang="en-US" sz="1900" dirty="0">
                <a:solidFill>
                  <a:schemeClr val="bg1"/>
                </a:solidFill>
              </a:rPr>
              <a:t> </a:t>
            </a:r>
            <a:r>
              <a:rPr lang="en-US" sz="1900" dirty="0" err="1">
                <a:solidFill>
                  <a:schemeClr val="bg1"/>
                </a:solidFill>
              </a:rPr>
              <a:t>wprowadzili</a:t>
            </a:r>
            <a:r>
              <a:rPr lang="en-US" sz="1900" dirty="0">
                <a:solidFill>
                  <a:schemeClr val="bg1"/>
                </a:solidFill>
              </a:rPr>
              <a:t> </a:t>
            </a:r>
            <a:r>
              <a:rPr lang="en-US" sz="1900" dirty="0" err="1">
                <a:solidFill>
                  <a:schemeClr val="bg1"/>
                </a:solidFill>
              </a:rPr>
              <a:t>się</a:t>
            </a:r>
            <a:r>
              <a:rPr lang="en-US" sz="1900" dirty="0">
                <a:solidFill>
                  <a:schemeClr val="bg1"/>
                </a:solidFill>
              </a:rPr>
              <a:t> do </a:t>
            </a:r>
            <a:r>
              <a:rPr lang="en-US" sz="1900" dirty="0" err="1">
                <a:solidFill>
                  <a:schemeClr val="bg1"/>
                </a:solidFill>
              </a:rPr>
              <a:t>niej</a:t>
            </a:r>
            <a:r>
              <a:rPr lang="en-US" sz="1900" dirty="0">
                <a:solidFill>
                  <a:schemeClr val="bg1"/>
                </a:solidFill>
              </a:rPr>
              <a:t> </a:t>
            </a:r>
            <a:r>
              <a:rPr lang="en-US" sz="1900" dirty="0" err="1">
                <a:solidFill>
                  <a:schemeClr val="bg1"/>
                </a:solidFill>
              </a:rPr>
              <a:t>jakieś</a:t>
            </a:r>
            <a:r>
              <a:rPr lang="en-US" sz="1900" dirty="0">
                <a:solidFill>
                  <a:schemeClr val="bg1"/>
                </a:solidFill>
              </a:rPr>
              <a:t> </a:t>
            </a:r>
            <a:r>
              <a:rPr lang="en-US" sz="1900" dirty="0" err="1">
                <a:solidFill>
                  <a:schemeClr val="bg1"/>
                </a:solidFill>
              </a:rPr>
              <a:t>pięćdziesiąt</a:t>
            </a:r>
            <a:r>
              <a:rPr lang="en-US" sz="1900" dirty="0">
                <a:solidFill>
                  <a:schemeClr val="bg1"/>
                </a:solidFill>
              </a:rPr>
              <a:t> </a:t>
            </a:r>
            <a:r>
              <a:rPr lang="en-US" sz="1900" dirty="0" err="1">
                <a:solidFill>
                  <a:schemeClr val="bg1"/>
                </a:solidFill>
              </a:rPr>
              <a:t>tysięcy</a:t>
            </a:r>
            <a:r>
              <a:rPr lang="en-US" sz="1900" dirty="0">
                <a:solidFill>
                  <a:schemeClr val="bg1"/>
                </a:solidFill>
              </a:rPr>
              <a:t> </a:t>
            </a:r>
            <a:r>
              <a:rPr lang="en-US" sz="1900" dirty="0" err="1">
                <a:solidFill>
                  <a:schemeClr val="bg1"/>
                </a:solidFill>
              </a:rPr>
              <a:t>lat</a:t>
            </a:r>
            <a:r>
              <a:rPr lang="en-US" sz="1900" dirty="0">
                <a:solidFill>
                  <a:schemeClr val="bg1"/>
                </a:solidFill>
              </a:rPr>
              <a:t> </a:t>
            </a:r>
            <a:r>
              <a:rPr lang="en-US" sz="1900" dirty="0" err="1">
                <a:solidFill>
                  <a:schemeClr val="bg1"/>
                </a:solidFill>
              </a:rPr>
              <a:t>temu</a:t>
            </a:r>
            <a:r>
              <a:rPr lang="en-US" sz="1900" dirty="0">
                <a:solidFill>
                  <a:schemeClr val="bg1"/>
                </a:solidFill>
              </a:rPr>
              <a:t>. </a:t>
            </a:r>
            <a:r>
              <a:rPr lang="en-US" sz="1900" dirty="0" err="1">
                <a:solidFill>
                  <a:schemeClr val="bg1"/>
                </a:solidFill>
              </a:rPr>
              <a:t>Nie</a:t>
            </a:r>
            <a:r>
              <a:rPr lang="en-US" sz="1900" dirty="0">
                <a:solidFill>
                  <a:schemeClr val="bg1"/>
                </a:solidFill>
              </a:rPr>
              <a:t> </a:t>
            </a:r>
            <a:r>
              <a:rPr lang="en-US" sz="1900" dirty="0" err="1">
                <a:solidFill>
                  <a:schemeClr val="bg1"/>
                </a:solidFill>
              </a:rPr>
              <a:t>zapuszczali</a:t>
            </a:r>
            <a:r>
              <a:rPr lang="en-US" sz="1900" dirty="0">
                <a:solidFill>
                  <a:schemeClr val="bg1"/>
                </a:solidFill>
              </a:rPr>
              <a:t> </a:t>
            </a:r>
            <a:r>
              <a:rPr lang="en-US" sz="1900" dirty="0" err="1">
                <a:solidFill>
                  <a:schemeClr val="bg1"/>
                </a:solidFill>
              </a:rPr>
              <a:t>się</a:t>
            </a:r>
            <a:r>
              <a:rPr lang="en-US" sz="1900" dirty="0">
                <a:solidFill>
                  <a:schemeClr val="bg1"/>
                </a:solidFill>
              </a:rPr>
              <a:t> </a:t>
            </a:r>
            <a:r>
              <a:rPr lang="en-US" sz="1900" dirty="0" err="1">
                <a:solidFill>
                  <a:schemeClr val="bg1"/>
                </a:solidFill>
              </a:rPr>
              <a:t>głęboko</a:t>
            </a:r>
            <a:r>
              <a:rPr lang="en-US" sz="1900" dirty="0">
                <a:solidFill>
                  <a:schemeClr val="bg1"/>
                </a:solidFill>
              </a:rPr>
              <a:t>. </a:t>
            </a:r>
            <a:r>
              <a:rPr lang="en-US" sz="1900" dirty="0" err="1">
                <a:solidFill>
                  <a:schemeClr val="bg1"/>
                </a:solidFill>
              </a:rPr>
              <a:t>Zamieszkali</a:t>
            </a:r>
            <a:r>
              <a:rPr lang="en-US" sz="1900" dirty="0">
                <a:solidFill>
                  <a:schemeClr val="bg1"/>
                </a:solidFill>
              </a:rPr>
              <a:t> </a:t>
            </a:r>
            <a:r>
              <a:rPr lang="en-US" sz="1900" dirty="0" err="1">
                <a:solidFill>
                  <a:schemeClr val="bg1"/>
                </a:solidFill>
              </a:rPr>
              <a:t>tuż</a:t>
            </a:r>
            <a:r>
              <a:rPr lang="en-US" sz="1900" dirty="0">
                <a:solidFill>
                  <a:schemeClr val="bg1"/>
                </a:solidFill>
              </a:rPr>
              <a:t> </a:t>
            </a:r>
            <a:r>
              <a:rPr lang="en-US" sz="1900" dirty="0" err="1">
                <a:solidFill>
                  <a:schemeClr val="bg1"/>
                </a:solidFill>
              </a:rPr>
              <a:t>przy</a:t>
            </a:r>
            <a:r>
              <a:rPr lang="en-US" sz="1900" dirty="0">
                <a:solidFill>
                  <a:schemeClr val="bg1"/>
                </a:solidFill>
              </a:rPr>
              <a:t> </a:t>
            </a:r>
            <a:r>
              <a:rPr lang="en-US" sz="1900" dirty="0" err="1">
                <a:solidFill>
                  <a:schemeClr val="bg1"/>
                </a:solidFill>
              </a:rPr>
              <a:t>wejściu</a:t>
            </a:r>
            <a:r>
              <a:rPr lang="en-US" sz="1900" dirty="0">
                <a:solidFill>
                  <a:schemeClr val="bg1"/>
                </a:solidFill>
              </a:rPr>
              <a:t>, </a:t>
            </a:r>
            <a:r>
              <a:rPr lang="en-US" sz="1900" dirty="0" err="1">
                <a:solidFill>
                  <a:schemeClr val="bg1"/>
                </a:solidFill>
              </a:rPr>
              <a:t>które</a:t>
            </a:r>
            <a:r>
              <a:rPr lang="en-US" sz="1900" dirty="0">
                <a:solidFill>
                  <a:schemeClr val="bg1"/>
                </a:solidFill>
              </a:rPr>
              <a:t> </a:t>
            </a:r>
            <a:r>
              <a:rPr lang="en-US" sz="1900" dirty="0" err="1">
                <a:solidFill>
                  <a:schemeClr val="bg1"/>
                </a:solidFill>
              </a:rPr>
              <a:t>otoczyli</a:t>
            </a:r>
            <a:r>
              <a:rPr lang="en-US" sz="1900" dirty="0">
                <a:solidFill>
                  <a:schemeClr val="bg1"/>
                </a:solidFill>
              </a:rPr>
              <a:t> </a:t>
            </a:r>
            <a:r>
              <a:rPr lang="en-US" sz="1900" dirty="0" err="1">
                <a:solidFill>
                  <a:schemeClr val="bg1"/>
                </a:solidFill>
              </a:rPr>
              <a:t>płotem</a:t>
            </a:r>
            <a:r>
              <a:rPr lang="en-US" sz="1900" dirty="0">
                <a:solidFill>
                  <a:schemeClr val="bg1"/>
                </a:solidFill>
              </a:rPr>
              <a:t> z </a:t>
            </a:r>
            <a:r>
              <a:rPr lang="en-US" sz="1900" dirty="0" err="1">
                <a:solidFill>
                  <a:schemeClr val="bg1"/>
                </a:solidFill>
              </a:rPr>
              <a:t>poroży</a:t>
            </a:r>
            <a:r>
              <a:rPr lang="en-US" sz="1900" dirty="0">
                <a:solidFill>
                  <a:schemeClr val="bg1"/>
                </a:solidFill>
              </a:rPr>
              <a:t> </a:t>
            </a:r>
            <a:r>
              <a:rPr lang="en-US" sz="1900" dirty="0" err="1">
                <a:solidFill>
                  <a:schemeClr val="bg1"/>
                </a:solidFill>
              </a:rPr>
              <a:t>reniferów</a:t>
            </a:r>
            <a:r>
              <a:rPr lang="en-US" sz="1900" dirty="0">
                <a:solidFill>
                  <a:schemeClr val="bg1"/>
                </a:solidFill>
              </a:rPr>
              <a:t>. </a:t>
            </a:r>
            <a:r>
              <a:rPr lang="en-US" sz="1900" dirty="0" err="1">
                <a:solidFill>
                  <a:schemeClr val="bg1"/>
                </a:solidFill>
              </a:rPr>
              <a:t>Przed</a:t>
            </a:r>
            <a:r>
              <a:rPr lang="en-US" sz="1900" dirty="0">
                <a:solidFill>
                  <a:schemeClr val="bg1"/>
                </a:solidFill>
              </a:rPr>
              <a:t> </a:t>
            </a:r>
            <a:r>
              <a:rPr lang="en-US" sz="1900" dirty="0" err="1">
                <a:solidFill>
                  <a:schemeClr val="bg1"/>
                </a:solidFill>
              </a:rPr>
              <a:t>wejściem</a:t>
            </a:r>
            <a:r>
              <a:rPr lang="en-US" sz="1900" dirty="0">
                <a:solidFill>
                  <a:schemeClr val="bg1"/>
                </a:solidFill>
              </a:rPr>
              <a:t> do </a:t>
            </a:r>
            <a:r>
              <a:rPr lang="en-US" sz="1900" dirty="0" err="1">
                <a:solidFill>
                  <a:schemeClr val="bg1"/>
                </a:solidFill>
              </a:rPr>
              <a:t>jaskini</a:t>
            </a:r>
            <a:r>
              <a:rPr lang="en-US" sz="1900" dirty="0">
                <a:solidFill>
                  <a:schemeClr val="bg1"/>
                </a:solidFill>
              </a:rPr>
              <a:t> jest </a:t>
            </a:r>
            <a:r>
              <a:rPr lang="en-US" sz="1900" dirty="0" err="1">
                <a:solidFill>
                  <a:schemeClr val="bg1"/>
                </a:solidFill>
              </a:rPr>
              <a:t>pawilon</a:t>
            </a:r>
            <a:r>
              <a:rPr lang="en-US" sz="1900" dirty="0">
                <a:solidFill>
                  <a:schemeClr val="bg1"/>
                </a:solidFill>
              </a:rPr>
              <a:t>, w </a:t>
            </a:r>
            <a:r>
              <a:rPr lang="en-US" sz="1900" dirty="0" err="1">
                <a:solidFill>
                  <a:schemeClr val="bg1"/>
                </a:solidFill>
              </a:rPr>
              <a:t>którym</a:t>
            </a:r>
            <a:r>
              <a:rPr lang="en-US" sz="1900" dirty="0">
                <a:solidFill>
                  <a:schemeClr val="bg1"/>
                </a:solidFill>
              </a:rPr>
              <a:t> </a:t>
            </a:r>
            <a:r>
              <a:rPr lang="pl-PL" sz="1900" dirty="0" smtClean="0">
                <a:solidFill>
                  <a:schemeClr val="bg1"/>
                </a:solidFill>
              </a:rPr>
              <a:t/>
            </a:r>
            <a:br>
              <a:rPr lang="pl-PL" sz="1900" dirty="0" smtClean="0">
                <a:solidFill>
                  <a:schemeClr val="bg1"/>
                </a:solidFill>
              </a:rPr>
            </a:br>
            <a:r>
              <a:rPr lang="en-US" sz="1900" dirty="0" smtClean="0">
                <a:solidFill>
                  <a:schemeClr val="bg1"/>
                </a:solidFill>
              </a:rPr>
              <a:t>w </a:t>
            </a:r>
            <a:r>
              <a:rPr lang="en-US" sz="1900" dirty="0" err="1">
                <a:solidFill>
                  <a:schemeClr val="bg1"/>
                </a:solidFill>
              </a:rPr>
              <a:t>gablotach</a:t>
            </a:r>
            <a:r>
              <a:rPr lang="en-US" sz="1900" dirty="0">
                <a:solidFill>
                  <a:schemeClr val="bg1"/>
                </a:solidFill>
              </a:rPr>
              <a:t> </a:t>
            </a:r>
            <a:r>
              <a:rPr lang="en-US" sz="1900" dirty="0" err="1">
                <a:solidFill>
                  <a:schemeClr val="bg1"/>
                </a:solidFill>
              </a:rPr>
              <a:t>wyeksponowano</a:t>
            </a:r>
            <a:r>
              <a:rPr lang="en-US" sz="1900" dirty="0">
                <a:solidFill>
                  <a:schemeClr val="bg1"/>
                </a:solidFill>
              </a:rPr>
              <a:t> </a:t>
            </a:r>
            <a:r>
              <a:rPr lang="en-US" sz="1900" dirty="0" err="1">
                <a:solidFill>
                  <a:schemeClr val="bg1"/>
                </a:solidFill>
              </a:rPr>
              <a:t>narzędzia</a:t>
            </a:r>
            <a:r>
              <a:rPr lang="en-US" sz="1900" dirty="0">
                <a:solidFill>
                  <a:schemeClr val="bg1"/>
                </a:solidFill>
              </a:rPr>
              <a:t>, </a:t>
            </a:r>
            <a:r>
              <a:rPr lang="en-US" sz="1900" dirty="0" err="1">
                <a:solidFill>
                  <a:schemeClr val="bg1"/>
                </a:solidFill>
              </a:rPr>
              <a:t>jakimi</a:t>
            </a:r>
            <a:r>
              <a:rPr lang="en-US" sz="1900" dirty="0">
                <a:solidFill>
                  <a:schemeClr val="bg1"/>
                </a:solidFill>
              </a:rPr>
              <a:t> </a:t>
            </a:r>
            <a:r>
              <a:rPr lang="en-US" sz="1900" dirty="0" err="1">
                <a:solidFill>
                  <a:schemeClr val="bg1"/>
                </a:solidFill>
              </a:rPr>
              <a:t>się</a:t>
            </a:r>
            <a:r>
              <a:rPr lang="en-US" sz="1900" dirty="0">
                <a:solidFill>
                  <a:schemeClr val="bg1"/>
                </a:solidFill>
              </a:rPr>
              <a:t> </a:t>
            </a:r>
            <a:r>
              <a:rPr lang="en-US" sz="1900" dirty="0" err="1">
                <a:solidFill>
                  <a:schemeClr val="bg1"/>
                </a:solidFill>
              </a:rPr>
              <a:t>posługiwali</a:t>
            </a:r>
            <a:r>
              <a:rPr lang="en-US" sz="1900" dirty="0">
                <a:solidFill>
                  <a:schemeClr val="bg1"/>
                </a:solidFill>
              </a:rPr>
              <a:t> </a:t>
            </a:r>
            <a:r>
              <a:rPr lang="en-US" sz="1900" dirty="0" err="1">
                <a:solidFill>
                  <a:schemeClr val="bg1"/>
                </a:solidFill>
              </a:rPr>
              <a:t>oraz</a:t>
            </a:r>
            <a:r>
              <a:rPr lang="en-US" sz="1900" dirty="0">
                <a:solidFill>
                  <a:schemeClr val="bg1"/>
                </a:solidFill>
              </a:rPr>
              <a:t> </a:t>
            </a:r>
            <a:r>
              <a:rPr lang="en-US" sz="1900" dirty="0" err="1">
                <a:solidFill>
                  <a:schemeClr val="bg1"/>
                </a:solidFill>
              </a:rPr>
              <a:t>kości</a:t>
            </a:r>
            <a:r>
              <a:rPr lang="en-US" sz="1900" dirty="0">
                <a:solidFill>
                  <a:schemeClr val="bg1"/>
                </a:solidFill>
              </a:rPr>
              <a:t> </a:t>
            </a:r>
            <a:r>
              <a:rPr lang="en-US" sz="1900" dirty="0" err="1">
                <a:solidFill>
                  <a:schemeClr val="bg1"/>
                </a:solidFill>
              </a:rPr>
              <a:t>zwierząt</a:t>
            </a:r>
            <a:r>
              <a:rPr lang="en-US" sz="1900" dirty="0">
                <a:solidFill>
                  <a:schemeClr val="bg1"/>
                </a:solidFill>
              </a:rPr>
              <a:t>, </a:t>
            </a:r>
            <a:r>
              <a:rPr lang="en-US" sz="1900" dirty="0" err="1">
                <a:solidFill>
                  <a:schemeClr val="bg1"/>
                </a:solidFill>
              </a:rPr>
              <a:t>które</a:t>
            </a:r>
            <a:r>
              <a:rPr lang="en-US" sz="1900" dirty="0">
                <a:solidFill>
                  <a:schemeClr val="bg1"/>
                </a:solidFill>
              </a:rPr>
              <a:t> </a:t>
            </a:r>
            <a:r>
              <a:rPr lang="en-US" sz="1900" dirty="0" err="1">
                <a:solidFill>
                  <a:schemeClr val="bg1"/>
                </a:solidFill>
              </a:rPr>
              <a:t>dzieliły</a:t>
            </a:r>
            <a:r>
              <a:rPr lang="en-US" sz="1900" dirty="0">
                <a:solidFill>
                  <a:schemeClr val="bg1"/>
                </a:solidFill>
              </a:rPr>
              <a:t> z </a:t>
            </a:r>
            <a:r>
              <a:rPr lang="en-US" sz="1900" dirty="0" err="1">
                <a:solidFill>
                  <a:schemeClr val="bg1"/>
                </a:solidFill>
              </a:rPr>
              <a:t>nimi</a:t>
            </a:r>
            <a:r>
              <a:rPr lang="en-US" sz="1900" dirty="0">
                <a:solidFill>
                  <a:schemeClr val="bg1"/>
                </a:solidFill>
              </a:rPr>
              <a:t> </a:t>
            </a:r>
            <a:r>
              <a:rPr lang="en-US" sz="1900" dirty="0" err="1">
                <a:solidFill>
                  <a:schemeClr val="bg1"/>
                </a:solidFill>
              </a:rPr>
              <a:t>terytorium</a:t>
            </a:r>
            <a:r>
              <a:rPr lang="en-US" sz="1900" dirty="0">
                <a:solidFill>
                  <a:schemeClr val="bg1"/>
                </a:solidFill>
              </a:rPr>
              <a:t>, </a:t>
            </a:r>
            <a:r>
              <a:rPr lang="en-US" sz="1900" dirty="0" err="1">
                <a:solidFill>
                  <a:schemeClr val="bg1"/>
                </a:solidFill>
              </a:rPr>
              <a:t>stając</a:t>
            </a:r>
            <a:r>
              <a:rPr lang="en-US" sz="1900" dirty="0">
                <a:solidFill>
                  <a:schemeClr val="bg1"/>
                </a:solidFill>
              </a:rPr>
              <a:t> </a:t>
            </a:r>
            <a:r>
              <a:rPr lang="en-US" sz="1900" dirty="0" err="1">
                <a:solidFill>
                  <a:schemeClr val="bg1"/>
                </a:solidFill>
              </a:rPr>
              <a:t>się</a:t>
            </a:r>
            <a:r>
              <a:rPr lang="en-US" sz="1900" dirty="0">
                <a:solidFill>
                  <a:schemeClr val="bg1"/>
                </a:solidFill>
              </a:rPr>
              <a:t> </a:t>
            </a:r>
            <a:r>
              <a:rPr lang="en-US" sz="1900" dirty="0" err="1">
                <a:solidFill>
                  <a:schemeClr val="bg1"/>
                </a:solidFill>
              </a:rPr>
              <a:t>raz</a:t>
            </a:r>
            <a:r>
              <a:rPr lang="en-US" sz="1900" dirty="0">
                <a:solidFill>
                  <a:schemeClr val="bg1"/>
                </a:solidFill>
              </a:rPr>
              <a:t> </a:t>
            </a:r>
            <a:r>
              <a:rPr lang="en-US" sz="1900" dirty="0" err="1">
                <a:solidFill>
                  <a:schemeClr val="bg1"/>
                </a:solidFill>
              </a:rPr>
              <a:t>obiadem</a:t>
            </a:r>
            <a:r>
              <a:rPr lang="en-US" sz="1900" dirty="0">
                <a:solidFill>
                  <a:schemeClr val="bg1"/>
                </a:solidFill>
              </a:rPr>
              <a:t>, a </a:t>
            </a:r>
            <a:r>
              <a:rPr lang="en-US" sz="1900" dirty="0" err="1">
                <a:solidFill>
                  <a:schemeClr val="bg1"/>
                </a:solidFill>
              </a:rPr>
              <a:t>raz</a:t>
            </a:r>
            <a:r>
              <a:rPr lang="en-US" sz="1900" dirty="0">
                <a:solidFill>
                  <a:schemeClr val="bg1"/>
                </a:solidFill>
              </a:rPr>
              <a:t> </a:t>
            </a:r>
            <a:r>
              <a:rPr lang="en-US" sz="1900" dirty="0" err="1">
                <a:solidFill>
                  <a:schemeClr val="bg1"/>
                </a:solidFill>
              </a:rPr>
              <a:t>materiałem</a:t>
            </a:r>
            <a:r>
              <a:rPr lang="en-US" sz="1900" dirty="0">
                <a:solidFill>
                  <a:schemeClr val="bg1"/>
                </a:solidFill>
              </a:rPr>
              <a:t> </a:t>
            </a:r>
            <a:r>
              <a:rPr lang="en-US" sz="1900" dirty="0" err="1">
                <a:solidFill>
                  <a:schemeClr val="bg1"/>
                </a:solidFill>
              </a:rPr>
              <a:t>na</a:t>
            </a:r>
            <a:r>
              <a:rPr lang="en-US" sz="1900" dirty="0">
                <a:solidFill>
                  <a:schemeClr val="bg1"/>
                </a:solidFill>
              </a:rPr>
              <a:t> </a:t>
            </a:r>
            <a:r>
              <a:rPr lang="en-US" sz="1900" dirty="0" err="1">
                <a:solidFill>
                  <a:schemeClr val="bg1"/>
                </a:solidFill>
              </a:rPr>
              <a:t>przyodziewek</a:t>
            </a:r>
            <a:endParaRPr lang="en-US" sz="1900" dirty="0">
              <a:solidFill>
                <a:schemeClr val="bg1"/>
              </a:solidFill>
            </a:endParaRPr>
          </a:p>
          <a:p>
            <a:pPr indent="-182880" algn="just">
              <a:lnSpc>
                <a:spcPct val="90000"/>
              </a:lnSpc>
              <a:spcAft>
                <a:spcPts val="600"/>
              </a:spcAft>
              <a:buClr>
                <a:schemeClr val="accent1"/>
              </a:buClr>
            </a:pPr>
            <a:r>
              <a:rPr lang="en-US" sz="1900" dirty="0" err="1">
                <a:solidFill>
                  <a:schemeClr val="bg1"/>
                </a:solidFill>
              </a:rPr>
              <a:t>Szczelina</a:t>
            </a:r>
            <a:r>
              <a:rPr lang="en-US" sz="1900" dirty="0">
                <a:solidFill>
                  <a:schemeClr val="bg1"/>
                </a:solidFill>
              </a:rPr>
              <a:t>, </a:t>
            </a:r>
            <a:r>
              <a:rPr lang="en-US" sz="1900" dirty="0" err="1">
                <a:solidFill>
                  <a:schemeClr val="bg1"/>
                </a:solidFill>
              </a:rPr>
              <a:t>którą</a:t>
            </a:r>
            <a:r>
              <a:rPr lang="en-US" sz="1900" dirty="0">
                <a:solidFill>
                  <a:schemeClr val="bg1"/>
                </a:solidFill>
              </a:rPr>
              <a:t> </a:t>
            </a:r>
            <a:r>
              <a:rPr lang="en-US" sz="1900" dirty="0" err="1">
                <a:solidFill>
                  <a:schemeClr val="bg1"/>
                </a:solidFill>
              </a:rPr>
              <a:t>nasi</a:t>
            </a:r>
            <a:r>
              <a:rPr lang="en-US" sz="1900" dirty="0">
                <a:solidFill>
                  <a:schemeClr val="bg1"/>
                </a:solidFill>
              </a:rPr>
              <a:t> </a:t>
            </a:r>
            <a:r>
              <a:rPr lang="en-US" sz="1900" dirty="0" err="1">
                <a:solidFill>
                  <a:schemeClr val="bg1"/>
                </a:solidFill>
              </a:rPr>
              <a:t>przodkowie</a:t>
            </a:r>
            <a:r>
              <a:rPr lang="en-US" sz="1900" dirty="0">
                <a:solidFill>
                  <a:schemeClr val="bg1"/>
                </a:solidFill>
              </a:rPr>
              <a:t> </a:t>
            </a:r>
            <a:r>
              <a:rPr lang="en-US" sz="1900" dirty="0" err="1">
                <a:solidFill>
                  <a:schemeClr val="bg1"/>
                </a:solidFill>
              </a:rPr>
              <a:t>mogli</a:t>
            </a:r>
            <a:r>
              <a:rPr lang="en-US" sz="1900" dirty="0">
                <a:solidFill>
                  <a:schemeClr val="bg1"/>
                </a:solidFill>
              </a:rPr>
              <a:t> </a:t>
            </a:r>
            <a:r>
              <a:rPr lang="en-US" sz="1900" dirty="0" err="1">
                <a:solidFill>
                  <a:schemeClr val="bg1"/>
                </a:solidFill>
              </a:rPr>
              <a:t>dostać</a:t>
            </a:r>
            <a:r>
              <a:rPr lang="en-US" sz="1900" dirty="0">
                <a:solidFill>
                  <a:schemeClr val="bg1"/>
                </a:solidFill>
              </a:rPr>
              <a:t> </a:t>
            </a:r>
            <a:r>
              <a:rPr lang="en-US" sz="1900" dirty="0" err="1">
                <a:solidFill>
                  <a:schemeClr val="bg1"/>
                </a:solidFill>
              </a:rPr>
              <a:t>się</a:t>
            </a:r>
            <a:r>
              <a:rPr lang="en-US" sz="1900" dirty="0">
                <a:solidFill>
                  <a:schemeClr val="bg1"/>
                </a:solidFill>
              </a:rPr>
              <a:t> do </a:t>
            </a:r>
            <a:r>
              <a:rPr lang="en-US" sz="1900" dirty="0" err="1">
                <a:solidFill>
                  <a:schemeClr val="bg1"/>
                </a:solidFill>
              </a:rPr>
              <a:t>jaskini</a:t>
            </a:r>
            <a:r>
              <a:rPr lang="en-US" sz="1900" dirty="0">
                <a:solidFill>
                  <a:schemeClr val="bg1"/>
                </a:solidFill>
              </a:rPr>
              <a:t>, </a:t>
            </a:r>
            <a:r>
              <a:rPr lang="en-US" sz="1900" dirty="0" err="1">
                <a:solidFill>
                  <a:schemeClr val="bg1"/>
                </a:solidFill>
              </a:rPr>
              <a:t>została</a:t>
            </a:r>
            <a:r>
              <a:rPr lang="en-US" sz="1900" dirty="0">
                <a:solidFill>
                  <a:schemeClr val="bg1"/>
                </a:solidFill>
              </a:rPr>
              <a:t> </a:t>
            </a:r>
            <a:r>
              <a:rPr lang="en-US" sz="1900" dirty="0" err="1">
                <a:solidFill>
                  <a:schemeClr val="bg1"/>
                </a:solidFill>
              </a:rPr>
              <a:t>zasypana</a:t>
            </a:r>
            <a:r>
              <a:rPr lang="en-US" sz="1900" dirty="0">
                <a:solidFill>
                  <a:schemeClr val="bg1"/>
                </a:solidFill>
              </a:rPr>
              <a:t> w </a:t>
            </a:r>
            <a:r>
              <a:rPr lang="en-US" sz="1900" dirty="0" err="1">
                <a:solidFill>
                  <a:schemeClr val="bg1"/>
                </a:solidFill>
              </a:rPr>
              <a:t>wyniku</a:t>
            </a:r>
            <a:r>
              <a:rPr lang="en-US" sz="1900" dirty="0">
                <a:solidFill>
                  <a:schemeClr val="bg1"/>
                </a:solidFill>
              </a:rPr>
              <a:t> </a:t>
            </a:r>
            <a:r>
              <a:rPr lang="en-US" sz="1900" dirty="0" err="1">
                <a:solidFill>
                  <a:schemeClr val="bg1"/>
                </a:solidFill>
              </a:rPr>
              <a:t>procesów</a:t>
            </a:r>
            <a:r>
              <a:rPr lang="en-US" sz="1900" dirty="0">
                <a:solidFill>
                  <a:schemeClr val="bg1"/>
                </a:solidFill>
              </a:rPr>
              <a:t> </a:t>
            </a:r>
            <a:r>
              <a:rPr lang="en-US" sz="1900" dirty="0" err="1">
                <a:solidFill>
                  <a:schemeClr val="bg1"/>
                </a:solidFill>
              </a:rPr>
              <a:t>geologicznych</a:t>
            </a:r>
            <a:r>
              <a:rPr lang="en-US" sz="1900" dirty="0">
                <a:solidFill>
                  <a:schemeClr val="bg1"/>
                </a:solidFill>
              </a:rPr>
              <a:t> </a:t>
            </a:r>
            <a:r>
              <a:rPr lang="en-US" sz="1900" dirty="0" err="1">
                <a:solidFill>
                  <a:schemeClr val="bg1"/>
                </a:solidFill>
              </a:rPr>
              <a:t>i</a:t>
            </a:r>
            <a:r>
              <a:rPr lang="en-US" sz="1900" dirty="0">
                <a:solidFill>
                  <a:schemeClr val="bg1"/>
                </a:solidFill>
              </a:rPr>
              <a:t> </a:t>
            </a:r>
            <a:r>
              <a:rPr lang="en-US" sz="1900" dirty="0" err="1">
                <a:solidFill>
                  <a:schemeClr val="bg1"/>
                </a:solidFill>
              </a:rPr>
              <a:t>wtedy</a:t>
            </a:r>
            <a:r>
              <a:rPr lang="en-US" sz="1900" dirty="0">
                <a:solidFill>
                  <a:schemeClr val="bg1"/>
                </a:solidFill>
              </a:rPr>
              <a:t> </a:t>
            </a:r>
            <a:r>
              <a:rPr lang="en-US" sz="1900" dirty="0" err="1">
                <a:solidFill>
                  <a:schemeClr val="bg1"/>
                </a:solidFill>
              </a:rPr>
              <a:t>grota</a:t>
            </a:r>
            <a:r>
              <a:rPr lang="en-US" sz="1900" dirty="0">
                <a:solidFill>
                  <a:schemeClr val="bg1"/>
                </a:solidFill>
              </a:rPr>
              <a:t> </a:t>
            </a:r>
            <a:r>
              <a:rPr lang="en-US" sz="1900" dirty="0" err="1">
                <a:solidFill>
                  <a:schemeClr val="bg1"/>
                </a:solidFill>
              </a:rPr>
              <a:t>zaczęła</a:t>
            </a:r>
            <a:r>
              <a:rPr lang="en-US" sz="1900" dirty="0">
                <a:solidFill>
                  <a:schemeClr val="bg1"/>
                </a:solidFill>
              </a:rPr>
              <a:t> </a:t>
            </a:r>
            <a:r>
              <a:rPr lang="en-US" sz="1900" dirty="0" err="1">
                <a:solidFill>
                  <a:schemeClr val="bg1"/>
                </a:solidFill>
              </a:rPr>
              <a:t>przemieniać</a:t>
            </a:r>
            <a:r>
              <a:rPr lang="en-US" sz="1900" dirty="0">
                <a:solidFill>
                  <a:schemeClr val="bg1"/>
                </a:solidFill>
              </a:rPr>
              <a:t> </a:t>
            </a:r>
            <a:r>
              <a:rPr lang="en-US" sz="1900" dirty="0" err="1">
                <a:solidFill>
                  <a:schemeClr val="bg1"/>
                </a:solidFill>
              </a:rPr>
              <a:t>się</a:t>
            </a:r>
            <a:r>
              <a:rPr lang="en-US" sz="1900" dirty="0">
                <a:solidFill>
                  <a:schemeClr val="bg1"/>
                </a:solidFill>
              </a:rPr>
              <a:t> w raj. </a:t>
            </a:r>
            <a:r>
              <a:rPr lang="en-US" sz="1900" dirty="0" err="1">
                <a:solidFill>
                  <a:schemeClr val="bg1"/>
                </a:solidFill>
              </a:rPr>
              <a:t>Powstawały</a:t>
            </a:r>
            <a:r>
              <a:rPr lang="en-US" sz="1900" dirty="0">
                <a:solidFill>
                  <a:schemeClr val="bg1"/>
                </a:solidFill>
              </a:rPr>
              <a:t> </a:t>
            </a:r>
            <a:r>
              <a:rPr lang="en-US" sz="1900" dirty="0" err="1">
                <a:solidFill>
                  <a:schemeClr val="bg1"/>
                </a:solidFill>
              </a:rPr>
              <a:t>formy</a:t>
            </a:r>
            <a:r>
              <a:rPr lang="en-US" sz="1900" dirty="0">
                <a:solidFill>
                  <a:schemeClr val="bg1"/>
                </a:solidFill>
              </a:rPr>
              <a:t> </a:t>
            </a:r>
            <a:r>
              <a:rPr lang="en-US" sz="1900" dirty="0" err="1">
                <a:solidFill>
                  <a:schemeClr val="bg1"/>
                </a:solidFill>
              </a:rPr>
              <a:t>skalne</a:t>
            </a:r>
            <a:r>
              <a:rPr lang="en-US" sz="1900" dirty="0">
                <a:solidFill>
                  <a:schemeClr val="bg1"/>
                </a:solidFill>
              </a:rPr>
              <a:t>: </a:t>
            </a:r>
            <a:r>
              <a:rPr lang="en-US" sz="1900" dirty="0" err="1">
                <a:solidFill>
                  <a:schemeClr val="bg1"/>
                </a:solidFill>
              </a:rPr>
              <a:t>stalagmity</a:t>
            </a:r>
            <a:r>
              <a:rPr lang="en-US" sz="1900" dirty="0">
                <a:solidFill>
                  <a:schemeClr val="bg1"/>
                </a:solidFill>
              </a:rPr>
              <a:t>, </a:t>
            </a:r>
            <a:r>
              <a:rPr lang="en-US" sz="1900" dirty="0" err="1">
                <a:solidFill>
                  <a:schemeClr val="bg1"/>
                </a:solidFill>
              </a:rPr>
              <a:t>stalaktyty</a:t>
            </a:r>
            <a:r>
              <a:rPr lang="en-US" sz="1900" dirty="0">
                <a:solidFill>
                  <a:schemeClr val="bg1"/>
                </a:solidFill>
              </a:rPr>
              <a:t>, </a:t>
            </a:r>
            <a:r>
              <a:rPr lang="en-US" sz="1900" dirty="0" err="1">
                <a:solidFill>
                  <a:schemeClr val="bg1"/>
                </a:solidFill>
              </a:rPr>
              <a:t>kolumny</a:t>
            </a:r>
            <a:r>
              <a:rPr lang="en-US" sz="1900" dirty="0">
                <a:solidFill>
                  <a:schemeClr val="bg1"/>
                </a:solidFill>
              </a:rPr>
              <a:t>, </a:t>
            </a:r>
            <a:r>
              <a:rPr lang="en-US" sz="1900" dirty="0" err="1">
                <a:solidFill>
                  <a:schemeClr val="bg1"/>
                </a:solidFill>
              </a:rPr>
              <a:t>draperie</a:t>
            </a:r>
            <a:r>
              <a:rPr lang="en-US" sz="1900" dirty="0">
                <a:solidFill>
                  <a:schemeClr val="bg1"/>
                </a:solidFill>
              </a:rPr>
              <a:t>, </a:t>
            </a:r>
            <a:r>
              <a:rPr lang="en-US" sz="1900" dirty="0" err="1">
                <a:solidFill>
                  <a:schemeClr val="bg1"/>
                </a:solidFill>
              </a:rPr>
              <a:t>warkocze</a:t>
            </a:r>
            <a:r>
              <a:rPr lang="en-US" sz="1900" dirty="0">
                <a:solidFill>
                  <a:schemeClr val="bg1"/>
                </a:solidFill>
              </a:rPr>
              <a:t> </a:t>
            </a:r>
            <a:r>
              <a:rPr lang="en-US" sz="1900" dirty="0" err="1">
                <a:solidFill>
                  <a:schemeClr val="bg1"/>
                </a:solidFill>
              </a:rPr>
              <a:t>oraz</a:t>
            </a:r>
            <a:r>
              <a:rPr lang="en-US" sz="1900" dirty="0">
                <a:solidFill>
                  <a:schemeClr val="bg1"/>
                </a:solidFill>
              </a:rPr>
              <a:t> </a:t>
            </a:r>
            <a:r>
              <a:rPr lang="en-US" sz="1900" dirty="0" err="1">
                <a:solidFill>
                  <a:schemeClr val="bg1"/>
                </a:solidFill>
              </a:rPr>
              <a:t>perły</a:t>
            </a:r>
            <a:r>
              <a:rPr lang="en-US" sz="1900" dirty="0">
                <a:solidFill>
                  <a:schemeClr val="bg1"/>
                </a:solidFill>
              </a:rPr>
              <a:t> </a:t>
            </a:r>
            <a:r>
              <a:rPr lang="en-US" sz="1900" dirty="0" err="1">
                <a:solidFill>
                  <a:schemeClr val="bg1"/>
                </a:solidFill>
              </a:rPr>
              <a:t>jaskiniowe</a:t>
            </a:r>
            <a:r>
              <a:rPr lang="en-US" sz="1900" dirty="0">
                <a:solidFill>
                  <a:schemeClr val="bg1"/>
                </a:solidFill>
              </a:rPr>
              <a:t> – </a:t>
            </a:r>
            <a:r>
              <a:rPr lang="en-US" sz="1900" dirty="0" err="1">
                <a:solidFill>
                  <a:schemeClr val="bg1"/>
                </a:solidFill>
              </a:rPr>
              <a:t>luźne</a:t>
            </a:r>
            <a:r>
              <a:rPr lang="en-US" sz="1900" dirty="0">
                <a:solidFill>
                  <a:schemeClr val="bg1"/>
                </a:solidFill>
              </a:rPr>
              <a:t> </a:t>
            </a:r>
            <a:r>
              <a:rPr lang="en-US" sz="1900" dirty="0" err="1">
                <a:solidFill>
                  <a:schemeClr val="bg1"/>
                </a:solidFill>
              </a:rPr>
              <a:t>nacieki</a:t>
            </a:r>
            <a:r>
              <a:rPr lang="en-US" sz="1900" dirty="0">
                <a:solidFill>
                  <a:schemeClr val="bg1"/>
                </a:solidFill>
              </a:rPr>
              <a:t> </a:t>
            </a:r>
            <a:r>
              <a:rPr lang="en-US" sz="1900" dirty="0" err="1">
                <a:solidFill>
                  <a:schemeClr val="bg1"/>
                </a:solidFill>
              </a:rPr>
              <a:t>kalcytowe</a:t>
            </a:r>
            <a:r>
              <a:rPr lang="en-US" sz="1900" dirty="0">
                <a:solidFill>
                  <a:schemeClr val="bg1"/>
                </a:solidFill>
              </a:rPr>
              <a:t> w </a:t>
            </a:r>
            <a:r>
              <a:rPr lang="en-US" sz="1900" dirty="0" err="1">
                <a:solidFill>
                  <a:schemeClr val="bg1"/>
                </a:solidFill>
              </a:rPr>
              <a:t>kształcie</a:t>
            </a:r>
            <a:r>
              <a:rPr lang="en-US" sz="1900" dirty="0">
                <a:solidFill>
                  <a:schemeClr val="bg1"/>
                </a:solidFill>
              </a:rPr>
              <a:t> </a:t>
            </a:r>
            <a:r>
              <a:rPr lang="en-US" sz="1900" dirty="0" err="1">
                <a:solidFill>
                  <a:schemeClr val="bg1"/>
                </a:solidFill>
              </a:rPr>
              <a:t>kulek</a:t>
            </a:r>
            <a:r>
              <a:rPr lang="en-US" sz="1900" dirty="0">
                <a:solidFill>
                  <a:schemeClr val="bg1"/>
                </a:solidFill>
              </a:rPr>
              <a:t>. </a:t>
            </a:r>
            <a:r>
              <a:rPr lang="en-US" sz="1900" dirty="0" err="1">
                <a:solidFill>
                  <a:schemeClr val="bg1"/>
                </a:solidFill>
              </a:rPr>
              <a:t>Niewiele</a:t>
            </a:r>
            <a:r>
              <a:rPr lang="en-US" sz="1900" dirty="0">
                <a:solidFill>
                  <a:schemeClr val="bg1"/>
                </a:solidFill>
              </a:rPr>
              <a:t> </a:t>
            </a:r>
            <a:r>
              <a:rPr lang="en-US" sz="1900" dirty="0" err="1">
                <a:solidFill>
                  <a:schemeClr val="bg1"/>
                </a:solidFill>
              </a:rPr>
              <a:t>jaskiń</a:t>
            </a:r>
            <a:r>
              <a:rPr lang="en-US" sz="1900" dirty="0">
                <a:solidFill>
                  <a:schemeClr val="bg1"/>
                </a:solidFill>
              </a:rPr>
              <a:t> </a:t>
            </a:r>
            <a:r>
              <a:rPr lang="en-US" sz="1900" dirty="0" err="1">
                <a:solidFill>
                  <a:schemeClr val="bg1"/>
                </a:solidFill>
              </a:rPr>
              <a:t>może</a:t>
            </a:r>
            <a:r>
              <a:rPr lang="en-US" sz="1900" dirty="0">
                <a:solidFill>
                  <a:schemeClr val="bg1"/>
                </a:solidFill>
              </a:rPr>
              <a:t> </a:t>
            </a:r>
            <a:r>
              <a:rPr lang="en-US" sz="1900" dirty="0" err="1">
                <a:solidFill>
                  <a:schemeClr val="bg1"/>
                </a:solidFill>
              </a:rPr>
              <a:t>się</a:t>
            </a:r>
            <a:r>
              <a:rPr lang="en-US" sz="1900" dirty="0">
                <a:solidFill>
                  <a:schemeClr val="bg1"/>
                </a:solidFill>
              </a:rPr>
              <a:t> </a:t>
            </a:r>
            <a:r>
              <a:rPr lang="en-US" sz="1900" dirty="0" err="1">
                <a:solidFill>
                  <a:schemeClr val="bg1"/>
                </a:solidFill>
              </a:rPr>
              <a:t>nimi</a:t>
            </a:r>
            <a:r>
              <a:rPr lang="en-US" sz="1900" dirty="0">
                <a:solidFill>
                  <a:schemeClr val="bg1"/>
                </a:solidFill>
              </a:rPr>
              <a:t> </a:t>
            </a:r>
            <a:r>
              <a:rPr lang="en-US" sz="1900" dirty="0" err="1">
                <a:solidFill>
                  <a:schemeClr val="bg1"/>
                </a:solidFill>
              </a:rPr>
              <a:t>poszczycić</a:t>
            </a:r>
            <a:r>
              <a:rPr lang="en-US" sz="1900" dirty="0">
                <a:solidFill>
                  <a:schemeClr val="bg1"/>
                </a:solidFill>
              </a:rPr>
              <a:t>. </a:t>
            </a:r>
            <a:r>
              <a:rPr lang="en-US" sz="1900" dirty="0" err="1">
                <a:solidFill>
                  <a:schemeClr val="bg1"/>
                </a:solidFill>
              </a:rPr>
              <a:t>Mnogość</a:t>
            </a:r>
            <a:r>
              <a:rPr lang="en-US" sz="1900" dirty="0">
                <a:solidFill>
                  <a:schemeClr val="bg1"/>
                </a:solidFill>
              </a:rPr>
              <a:t> </a:t>
            </a:r>
            <a:r>
              <a:rPr lang="en-US" sz="1900" dirty="0" err="1">
                <a:solidFill>
                  <a:schemeClr val="bg1"/>
                </a:solidFill>
              </a:rPr>
              <a:t>nacieków</a:t>
            </a:r>
            <a:r>
              <a:rPr lang="en-US" sz="1900" dirty="0">
                <a:solidFill>
                  <a:schemeClr val="bg1"/>
                </a:solidFill>
              </a:rPr>
              <a:t> </a:t>
            </a:r>
            <a:r>
              <a:rPr lang="en-US" sz="1900" dirty="0" err="1" smtClean="0">
                <a:solidFill>
                  <a:schemeClr val="bg1"/>
                </a:solidFill>
              </a:rPr>
              <a:t>sprawia</a:t>
            </a:r>
            <a:r>
              <a:rPr lang="en-US" sz="1900" dirty="0" smtClean="0">
                <a:solidFill>
                  <a:schemeClr val="bg1"/>
                </a:solidFill>
              </a:rPr>
              <a:t>,</a:t>
            </a:r>
            <a:r>
              <a:rPr lang="pl-PL" sz="1900" dirty="0" smtClean="0">
                <a:solidFill>
                  <a:schemeClr val="bg1"/>
                </a:solidFill>
              </a:rPr>
              <a:t> </a:t>
            </a:r>
            <a:r>
              <a:rPr lang="en-US" sz="1900" dirty="0" err="1" smtClean="0">
                <a:solidFill>
                  <a:schemeClr val="bg1"/>
                </a:solidFill>
              </a:rPr>
              <a:t>że</a:t>
            </a:r>
            <a:r>
              <a:rPr lang="en-US" sz="1900" dirty="0" smtClean="0">
                <a:solidFill>
                  <a:schemeClr val="bg1"/>
                </a:solidFill>
              </a:rPr>
              <a:t> </a:t>
            </a:r>
            <a:r>
              <a:rPr lang="en-US" sz="1900" dirty="0" err="1">
                <a:solidFill>
                  <a:schemeClr val="bg1"/>
                </a:solidFill>
              </a:rPr>
              <a:t>jaskinia</a:t>
            </a:r>
            <a:r>
              <a:rPr lang="en-US" sz="1900" dirty="0">
                <a:solidFill>
                  <a:schemeClr val="bg1"/>
                </a:solidFill>
              </a:rPr>
              <a:t> Raj </a:t>
            </a:r>
            <a:r>
              <a:rPr lang="en-US" sz="1900" dirty="0" err="1">
                <a:solidFill>
                  <a:schemeClr val="bg1"/>
                </a:solidFill>
              </a:rPr>
              <a:t>słusznie</a:t>
            </a:r>
            <a:r>
              <a:rPr lang="en-US" sz="1900" dirty="0">
                <a:solidFill>
                  <a:schemeClr val="bg1"/>
                </a:solidFill>
              </a:rPr>
              <a:t> </a:t>
            </a:r>
            <a:r>
              <a:rPr lang="en-US" sz="1900" dirty="0" err="1">
                <a:solidFill>
                  <a:schemeClr val="bg1"/>
                </a:solidFill>
              </a:rPr>
              <a:t>uchodzi</a:t>
            </a:r>
            <a:r>
              <a:rPr lang="en-US" sz="1900" dirty="0">
                <a:solidFill>
                  <a:schemeClr val="bg1"/>
                </a:solidFill>
              </a:rPr>
              <a:t> </a:t>
            </a:r>
            <a:r>
              <a:rPr lang="en-US" sz="1900" dirty="0" err="1">
                <a:solidFill>
                  <a:schemeClr val="bg1"/>
                </a:solidFill>
              </a:rPr>
              <a:t>za</a:t>
            </a:r>
            <a:r>
              <a:rPr lang="en-US" sz="1900" dirty="0">
                <a:solidFill>
                  <a:schemeClr val="bg1"/>
                </a:solidFill>
              </a:rPr>
              <a:t> </a:t>
            </a:r>
            <a:r>
              <a:rPr lang="en-US" sz="1900" dirty="0" err="1">
                <a:solidFill>
                  <a:schemeClr val="bg1"/>
                </a:solidFill>
              </a:rPr>
              <a:t>najpiękniejszą</a:t>
            </a:r>
            <a:r>
              <a:rPr lang="en-US" sz="1900" dirty="0">
                <a:solidFill>
                  <a:schemeClr val="bg1"/>
                </a:solidFill>
              </a:rPr>
              <a:t> </a:t>
            </a:r>
            <a:r>
              <a:rPr lang="pl-PL" sz="1900" dirty="0" smtClean="0">
                <a:solidFill>
                  <a:schemeClr val="bg1"/>
                </a:solidFill>
              </a:rPr>
              <a:t> </a:t>
            </a:r>
            <a:r>
              <a:rPr lang="en-US" sz="1900" dirty="0" smtClean="0">
                <a:solidFill>
                  <a:schemeClr val="bg1"/>
                </a:solidFill>
              </a:rPr>
              <a:t>z </a:t>
            </a:r>
            <a:r>
              <a:rPr lang="en-US" sz="1900" dirty="0" err="1">
                <a:solidFill>
                  <a:schemeClr val="bg1"/>
                </a:solidFill>
              </a:rPr>
              <a:t>polskich</a:t>
            </a:r>
            <a:r>
              <a:rPr lang="en-US" sz="1900" dirty="0">
                <a:solidFill>
                  <a:schemeClr val="bg1"/>
                </a:solidFill>
              </a:rPr>
              <a:t> </a:t>
            </a:r>
            <a:r>
              <a:rPr lang="en-US" sz="1900" dirty="0" err="1">
                <a:solidFill>
                  <a:schemeClr val="bg1"/>
                </a:solidFill>
              </a:rPr>
              <a:t>jaskiń</a:t>
            </a:r>
            <a:r>
              <a:rPr lang="en-US" sz="1900" dirty="0">
                <a:solidFill>
                  <a:schemeClr val="bg1"/>
                </a:solidFill>
              </a:rPr>
              <a:t>. </a:t>
            </a:r>
            <a:r>
              <a:rPr lang="en-US" sz="1900" dirty="0" err="1">
                <a:solidFill>
                  <a:schemeClr val="bg1"/>
                </a:solidFill>
              </a:rPr>
              <a:t>Jaskinia</a:t>
            </a:r>
            <a:r>
              <a:rPr lang="en-US" sz="1900" dirty="0">
                <a:solidFill>
                  <a:schemeClr val="bg1"/>
                </a:solidFill>
              </a:rPr>
              <a:t> Raj </a:t>
            </a:r>
            <a:r>
              <a:rPr lang="en-US" sz="1900" dirty="0" err="1">
                <a:solidFill>
                  <a:schemeClr val="bg1"/>
                </a:solidFill>
              </a:rPr>
              <a:t>żyje</a:t>
            </a:r>
            <a:r>
              <a:rPr lang="en-US" sz="1900" dirty="0">
                <a:solidFill>
                  <a:schemeClr val="bg1"/>
                </a:solidFill>
              </a:rPr>
              <a:t> – </a:t>
            </a:r>
            <a:r>
              <a:rPr lang="en-US" sz="1900" dirty="0" err="1">
                <a:solidFill>
                  <a:schemeClr val="bg1"/>
                </a:solidFill>
              </a:rPr>
              <a:t>proces</a:t>
            </a:r>
            <a:r>
              <a:rPr lang="en-US" sz="1900" dirty="0">
                <a:solidFill>
                  <a:schemeClr val="bg1"/>
                </a:solidFill>
              </a:rPr>
              <a:t> </a:t>
            </a:r>
            <a:r>
              <a:rPr lang="en-US" sz="1900" dirty="0" err="1">
                <a:solidFill>
                  <a:schemeClr val="bg1"/>
                </a:solidFill>
              </a:rPr>
              <a:t>tworzenia</a:t>
            </a:r>
            <a:r>
              <a:rPr lang="en-US" sz="1900" dirty="0">
                <a:solidFill>
                  <a:schemeClr val="bg1"/>
                </a:solidFill>
              </a:rPr>
              <a:t> </a:t>
            </a:r>
            <a:r>
              <a:rPr lang="en-US" sz="1900" dirty="0" err="1">
                <a:solidFill>
                  <a:schemeClr val="bg1"/>
                </a:solidFill>
              </a:rPr>
              <a:t>się</a:t>
            </a:r>
            <a:r>
              <a:rPr lang="en-US" sz="1900" dirty="0">
                <a:solidFill>
                  <a:schemeClr val="bg1"/>
                </a:solidFill>
              </a:rPr>
              <a:t> </a:t>
            </a:r>
            <a:r>
              <a:rPr lang="en-US" sz="1900" dirty="0" err="1">
                <a:solidFill>
                  <a:schemeClr val="bg1"/>
                </a:solidFill>
              </a:rPr>
              <a:t>fantazyjnych</a:t>
            </a:r>
            <a:r>
              <a:rPr lang="en-US" sz="1900" dirty="0">
                <a:solidFill>
                  <a:schemeClr val="bg1"/>
                </a:solidFill>
              </a:rPr>
              <a:t> </a:t>
            </a:r>
            <a:r>
              <a:rPr lang="en-US" sz="1900" dirty="0" err="1">
                <a:solidFill>
                  <a:schemeClr val="bg1"/>
                </a:solidFill>
              </a:rPr>
              <a:t>skałek</a:t>
            </a:r>
            <a:r>
              <a:rPr lang="en-US" sz="1900" dirty="0">
                <a:solidFill>
                  <a:schemeClr val="bg1"/>
                </a:solidFill>
              </a:rPr>
              <a:t> </a:t>
            </a:r>
            <a:r>
              <a:rPr lang="en-US" sz="1900" dirty="0" err="1">
                <a:solidFill>
                  <a:schemeClr val="bg1"/>
                </a:solidFill>
              </a:rPr>
              <a:t>wciąż</a:t>
            </a:r>
            <a:r>
              <a:rPr lang="en-US" sz="1900" dirty="0">
                <a:solidFill>
                  <a:schemeClr val="bg1"/>
                </a:solidFill>
              </a:rPr>
              <a:t> </a:t>
            </a:r>
            <a:r>
              <a:rPr lang="en-US" sz="1900" dirty="0" err="1">
                <a:solidFill>
                  <a:schemeClr val="bg1"/>
                </a:solidFill>
              </a:rPr>
              <a:t>trwa</a:t>
            </a:r>
            <a:r>
              <a:rPr lang="en-US" sz="1900" dirty="0">
                <a:solidFill>
                  <a:schemeClr val="bg1"/>
                </a:solidFill>
              </a:rPr>
              <a:t>. </a:t>
            </a:r>
          </a:p>
          <a:p>
            <a:pPr indent="-182880">
              <a:lnSpc>
                <a:spcPct val="90000"/>
              </a:lnSpc>
              <a:spcAft>
                <a:spcPts val="600"/>
              </a:spcAft>
              <a:buClr>
                <a:schemeClr val="accent1"/>
              </a:buClr>
            </a:pPr>
            <a:endParaRPr lang="en-US" sz="1600" u="sng" dirty="0"/>
          </a:p>
          <a:p>
            <a:pPr indent="-182880">
              <a:lnSpc>
                <a:spcPct val="90000"/>
              </a:lnSpc>
              <a:spcAft>
                <a:spcPts val="600"/>
              </a:spcAft>
              <a:buClr>
                <a:schemeClr val="accent1"/>
              </a:buClr>
            </a:pPr>
            <a:endParaRPr lang="en-US" sz="1600" u="sng" dirty="0"/>
          </a:p>
        </p:txBody>
      </p:sp>
      <p:pic>
        <p:nvPicPr>
          <p:cNvPr id="4" name="Obraz 4" descr="Obraz zawierający zewnętrzne, skała&#10;&#10;Opis wygenerowany automatycznie">
            <a:extLst>
              <a:ext uri="{FF2B5EF4-FFF2-40B4-BE49-F238E27FC236}">
                <a16:creationId xmlns="" xmlns:a16="http://schemas.microsoft.com/office/drawing/2014/main" id="{74F9F481-6B1E-444B-B597-17A589B7B54F}"/>
              </a:ext>
            </a:extLst>
          </p:cNvPr>
          <p:cNvPicPr>
            <a:picLocks noChangeAspect="1"/>
          </p:cNvPicPr>
          <p:nvPr/>
        </p:nvPicPr>
        <p:blipFill rotWithShape="1">
          <a:blip r:embed="rId2" cstate="print"/>
          <a:srcRect t="11794" r="2" b="2"/>
          <a:stretch/>
        </p:blipFill>
        <p:spPr>
          <a:xfrm>
            <a:off x="5845932" y="224446"/>
            <a:ext cx="3194744" cy="28193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Obraz 3" descr="Obraz zawierający stojące, słoń&#10;&#10;Opis wygenerowany automatycznie">
            <a:extLst>
              <a:ext uri="{FF2B5EF4-FFF2-40B4-BE49-F238E27FC236}">
                <a16:creationId xmlns="" xmlns:a16="http://schemas.microsoft.com/office/drawing/2014/main" id="{300B620D-4ECF-4482-AD3B-198CA5D708ED}"/>
              </a:ext>
            </a:extLst>
          </p:cNvPr>
          <p:cNvPicPr>
            <a:picLocks noChangeAspect="1"/>
          </p:cNvPicPr>
          <p:nvPr/>
        </p:nvPicPr>
        <p:blipFill rotWithShape="1">
          <a:blip r:embed="rId3" cstate="print"/>
          <a:srcRect t="4341" r="2" b="7456"/>
          <a:stretch/>
        </p:blipFill>
        <p:spPr>
          <a:xfrm>
            <a:off x="5845932" y="3632318"/>
            <a:ext cx="3194744" cy="30272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pole tekstowe 5">
            <a:extLst>
              <a:ext uri="{FF2B5EF4-FFF2-40B4-BE49-F238E27FC236}">
                <a16:creationId xmlns="" xmlns:a16="http://schemas.microsoft.com/office/drawing/2014/main" id="{2FEFD324-A856-4884-9E73-E8231833F2AD}"/>
              </a:ext>
            </a:extLst>
          </p:cNvPr>
          <p:cNvSpPr txBox="1"/>
          <p:nvPr/>
        </p:nvSpPr>
        <p:spPr>
          <a:xfrm>
            <a:off x="323528" y="188640"/>
            <a:ext cx="43293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dirty="0">
                <a:solidFill>
                  <a:schemeClr val="bg1"/>
                </a:solidFill>
              </a:rPr>
              <a:t>Jaskinia Raj</a:t>
            </a:r>
          </a:p>
        </p:txBody>
      </p:sp>
      <p:sp>
        <p:nvSpPr>
          <p:cNvPr id="5" name="pole tekstowe 4">
            <a:extLst>
              <a:ext uri="{FF2B5EF4-FFF2-40B4-BE49-F238E27FC236}">
                <a16:creationId xmlns="" xmlns:a16="http://schemas.microsoft.com/office/drawing/2014/main" id="{C72A92CC-5ED4-4DAC-9985-FBB3453305F5}"/>
              </a:ext>
            </a:extLst>
          </p:cNvPr>
          <p:cNvSpPr txBox="1"/>
          <p:nvPr/>
        </p:nvSpPr>
        <p:spPr>
          <a:xfrm>
            <a:off x="23696" y="6406376"/>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248715976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5544C5F-0163-48BD-8D7E-C2DDFE20F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2A49DE9B-A947-4BDE-891A-3A848C201580}"/>
              </a:ext>
            </a:extLst>
          </p:cNvPr>
          <p:cNvSpPr txBox="1"/>
          <p:nvPr/>
        </p:nvSpPr>
        <p:spPr>
          <a:xfrm>
            <a:off x="0" y="332656"/>
            <a:ext cx="6156176" cy="520685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gn="just">
              <a:lnSpc>
                <a:spcPct val="90000"/>
              </a:lnSpc>
              <a:spcAft>
                <a:spcPts val="600"/>
              </a:spcAft>
              <a:buClr>
                <a:schemeClr val="accent1"/>
              </a:buClr>
            </a:pPr>
            <a:endParaRPr lang="en-US" b="1" dirty="0">
              <a:solidFill>
                <a:schemeClr val="bg1"/>
              </a:solidFill>
            </a:endParaRPr>
          </a:p>
          <a:p>
            <a:pPr indent="-182880" algn="just">
              <a:lnSpc>
                <a:spcPct val="90000"/>
              </a:lnSpc>
              <a:spcAft>
                <a:spcPts val="600"/>
              </a:spcAft>
              <a:buClr>
                <a:schemeClr val="accent1"/>
              </a:buClr>
            </a:pPr>
            <a:r>
              <a:rPr lang="en-US" dirty="0" err="1">
                <a:solidFill>
                  <a:schemeClr val="bg1"/>
                </a:solidFill>
              </a:rPr>
              <a:t>Prehistoryczni</a:t>
            </a:r>
            <a:r>
              <a:rPr lang="en-US" dirty="0">
                <a:solidFill>
                  <a:schemeClr val="bg1"/>
                </a:solidFill>
              </a:rPr>
              <a:t> </a:t>
            </a:r>
            <a:r>
              <a:rPr lang="en-US" dirty="0" err="1">
                <a:solidFill>
                  <a:schemeClr val="bg1"/>
                </a:solidFill>
              </a:rPr>
              <a:t>mieszkańcy</a:t>
            </a:r>
            <a:r>
              <a:rPr lang="en-US" dirty="0">
                <a:solidFill>
                  <a:schemeClr val="bg1"/>
                </a:solidFill>
              </a:rPr>
              <a:t> </a:t>
            </a:r>
            <a:r>
              <a:rPr lang="en-US" dirty="0" err="1">
                <a:solidFill>
                  <a:schemeClr val="bg1"/>
                </a:solidFill>
              </a:rPr>
              <a:t>ziemi</a:t>
            </a:r>
            <a:r>
              <a:rPr lang="en-US" dirty="0">
                <a:solidFill>
                  <a:schemeClr val="bg1"/>
                </a:solidFill>
              </a:rPr>
              <a:t> </a:t>
            </a:r>
            <a:r>
              <a:rPr lang="en-US" dirty="0" err="1">
                <a:solidFill>
                  <a:schemeClr val="bg1"/>
                </a:solidFill>
              </a:rPr>
              <a:t>świętokrzyskiej</a:t>
            </a:r>
            <a:r>
              <a:rPr lang="en-US" dirty="0">
                <a:solidFill>
                  <a:schemeClr val="bg1"/>
                </a:solidFill>
              </a:rPr>
              <a:t> </a:t>
            </a:r>
            <a:r>
              <a:rPr lang="en-US" dirty="0" err="1">
                <a:solidFill>
                  <a:schemeClr val="bg1"/>
                </a:solidFill>
              </a:rPr>
              <a:t>nie</a:t>
            </a:r>
            <a:r>
              <a:rPr lang="en-US" dirty="0">
                <a:solidFill>
                  <a:schemeClr val="bg1"/>
                </a:solidFill>
              </a:rPr>
              <a:t> </a:t>
            </a:r>
            <a:r>
              <a:rPr lang="en-US" dirty="0" err="1">
                <a:solidFill>
                  <a:schemeClr val="bg1"/>
                </a:solidFill>
              </a:rPr>
              <a:t>tylko</a:t>
            </a:r>
            <a:r>
              <a:rPr lang="en-US" dirty="0">
                <a:solidFill>
                  <a:schemeClr val="bg1"/>
                </a:solidFill>
              </a:rPr>
              <a:t> </a:t>
            </a:r>
            <a:r>
              <a:rPr lang="en-US" dirty="0" err="1">
                <a:solidFill>
                  <a:schemeClr val="bg1"/>
                </a:solidFill>
              </a:rPr>
              <a:t>polowali</a:t>
            </a:r>
            <a:r>
              <a:rPr lang="en-US" dirty="0">
                <a:solidFill>
                  <a:schemeClr val="bg1"/>
                </a:solidFill>
              </a:rPr>
              <a:t> </a:t>
            </a:r>
            <a:r>
              <a:rPr lang="en-US" dirty="0" err="1" smtClean="0">
                <a:solidFill>
                  <a:schemeClr val="bg1"/>
                </a:solidFill>
              </a:rPr>
              <a:t>na</a:t>
            </a:r>
            <a:r>
              <a:rPr lang="en-US" dirty="0" smtClean="0">
                <a:solidFill>
                  <a:schemeClr val="bg1"/>
                </a:solidFill>
              </a:rPr>
              <a:t> </a:t>
            </a:r>
            <a:r>
              <a:rPr lang="en-US" dirty="0" err="1">
                <a:solidFill>
                  <a:schemeClr val="bg1"/>
                </a:solidFill>
              </a:rPr>
              <a:t>grubego</a:t>
            </a:r>
            <a:r>
              <a:rPr lang="en-US" dirty="0">
                <a:solidFill>
                  <a:schemeClr val="bg1"/>
                </a:solidFill>
              </a:rPr>
              <a:t> </a:t>
            </a:r>
            <a:r>
              <a:rPr lang="en-US" dirty="0" err="1">
                <a:solidFill>
                  <a:schemeClr val="bg1"/>
                </a:solidFill>
              </a:rPr>
              <a:t>zwierza</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uprawiali</a:t>
            </a:r>
            <a:r>
              <a:rPr lang="en-US" dirty="0">
                <a:solidFill>
                  <a:schemeClr val="bg1"/>
                </a:solidFill>
              </a:rPr>
              <a:t> </a:t>
            </a:r>
            <a:r>
              <a:rPr lang="en-US" dirty="0" err="1">
                <a:solidFill>
                  <a:schemeClr val="bg1"/>
                </a:solidFill>
              </a:rPr>
              <a:t>ziemię</a:t>
            </a:r>
            <a:r>
              <a:rPr lang="en-US" dirty="0">
                <a:solidFill>
                  <a:schemeClr val="bg1"/>
                </a:solidFill>
              </a:rPr>
              <a:t>, </a:t>
            </a:r>
            <a:r>
              <a:rPr lang="en-US" dirty="0" err="1">
                <a:solidFill>
                  <a:schemeClr val="bg1"/>
                </a:solidFill>
              </a:rPr>
              <a:t>lecz</a:t>
            </a:r>
            <a:r>
              <a:rPr lang="en-US" dirty="0">
                <a:solidFill>
                  <a:schemeClr val="bg1"/>
                </a:solidFill>
              </a:rPr>
              <a:t> </a:t>
            </a:r>
            <a:r>
              <a:rPr lang="en-US" dirty="0" err="1">
                <a:solidFill>
                  <a:schemeClr val="bg1"/>
                </a:solidFill>
              </a:rPr>
              <a:t>także</a:t>
            </a:r>
            <a:r>
              <a:rPr lang="en-US" dirty="0">
                <a:solidFill>
                  <a:schemeClr val="bg1"/>
                </a:solidFill>
              </a:rPr>
              <a:t> </a:t>
            </a:r>
            <a:r>
              <a:rPr lang="en-US" dirty="0" err="1">
                <a:solidFill>
                  <a:schemeClr val="bg1"/>
                </a:solidFill>
              </a:rPr>
              <a:t>pracowali</a:t>
            </a:r>
            <a:r>
              <a:rPr lang="en-US" dirty="0">
                <a:solidFill>
                  <a:schemeClr val="bg1"/>
                </a:solidFill>
              </a:rPr>
              <a:t> w </a:t>
            </a:r>
            <a:r>
              <a:rPr lang="en-US" dirty="0" err="1">
                <a:solidFill>
                  <a:schemeClr val="bg1"/>
                </a:solidFill>
              </a:rPr>
              <a:t>kopalniach</a:t>
            </a:r>
            <a:r>
              <a:rPr lang="en-US" dirty="0">
                <a:solidFill>
                  <a:schemeClr val="bg1"/>
                </a:solidFill>
              </a:rPr>
              <a:t> </a:t>
            </a:r>
            <a:r>
              <a:rPr lang="en-US" dirty="0" err="1">
                <a:solidFill>
                  <a:schemeClr val="bg1"/>
                </a:solidFill>
              </a:rPr>
              <a:t>krzemienia</a:t>
            </a:r>
            <a:r>
              <a:rPr lang="en-US" dirty="0">
                <a:solidFill>
                  <a:schemeClr val="bg1"/>
                </a:solidFill>
              </a:rPr>
              <a:t> </a:t>
            </a:r>
            <a:r>
              <a:rPr lang="en-US" dirty="0" err="1">
                <a:solidFill>
                  <a:schemeClr val="bg1"/>
                </a:solidFill>
              </a:rPr>
              <a:t>pasiastego</a:t>
            </a:r>
            <a:r>
              <a:rPr lang="en-US" dirty="0">
                <a:solidFill>
                  <a:schemeClr val="bg1"/>
                </a:solidFill>
              </a:rPr>
              <a:t>, </a:t>
            </a:r>
            <a:r>
              <a:rPr lang="en-US" dirty="0" err="1">
                <a:solidFill>
                  <a:schemeClr val="bg1"/>
                </a:solidFill>
              </a:rPr>
              <a:t>służącego</a:t>
            </a:r>
            <a:r>
              <a:rPr lang="en-US" dirty="0">
                <a:solidFill>
                  <a:schemeClr val="bg1"/>
                </a:solidFill>
              </a:rPr>
              <a:t> do </a:t>
            </a:r>
            <a:r>
              <a:rPr lang="en-US" dirty="0" err="1">
                <a:solidFill>
                  <a:schemeClr val="bg1"/>
                </a:solidFill>
              </a:rPr>
              <a:t>wyrobu</a:t>
            </a:r>
            <a:r>
              <a:rPr lang="en-US" dirty="0">
                <a:solidFill>
                  <a:schemeClr val="bg1"/>
                </a:solidFill>
              </a:rPr>
              <a:t> </a:t>
            </a:r>
            <a:r>
              <a:rPr lang="en-US" dirty="0" err="1">
                <a:solidFill>
                  <a:schemeClr val="bg1"/>
                </a:solidFill>
              </a:rPr>
              <a:t>narzędzi</a:t>
            </a:r>
            <a:r>
              <a:rPr lang="en-US" dirty="0">
                <a:solidFill>
                  <a:schemeClr val="bg1"/>
                </a:solidFill>
              </a:rPr>
              <a:t>. </a:t>
            </a:r>
          </a:p>
          <a:p>
            <a:pPr indent="-182880" algn="just">
              <a:lnSpc>
                <a:spcPct val="90000"/>
              </a:lnSpc>
              <a:spcAft>
                <a:spcPts val="600"/>
              </a:spcAft>
              <a:buClr>
                <a:schemeClr val="accent1"/>
              </a:buClr>
            </a:pPr>
            <a:r>
              <a:rPr lang="en-US" dirty="0" err="1">
                <a:solidFill>
                  <a:schemeClr val="bg1"/>
                </a:solidFill>
              </a:rPr>
              <a:t>Krzemień</a:t>
            </a:r>
            <a:r>
              <a:rPr lang="en-US" dirty="0">
                <a:solidFill>
                  <a:schemeClr val="bg1"/>
                </a:solidFill>
              </a:rPr>
              <a:t> </a:t>
            </a:r>
            <a:r>
              <a:rPr lang="en-US" dirty="0" err="1">
                <a:solidFill>
                  <a:schemeClr val="bg1"/>
                </a:solidFill>
              </a:rPr>
              <a:t>pasiasty</a:t>
            </a:r>
            <a:r>
              <a:rPr lang="en-US" dirty="0">
                <a:solidFill>
                  <a:schemeClr val="bg1"/>
                </a:solidFill>
              </a:rPr>
              <a:t> – </a:t>
            </a:r>
            <a:r>
              <a:rPr lang="en-US" dirty="0" err="1">
                <a:solidFill>
                  <a:schemeClr val="bg1"/>
                </a:solidFill>
              </a:rPr>
              <a:t>zwany</a:t>
            </a:r>
            <a:r>
              <a:rPr lang="en-US" dirty="0">
                <a:solidFill>
                  <a:schemeClr val="bg1"/>
                </a:solidFill>
              </a:rPr>
              <a:t> </a:t>
            </a:r>
            <a:r>
              <a:rPr lang="en-US" dirty="0" err="1">
                <a:solidFill>
                  <a:schemeClr val="bg1"/>
                </a:solidFill>
              </a:rPr>
              <a:t>polskim</a:t>
            </a:r>
            <a:r>
              <a:rPr lang="en-US" dirty="0">
                <a:solidFill>
                  <a:schemeClr val="bg1"/>
                </a:solidFill>
              </a:rPr>
              <a:t> </a:t>
            </a:r>
            <a:r>
              <a:rPr lang="en-US" dirty="0" err="1">
                <a:solidFill>
                  <a:schemeClr val="bg1"/>
                </a:solidFill>
              </a:rPr>
              <a:t>diamentem</a:t>
            </a:r>
            <a:r>
              <a:rPr lang="en-US" dirty="0">
                <a:solidFill>
                  <a:schemeClr val="bg1"/>
                </a:solidFill>
              </a:rPr>
              <a:t> </a:t>
            </a:r>
            <a:r>
              <a:rPr lang="en-US" dirty="0" err="1">
                <a:solidFill>
                  <a:schemeClr val="bg1"/>
                </a:solidFill>
              </a:rPr>
              <a:t>lub</a:t>
            </a:r>
            <a:r>
              <a:rPr lang="en-US" dirty="0">
                <a:solidFill>
                  <a:schemeClr val="bg1"/>
                </a:solidFill>
              </a:rPr>
              <a:t> </a:t>
            </a:r>
            <a:r>
              <a:rPr lang="en-US" dirty="0" err="1">
                <a:solidFill>
                  <a:schemeClr val="bg1"/>
                </a:solidFill>
              </a:rPr>
              <a:t>kamieniem</a:t>
            </a:r>
            <a:r>
              <a:rPr lang="en-US" dirty="0">
                <a:solidFill>
                  <a:schemeClr val="bg1"/>
                </a:solidFill>
              </a:rPr>
              <a:t> </a:t>
            </a:r>
            <a:r>
              <a:rPr lang="en-US" dirty="0" err="1">
                <a:solidFill>
                  <a:schemeClr val="bg1"/>
                </a:solidFill>
              </a:rPr>
              <a:t>optymizmu</a:t>
            </a:r>
            <a:r>
              <a:rPr lang="en-US" dirty="0">
                <a:solidFill>
                  <a:schemeClr val="bg1"/>
                </a:solidFill>
              </a:rPr>
              <a:t> – </a:t>
            </a:r>
            <a:r>
              <a:rPr lang="en-US" dirty="0" err="1">
                <a:solidFill>
                  <a:schemeClr val="bg1"/>
                </a:solidFill>
              </a:rPr>
              <a:t>powstał</a:t>
            </a:r>
            <a:r>
              <a:rPr lang="en-US" dirty="0">
                <a:solidFill>
                  <a:schemeClr val="bg1"/>
                </a:solidFill>
              </a:rPr>
              <a:t> w </a:t>
            </a:r>
            <a:r>
              <a:rPr lang="en-US" dirty="0" err="1">
                <a:solidFill>
                  <a:schemeClr val="bg1"/>
                </a:solidFill>
              </a:rPr>
              <a:t>osadach</a:t>
            </a:r>
            <a:r>
              <a:rPr lang="en-US" dirty="0">
                <a:solidFill>
                  <a:schemeClr val="bg1"/>
                </a:solidFill>
              </a:rPr>
              <a:t> </a:t>
            </a:r>
            <a:r>
              <a:rPr lang="en-US" dirty="0" err="1">
                <a:solidFill>
                  <a:schemeClr val="bg1"/>
                </a:solidFill>
              </a:rPr>
              <a:t>wapiennych</a:t>
            </a:r>
            <a:r>
              <a:rPr lang="en-US" dirty="0">
                <a:solidFill>
                  <a:schemeClr val="bg1"/>
                </a:solidFill>
              </a:rPr>
              <a:t> </a:t>
            </a:r>
            <a:r>
              <a:rPr lang="en-US" dirty="0" err="1">
                <a:solidFill>
                  <a:schemeClr val="bg1"/>
                </a:solidFill>
              </a:rPr>
              <a:t>zalegających</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dnie</a:t>
            </a:r>
            <a:r>
              <a:rPr lang="en-US" dirty="0">
                <a:solidFill>
                  <a:schemeClr val="bg1"/>
                </a:solidFill>
              </a:rPr>
              <a:t> </a:t>
            </a:r>
            <a:r>
              <a:rPr lang="en-US" dirty="0" err="1">
                <a:solidFill>
                  <a:schemeClr val="bg1"/>
                </a:solidFill>
              </a:rPr>
              <a:t>ciepłego</a:t>
            </a:r>
            <a:r>
              <a:rPr lang="en-US" dirty="0">
                <a:solidFill>
                  <a:schemeClr val="bg1"/>
                </a:solidFill>
              </a:rPr>
              <a:t> </a:t>
            </a:r>
            <a:r>
              <a:rPr lang="en-US" dirty="0" err="1">
                <a:solidFill>
                  <a:schemeClr val="bg1"/>
                </a:solidFill>
              </a:rPr>
              <a:t>morza</a:t>
            </a:r>
            <a:r>
              <a:rPr lang="en-US" dirty="0">
                <a:solidFill>
                  <a:schemeClr val="bg1"/>
                </a:solidFill>
              </a:rPr>
              <a:t> </a:t>
            </a:r>
            <a:r>
              <a:rPr lang="en-US" dirty="0" err="1">
                <a:solidFill>
                  <a:schemeClr val="bg1"/>
                </a:solidFill>
              </a:rPr>
              <a:t>jurajskiego</a:t>
            </a:r>
            <a:r>
              <a:rPr lang="en-US" dirty="0">
                <a:solidFill>
                  <a:schemeClr val="bg1"/>
                </a:solidFill>
              </a:rPr>
              <a:t>, </a:t>
            </a:r>
            <a:r>
              <a:rPr lang="en-US" dirty="0" err="1">
                <a:solidFill>
                  <a:schemeClr val="bg1"/>
                </a:solidFill>
              </a:rPr>
              <a:t>które</a:t>
            </a:r>
            <a:r>
              <a:rPr lang="en-US" dirty="0">
                <a:solidFill>
                  <a:schemeClr val="bg1"/>
                </a:solidFill>
              </a:rPr>
              <a:t> </a:t>
            </a:r>
            <a:r>
              <a:rPr lang="en-US" dirty="0" err="1">
                <a:solidFill>
                  <a:schemeClr val="bg1"/>
                </a:solidFill>
              </a:rPr>
              <a:t>sto</a:t>
            </a:r>
            <a:r>
              <a:rPr lang="en-US" dirty="0">
                <a:solidFill>
                  <a:schemeClr val="bg1"/>
                </a:solidFill>
              </a:rPr>
              <a:t> </a:t>
            </a:r>
            <a:r>
              <a:rPr lang="en-US" dirty="0" err="1">
                <a:solidFill>
                  <a:schemeClr val="bg1"/>
                </a:solidFill>
              </a:rPr>
              <a:t>pięćdziesiąt</a:t>
            </a:r>
            <a:r>
              <a:rPr lang="en-US" dirty="0">
                <a:solidFill>
                  <a:schemeClr val="bg1"/>
                </a:solidFill>
              </a:rPr>
              <a:t> </a:t>
            </a:r>
            <a:r>
              <a:rPr lang="en-US" dirty="0" err="1">
                <a:solidFill>
                  <a:schemeClr val="bg1"/>
                </a:solidFill>
              </a:rPr>
              <a:t>milionów</a:t>
            </a:r>
            <a:r>
              <a:rPr lang="en-US" dirty="0">
                <a:solidFill>
                  <a:schemeClr val="bg1"/>
                </a:solidFill>
              </a:rPr>
              <a:t> </a:t>
            </a:r>
            <a:r>
              <a:rPr lang="en-US" dirty="0" err="1">
                <a:solidFill>
                  <a:schemeClr val="bg1"/>
                </a:solidFill>
              </a:rPr>
              <a:t>lat</a:t>
            </a:r>
            <a:r>
              <a:rPr lang="en-US" dirty="0">
                <a:solidFill>
                  <a:schemeClr val="bg1"/>
                </a:solidFill>
              </a:rPr>
              <a:t> </a:t>
            </a:r>
            <a:r>
              <a:rPr lang="en-US" dirty="0" err="1">
                <a:solidFill>
                  <a:schemeClr val="bg1"/>
                </a:solidFill>
              </a:rPr>
              <a:t>temu</a:t>
            </a:r>
            <a:r>
              <a:rPr lang="en-US" dirty="0">
                <a:solidFill>
                  <a:schemeClr val="bg1"/>
                </a:solidFill>
              </a:rPr>
              <a:t> </a:t>
            </a:r>
            <a:r>
              <a:rPr lang="en-US" dirty="0" err="1">
                <a:solidFill>
                  <a:schemeClr val="bg1"/>
                </a:solidFill>
              </a:rPr>
              <a:t>pokrywało</a:t>
            </a:r>
            <a:r>
              <a:rPr lang="en-US" dirty="0">
                <a:solidFill>
                  <a:schemeClr val="bg1"/>
                </a:solidFill>
              </a:rPr>
              <a:t> </a:t>
            </a:r>
            <a:r>
              <a:rPr lang="en-US" dirty="0" err="1">
                <a:solidFill>
                  <a:schemeClr val="bg1"/>
                </a:solidFill>
              </a:rPr>
              <a:t>ziemię</a:t>
            </a:r>
            <a:r>
              <a:rPr lang="en-US" dirty="0">
                <a:solidFill>
                  <a:schemeClr val="bg1"/>
                </a:solidFill>
              </a:rPr>
              <a:t> </a:t>
            </a:r>
            <a:r>
              <a:rPr lang="en-US" dirty="0" err="1">
                <a:solidFill>
                  <a:schemeClr val="bg1"/>
                </a:solidFill>
              </a:rPr>
              <a:t>świętokrzyską</a:t>
            </a:r>
            <a:r>
              <a:rPr lang="en-US" dirty="0">
                <a:solidFill>
                  <a:schemeClr val="bg1"/>
                </a:solidFill>
              </a:rPr>
              <a:t>. Teren </a:t>
            </a:r>
            <a:r>
              <a:rPr lang="en-US" dirty="0" err="1">
                <a:solidFill>
                  <a:schemeClr val="bg1"/>
                </a:solidFill>
              </a:rPr>
              <a:t>między</a:t>
            </a:r>
            <a:r>
              <a:rPr lang="en-US" dirty="0">
                <a:solidFill>
                  <a:schemeClr val="bg1"/>
                </a:solidFill>
              </a:rPr>
              <a:t> </a:t>
            </a:r>
            <a:r>
              <a:rPr lang="en-US" dirty="0" err="1">
                <a:solidFill>
                  <a:schemeClr val="bg1"/>
                </a:solidFill>
              </a:rPr>
              <a:t>Ostrowcem</a:t>
            </a:r>
            <a:r>
              <a:rPr lang="en-US" dirty="0">
                <a:solidFill>
                  <a:schemeClr val="bg1"/>
                </a:solidFill>
              </a:rPr>
              <a:t> </a:t>
            </a:r>
            <a:r>
              <a:rPr lang="en-US" dirty="0" err="1">
                <a:solidFill>
                  <a:schemeClr val="bg1"/>
                </a:solidFill>
              </a:rPr>
              <a:t>Świętokrzyskim</a:t>
            </a:r>
            <a:r>
              <a:rPr lang="en-US" dirty="0">
                <a:solidFill>
                  <a:schemeClr val="bg1"/>
                </a:solidFill>
              </a:rPr>
              <a:t> a </a:t>
            </a:r>
            <a:r>
              <a:rPr lang="en-US" dirty="0" err="1">
                <a:solidFill>
                  <a:schemeClr val="bg1"/>
                </a:solidFill>
              </a:rPr>
              <a:t>Iłżą</a:t>
            </a:r>
            <a:r>
              <a:rPr lang="en-US" dirty="0">
                <a:solidFill>
                  <a:schemeClr val="bg1"/>
                </a:solidFill>
              </a:rPr>
              <a:t> to </a:t>
            </a:r>
            <a:r>
              <a:rPr lang="en-US" dirty="0" err="1">
                <a:solidFill>
                  <a:schemeClr val="bg1"/>
                </a:solidFill>
              </a:rPr>
              <a:t>jedyne</a:t>
            </a:r>
            <a:r>
              <a:rPr lang="en-US" dirty="0">
                <a:solidFill>
                  <a:schemeClr val="bg1"/>
                </a:solidFill>
              </a:rPr>
              <a:t> </a:t>
            </a:r>
            <a:r>
              <a:rPr lang="en-US" dirty="0" err="1">
                <a:solidFill>
                  <a:schemeClr val="bg1"/>
                </a:solidFill>
              </a:rPr>
              <a:t>miejsce</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Ziemi</a:t>
            </a:r>
            <a:r>
              <a:rPr lang="en-US" dirty="0">
                <a:solidFill>
                  <a:schemeClr val="bg1"/>
                </a:solidFill>
              </a:rPr>
              <a:t>, </a:t>
            </a:r>
            <a:r>
              <a:rPr lang="en-US" dirty="0" err="1">
                <a:solidFill>
                  <a:schemeClr val="bg1"/>
                </a:solidFill>
              </a:rPr>
              <a:t>gdzie</a:t>
            </a:r>
            <a:r>
              <a:rPr lang="en-US" dirty="0">
                <a:solidFill>
                  <a:schemeClr val="bg1"/>
                </a:solidFill>
              </a:rPr>
              <a:t> </a:t>
            </a:r>
            <a:r>
              <a:rPr lang="en-US" dirty="0" err="1">
                <a:solidFill>
                  <a:schemeClr val="bg1"/>
                </a:solidFill>
              </a:rPr>
              <a:t>występuje</a:t>
            </a:r>
            <a:r>
              <a:rPr lang="en-US" dirty="0">
                <a:solidFill>
                  <a:schemeClr val="bg1"/>
                </a:solidFill>
              </a:rPr>
              <a:t>. </a:t>
            </a:r>
          </a:p>
          <a:p>
            <a:pPr indent="-182880" algn="just">
              <a:lnSpc>
                <a:spcPct val="90000"/>
              </a:lnSpc>
              <a:spcAft>
                <a:spcPts val="600"/>
              </a:spcAft>
              <a:buClr>
                <a:schemeClr val="accent1"/>
              </a:buClr>
            </a:pPr>
            <a:r>
              <a:rPr lang="en-US" dirty="0" err="1">
                <a:solidFill>
                  <a:schemeClr val="bg1"/>
                </a:solidFill>
              </a:rPr>
              <a:t>Proste</a:t>
            </a:r>
            <a:r>
              <a:rPr lang="en-US" dirty="0">
                <a:solidFill>
                  <a:schemeClr val="bg1"/>
                </a:solidFill>
              </a:rPr>
              <a:t> </a:t>
            </a:r>
            <a:r>
              <a:rPr lang="en-US" dirty="0" err="1">
                <a:solidFill>
                  <a:schemeClr val="bg1"/>
                </a:solidFill>
              </a:rPr>
              <a:t>kopalnie</a:t>
            </a:r>
            <a:r>
              <a:rPr lang="en-US" dirty="0">
                <a:solidFill>
                  <a:schemeClr val="bg1"/>
                </a:solidFill>
              </a:rPr>
              <a:t> </a:t>
            </a:r>
            <a:r>
              <a:rPr lang="en-US" dirty="0" err="1">
                <a:solidFill>
                  <a:schemeClr val="bg1"/>
                </a:solidFill>
              </a:rPr>
              <a:t>jamowe</a:t>
            </a:r>
            <a:r>
              <a:rPr lang="en-US" dirty="0">
                <a:solidFill>
                  <a:schemeClr val="bg1"/>
                </a:solidFill>
              </a:rPr>
              <a:t> – </a:t>
            </a:r>
            <a:r>
              <a:rPr lang="en-US" dirty="0" err="1">
                <a:solidFill>
                  <a:schemeClr val="bg1"/>
                </a:solidFill>
              </a:rPr>
              <a:t>czyli</a:t>
            </a:r>
            <a:r>
              <a:rPr lang="en-US" dirty="0">
                <a:solidFill>
                  <a:schemeClr val="bg1"/>
                </a:solidFill>
              </a:rPr>
              <a:t> </a:t>
            </a:r>
            <a:r>
              <a:rPr lang="en-US" dirty="0" err="1">
                <a:solidFill>
                  <a:schemeClr val="bg1"/>
                </a:solidFill>
              </a:rPr>
              <a:t>zwykłe</a:t>
            </a:r>
            <a:r>
              <a:rPr lang="en-US" dirty="0">
                <a:solidFill>
                  <a:schemeClr val="bg1"/>
                </a:solidFill>
              </a:rPr>
              <a:t> </a:t>
            </a:r>
            <a:r>
              <a:rPr lang="en-US" dirty="0" err="1">
                <a:solidFill>
                  <a:schemeClr val="bg1"/>
                </a:solidFill>
              </a:rPr>
              <a:t>doły</a:t>
            </a:r>
            <a:r>
              <a:rPr lang="en-US" dirty="0">
                <a:solidFill>
                  <a:schemeClr val="bg1"/>
                </a:solidFill>
              </a:rPr>
              <a:t> – nasi </a:t>
            </a:r>
            <a:r>
              <a:rPr lang="en-US" dirty="0" err="1">
                <a:solidFill>
                  <a:schemeClr val="bg1"/>
                </a:solidFill>
              </a:rPr>
              <a:t>przodkowie</a:t>
            </a:r>
            <a:r>
              <a:rPr lang="en-US" dirty="0">
                <a:solidFill>
                  <a:schemeClr val="bg1"/>
                </a:solidFill>
              </a:rPr>
              <a:t> </a:t>
            </a:r>
            <a:r>
              <a:rPr lang="en-US" dirty="0" err="1">
                <a:solidFill>
                  <a:schemeClr val="bg1"/>
                </a:solidFill>
              </a:rPr>
              <a:t>drążyli</a:t>
            </a:r>
            <a:r>
              <a:rPr lang="en-US" dirty="0">
                <a:solidFill>
                  <a:schemeClr val="bg1"/>
                </a:solidFill>
              </a:rPr>
              <a:t> </a:t>
            </a:r>
            <a:r>
              <a:rPr lang="pl-PL" dirty="0" smtClean="0">
                <a:solidFill>
                  <a:schemeClr val="bg1"/>
                </a:solidFill>
              </a:rPr>
              <a:t> </a:t>
            </a:r>
            <a:r>
              <a:rPr lang="en-US" dirty="0" smtClean="0">
                <a:solidFill>
                  <a:schemeClr val="bg1"/>
                </a:solidFill>
              </a:rPr>
              <a:t>w </a:t>
            </a:r>
            <a:r>
              <a:rPr lang="en-US" dirty="0" err="1">
                <a:solidFill>
                  <a:schemeClr val="bg1"/>
                </a:solidFill>
              </a:rPr>
              <a:t>miejscach</a:t>
            </a:r>
            <a:r>
              <a:rPr lang="en-US" dirty="0">
                <a:solidFill>
                  <a:schemeClr val="bg1"/>
                </a:solidFill>
              </a:rPr>
              <a:t>, </a:t>
            </a:r>
            <a:r>
              <a:rPr lang="en-US" dirty="0" err="1">
                <a:solidFill>
                  <a:schemeClr val="bg1"/>
                </a:solidFill>
              </a:rPr>
              <a:t>gdzie</a:t>
            </a:r>
            <a:r>
              <a:rPr lang="en-US" dirty="0">
                <a:solidFill>
                  <a:schemeClr val="bg1"/>
                </a:solidFill>
              </a:rPr>
              <a:t> </a:t>
            </a:r>
            <a:r>
              <a:rPr lang="en-US" dirty="0" err="1">
                <a:solidFill>
                  <a:schemeClr val="bg1"/>
                </a:solidFill>
              </a:rPr>
              <a:t>złoża</a:t>
            </a:r>
            <a:r>
              <a:rPr lang="en-US" dirty="0">
                <a:solidFill>
                  <a:schemeClr val="bg1"/>
                </a:solidFill>
              </a:rPr>
              <a:t> </a:t>
            </a:r>
            <a:r>
              <a:rPr lang="en-US" dirty="0" err="1">
                <a:solidFill>
                  <a:schemeClr val="bg1"/>
                </a:solidFill>
              </a:rPr>
              <a:t>krzemienia</a:t>
            </a:r>
            <a:r>
              <a:rPr lang="en-US" dirty="0">
                <a:solidFill>
                  <a:schemeClr val="bg1"/>
                </a:solidFill>
              </a:rPr>
              <a:t> </a:t>
            </a:r>
            <a:r>
              <a:rPr lang="en-US" dirty="0" err="1">
                <a:solidFill>
                  <a:schemeClr val="bg1"/>
                </a:solidFill>
              </a:rPr>
              <a:t>zalegały</a:t>
            </a:r>
            <a:r>
              <a:rPr lang="en-US" dirty="0">
                <a:solidFill>
                  <a:schemeClr val="bg1"/>
                </a:solidFill>
              </a:rPr>
              <a:t> </a:t>
            </a:r>
            <a:r>
              <a:rPr lang="en-US" dirty="0" err="1">
                <a:solidFill>
                  <a:schemeClr val="bg1"/>
                </a:solidFill>
              </a:rPr>
              <a:t>płytko</a:t>
            </a:r>
            <a:r>
              <a:rPr lang="en-US" dirty="0">
                <a:solidFill>
                  <a:schemeClr val="bg1"/>
                </a:solidFill>
              </a:rPr>
              <a:t>. Tam, </a:t>
            </a:r>
            <a:r>
              <a:rPr lang="en-US" dirty="0" err="1">
                <a:solidFill>
                  <a:schemeClr val="bg1"/>
                </a:solidFill>
              </a:rPr>
              <a:t>gdzie</a:t>
            </a:r>
            <a:r>
              <a:rPr lang="en-US" dirty="0">
                <a:solidFill>
                  <a:schemeClr val="bg1"/>
                </a:solidFill>
              </a:rPr>
              <a:t> </a:t>
            </a:r>
            <a:r>
              <a:rPr lang="en-US" dirty="0" err="1">
                <a:solidFill>
                  <a:schemeClr val="bg1"/>
                </a:solidFill>
              </a:rPr>
              <a:t>krzemień</a:t>
            </a:r>
            <a:r>
              <a:rPr lang="en-US" dirty="0">
                <a:solidFill>
                  <a:schemeClr val="bg1"/>
                </a:solidFill>
              </a:rPr>
              <a:t> </a:t>
            </a:r>
            <a:r>
              <a:rPr lang="en-US" dirty="0" err="1">
                <a:solidFill>
                  <a:schemeClr val="bg1"/>
                </a:solidFill>
              </a:rPr>
              <a:t>występował</a:t>
            </a:r>
            <a:r>
              <a:rPr lang="en-US" dirty="0">
                <a:solidFill>
                  <a:schemeClr val="bg1"/>
                </a:solidFill>
              </a:rPr>
              <a:t> </a:t>
            </a:r>
            <a:r>
              <a:rPr lang="en-US" dirty="0" err="1">
                <a:solidFill>
                  <a:schemeClr val="bg1"/>
                </a:solidFill>
              </a:rPr>
              <a:t>głębiej</a:t>
            </a:r>
            <a:r>
              <a:rPr lang="en-US" dirty="0">
                <a:solidFill>
                  <a:schemeClr val="bg1"/>
                </a:solidFill>
              </a:rPr>
              <a:t>, </a:t>
            </a:r>
            <a:r>
              <a:rPr lang="en-US" dirty="0" err="1">
                <a:solidFill>
                  <a:schemeClr val="bg1"/>
                </a:solidFill>
              </a:rPr>
              <a:t>budowali</a:t>
            </a:r>
            <a:r>
              <a:rPr lang="en-US" dirty="0">
                <a:solidFill>
                  <a:schemeClr val="bg1"/>
                </a:solidFill>
              </a:rPr>
              <a:t> </a:t>
            </a:r>
            <a:r>
              <a:rPr lang="en-US" dirty="0" err="1">
                <a:solidFill>
                  <a:schemeClr val="bg1"/>
                </a:solidFill>
              </a:rPr>
              <a:t>kopalnie</a:t>
            </a:r>
            <a:r>
              <a:rPr lang="en-US" dirty="0">
                <a:solidFill>
                  <a:schemeClr val="bg1"/>
                </a:solidFill>
              </a:rPr>
              <a:t> </a:t>
            </a:r>
            <a:r>
              <a:rPr lang="en-US" dirty="0" err="1">
                <a:solidFill>
                  <a:schemeClr val="bg1"/>
                </a:solidFill>
              </a:rPr>
              <a:t>komorowe</a:t>
            </a:r>
            <a:r>
              <a:rPr lang="en-US" dirty="0">
                <a:solidFill>
                  <a:schemeClr val="bg1"/>
                </a:solidFill>
              </a:rPr>
              <a:t>, </a:t>
            </a:r>
            <a:r>
              <a:rPr lang="en-US" dirty="0" err="1">
                <a:solidFill>
                  <a:schemeClr val="bg1"/>
                </a:solidFill>
              </a:rPr>
              <a:t>sięgające</a:t>
            </a:r>
            <a:r>
              <a:rPr lang="en-US" dirty="0">
                <a:solidFill>
                  <a:schemeClr val="bg1"/>
                </a:solidFill>
              </a:rPr>
              <a:t> </a:t>
            </a:r>
            <a:r>
              <a:rPr lang="en-US" dirty="0" err="1">
                <a:solidFill>
                  <a:schemeClr val="bg1"/>
                </a:solidFill>
              </a:rPr>
              <a:t>nawet</a:t>
            </a:r>
            <a:r>
              <a:rPr lang="en-US" dirty="0">
                <a:solidFill>
                  <a:schemeClr val="bg1"/>
                </a:solidFill>
              </a:rPr>
              <a:t> </a:t>
            </a:r>
            <a:r>
              <a:rPr lang="en-US" dirty="0" err="1">
                <a:solidFill>
                  <a:schemeClr val="bg1"/>
                </a:solidFill>
              </a:rPr>
              <a:t>dziewięciu</a:t>
            </a:r>
            <a:r>
              <a:rPr lang="en-US" dirty="0">
                <a:solidFill>
                  <a:schemeClr val="bg1"/>
                </a:solidFill>
              </a:rPr>
              <a:t> </a:t>
            </a:r>
            <a:r>
              <a:rPr lang="en-US" dirty="0" err="1">
                <a:solidFill>
                  <a:schemeClr val="bg1"/>
                </a:solidFill>
              </a:rPr>
              <a:t>metrów</a:t>
            </a:r>
            <a:r>
              <a:rPr lang="en-US" dirty="0">
                <a:solidFill>
                  <a:schemeClr val="bg1"/>
                </a:solidFill>
              </a:rPr>
              <a:t> w </a:t>
            </a:r>
            <a:r>
              <a:rPr lang="en-US" dirty="0" err="1">
                <a:solidFill>
                  <a:schemeClr val="bg1"/>
                </a:solidFill>
              </a:rPr>
              <a:t>głąb</a:t>
            </a:r>
            <a:r>
              <a:rPr lang="en-US" dirty="0">
                <a:solidFill>
                  <a:schemeClr val="bg1"/>
                </a:solidFill>
              </a:rPr>
              <a:t> </a:t>
            </a:r>
            <a:r>
              <a:rPr lang="en-US" dirty="0" err="1">
                <a:solidFill>
                  <a:schemeClr val="bg1"/>
                </a:solidFill>
              </a:rPr>
              <a:t>ziemi</a:t>
            </a:r>
            <a:r>
              <a:rPr lang="en-US" dirty="0">
                <a:solidFill>
                  <a:schemeClr val="bg1"/>
                </a:solidFill>
              </a:rPr>
              <a:t>. </a:t>
            </a:r>
            <a:r>
              <a:rPr lang="en-US" dirty="0" err="1">
                <a:solidFill>
                  <a:schemeClr val="bg1"/>
                </a:solidFill>
              </a:rPr>
              <a:t>Korytarze</a:t>
            </a:r>
            <a:r>
              <a:rPr lang="en-US" dirty="0">
                <a:solidFill>
                  <a:schemeClr val="bg1"/>
                </a:solidFill>
              </a:rPr>
              <a:t>, </a:t>
            </a:r>
            <a:r>
              <a:rPr lang="en-US" dirty="0" err="1">
                <a:solidFill>
                  <a:schemeClr val="bg1"/>
                </a:solidFill>
              </a:rPr>
              <a:t>wąskie</a:t>
            </a:r>
            <a:r>
              <a:rPr lang="en-US" dirty="0">
                <a:solidFill>
                  <a:schemeClr val="bg1"/>
                </a:solidFill>
              </a:rPr>
              <a:t>, </a:t>
            </a:r>
            <a:r>
              <a:rPr lang="en-US" dirty="0" err="1">
                <a:solidFill>
                  <a:schemeClr val="bg1"/>
                </a:solidFill>
              </a:rPr>
              <a:t>niskie</a:t>
            </a:r>
            <a:r>
              <a:rPr lang="en-US" dirty="0">
                <a:solidFill>
                  <a:schemeClr val="bg1"/>
                </a:solidFill>
              </a:rPr>
              <a:t> </a:t>
            </a:r>
            <a:r>
              <a:rPr lang="pl-PL" dirty="0" smtClean="0">
                <a:solidFill>
                  <a:schemeClr val="bg1"/>
                </a:solidFill>
              </a:rPr>
              <a:t> </a:t>
            </a:r>
            <a:r>
              <a:rPr lang="en-US" dirty="0" err="1" smtClean="0">
                <a:solidFill>
                  <a:schemeClr val="bg1"/>
                </a:solidFill>
              </a:rPr>
              <a:t>i</a:t>
            </a:r>
            <a:r>
              <a:rPr lang="en-US" dirty="0" smtClean="0">
                <a:solidFill>
                  <a:schemeClr val="bg1"/>
                </a:solidFill>
              </a:rPr>
              <a:t> </a:t>
            </a:r>
            <a:r>
              <a:rPr lang="en-US" dirty="0" err="1">
                <a:solidFill>
                  <a:schemeClr val="bg1"/>
                </a:solidFill>
              </a:rPr>
              <a:t>wypełnione</a:t>
            </a:r>
            <a:r>
              <a:rPr lang="en-US" dirty="0">
                <a:solidFill>
                  <a:schemeClr val="bg1"/>
                </a:solidFill>
              </a:rPr>
              <a:t> </a:t>
            </a:r>
            <a:r>
              <a:rPr lang="en-US" dirty="0" err="1">
                <a:solidFill>
                  <a:schemeClr val="bg1"/>
                </a:solidFill>
              </a:rPr>
              <a:t>wapiennym</a:t>
            </a:r>
            <a:r>
              <a:rPr lang="en-US" dirty="0">
                <a:solidFill>
                  <a:schemeClr val="bg1"/>
                </a:solidFill>
              </a:rPr>
              <a:t> </a:t>
            </a:r>
            <a:r>
              <a:rPr lang="en-US" dirty="0" err="1">
                <a:solidFill>
                  <a:schemeClr val="bg1"/>
                </a:solidFill>
              </a:rPr>
              <a:t>gruzem</a:t>
            </a:r>
            <a:r>
              <a:rPr lang="en-US" dirty="0">
                <a:solidFill>
                  <a:schemeClr val="bg1"/>
                </a:solidFill>
              </a:rPr>
              <a:t>, </a:t>
            </a:r>
            <a:r>
              <a:rPr lang="en-US" dirty="0" err="1">
                <a:solidFill>
                  <a:schemeClr val="bg1"/>
                </a:solidFill>
              </a:rPr>
              <a:t>wiodły</a:t>
            </a:r>
            <a:r>
              <a:rPr lang="en-US" dirty="0">
                <a:solidFill>
                  <a:schemeClr val="bg1"/>
                </a:solidFill>
              </a:rPr>
              <a:t> do </a:t>
            </a:r>
            <a:r>
              <a:rPr lang="en-US" dirty="0" err="1">
                <a:solidFill>
                  <a:schemeClr val="bg1"/>
                </a:solidFill>
              </a:rPr>
              <a:t>stanowisk</a:t>
            </a:r>
            <a:r>
              <a:rPr lang="en-US" dirty="0">
                <a:solidFill>
                  <a:schemeClr val="bg1"/>
                </a:solidFill>
              </a:rPr>
              <a:t>, </a:t>
            </a:r>
            <a:r>
              <a:rPr lang="en-US" dirty="0" err="1">
                <a:solidFill>
                  <a:schemeClr val="bg1"/>
                </a:solidFill>
              </a:rPr>
              <a:t>gdzie</a:t>
            </a:r>
            <a:r>
              <a:rPr lang="en-US" dirty="0">
                <a:solidFill>
                  <a:schemeClr val="bg1"/>
                </a:solidFill>
              </a:rPr>
              <a:t> </a:t>
            </a:r>
            <a:r>
              <a:rPr lang="en-US" dirty="0" err="1">
                <a:solidFill>
                  <a:schemeClr val="bg1"/>
                </a:solidFill>
              </a:rPr>
              <a:t>rębacze</a:t>
            </a:r>
            <a:r>
              <a:rPr lang="en-US" dirty="0">
                <a:solidFill>
                  <a:schemeClr val="bg1"/>
                </a:solidFill>
              </a:rPr>
              <a:t> </a:t>
            </a:r>
            <a:r>
              <a:rPr lang="pl-PL" dirty="0" smtClean="0">
                <a:solidFill>
                  <a:schemeClr val="bg1"/>
                </a:solidFill>
              </a:rPr>
              <a:t> </a:t>
            </a:r>
            <a:r>
              <a:rPr lang="en-US" dirty="0" err="1" smtClean="0">
                <a:solidFill>
                  <a:schemeClr val="bg1"/>
                </a:solidFill>
              </a:rPr>
              <a:t>i</a:t>
            </a:r>
            <a:r>
              <a:rPr lang="en-US" dirty="0" smtClean="0">
                <a:solidFill>
                  <a:schemeClr val="bg1"/>
                </a:solidFill>
              </a:rPr>
              <a:t> </a:t>
            </a:r>
            <a:r>
              <a:rPr lang="en-US" dirty="0">
                <a:solidFill>
                  <a:schemeClr val="bg1"/>
                </a:solidFill>
              </a:rPr>
              <a:t>ich </a:t>
            </a:r>
            <a:r>
              <a:rPr lang="en-US" dirty="0" err="1">
                <a:solidFill>
                  <a:schemeClr val="bg1"/>
                </a:solidFill>
              </a:rPr>
              <a:t>pomocnicy</a:t>
            </a:r>
            <a:r>
              <a:rPr lang="en-US" dirty="0">
                <a:solidFill>
                  <a:schemeClr val="bg1"/>
                </a:solidFill>
              </a:rPr>
              <a:t> </a:t>
            </a:r>
            <a:r>
              <a:rPr lang="en-US" dirty="0" err="1">
                <a:solidFill>
                  <a:schemeClr val="bg1"/>
                </a:solidFill>
              </a:rPr>
              <a:t>wydobywali</a:t>
            </a:r>
            <a:r>
              <a:rPr lang="en-US" dirty="0">
                <a:solidFill>
                  <a:schemeClr val="bg1"/>
                </a:solidFill>
              </a:rPr>
              <a:t> </a:t>
            </a:r>
            <a:r>
              <a:rPr lang="en-US" dirty="0" err="1">
                <a:solidFill>
                  <a:schemeClr val="bg1"/>
                </a:solidFill>
              </a:rPr>
              <a:t>krzemień</a:t>
            </a:r>
            <a:r>
              <a:rPr lang="en-US" dirty="0">
                <a:solidFill>
                  <a:schemeClr val="bg1"/>
                </a:solidFill>
              </a:rPr>
              <a:t>. </a:t>
            </a:r>
            <a:r>
              <a:rPr lang="en-US" dirty="0" err="1">
                <a:solidFill>
                  <a:schemeClr val="bg1"/>
                </a:solidFill>
              </a:rPr>
              <a:t>Pracowali</a:t>
            </a:r>
            <a:r>
              <a:rPr lang="en-US" dirty="0">
                <a:solidFill>
                  <a:schemeClr val="bg1"/>
                </a:solidFill>
              </a:rPr>
              <a:t>, </a:t>
            </a:r>
            <a:r>
              <a:rPr lang="en-US" dirty="0" err="1">
                <a:solidFill>
                  <a:schemeClr val="bg1"/>
                </a:solidFill>
              </a:rPr>
              <a:t>leżąc</a:t>
            </a:r>
            <a:r>
              <a:rPr lang="en-US" dirty="0">
                <a:solidFill>
                  <a:schemeClr val="bg1"/>
                </a:solidFill>
              </a:rPr>
              <a:t> </a:t>
            </a:r>
            <a:r>
              <a:rPr lang="en-US" dirty="0" err="1">
                <a:solidFill>
                  <a:schemeClr val="bg1"/>
                </a:solidFill>
              </a:rPr>
              <a:t>lub</a:t>
            </a:r>
            <a:r>
              <a:rPr lang="en-US" dirty="0">
                <a:solidFill>
                  <a:schemeClr val="bg1"/>
                </a:solidFill>
              </a:rPr>
              <a:t> </a:t>
            </a:r>
            <a:r>
              <a:rPr lang="en-US" dirty="0" err="1">
                <a:solidFill>
                  <a:schemeClr val="bg1"/>
                </a:solidFill>
              </a:rPr>
              <a:t>klęcząc</a:t>
            </a:r>
            <a:r>
              <a:rPr lang="en-US" dirty="0">
                <a:solidFill>
                  <a:schemeClr val="bg1"/>
                </a:solidFill>
              </a:rPr>
              <a:t>, </a:t>
            </a:r>
            <a:r>
              <a:rPr lang="en-US" dirty="0" err="1">
                <a:solidFill>
                  <a:schemeClr val="bg1"/>
                </a:solidFill>
              </a:rPr>
              <a:t>gdyż</a:t>
            </a:r>
            <a:r>
              <a:rPr lang="en-US" dirty="0">
                <a:solidFill>
                  <a:schemeClr val="bg1"/>
                </a:solidFill>
              </a:rPr>
              <a:t> </a:t>
            </a:r>
            <a:r>
              <a:rPr lang="en-US" dirty="0" err="1">
                <a:solidFill>
                  <a:schemeClr val="bg1"/>
                </a:solidFill>
              </a:rPr>
              <a:t>podziemne</a:t>
            </a:r>
            <a:r>
              <a:rPr lang="en-US" dirty="0">
                <a:solidFill>
                  <a:schemeClr val="bg1"/>
                </a:solidFill>
              </a:rPr>
              <a:t> </a:t>
            </a:r>
            <a:r>
              <a:rPr lang="en-US" dirty="0" err="1">
                <a:solidFill>
                  <a:schemeClr val="bg1"/>
                </a:solidFill>
              </a:rPr>
              <a:t>wyrobiska</a:t>
            </a:r>
            <a:r>
              <a:rPr lang="en-US" dirty="0">
                <a:solidFill>
                  <a:schemeClr val="bg1"/>
                </a:solidFill>
              </a:rPr>
              <a:t> </a:t>
            </a:r>
            <a:r>
              <a:rPr lang="en-US" dirty="0" err="1">
                <a:solidFill>
                  <a:schemeClr val="bg1"/>
                </a:solidFill>
              </a:rPr>
              <a:t>miały</a:t>
            </a:r>
            <a:r>
              <a:rPr lang="en-US" dirty="0">
                <a:solidFill>
                  <a:schemeClr val="bg1"/>
                </a:solidFill>
              </a:rPr>
              <a:t> od </a:t>
            </a:r>
            <a:r>
              <a:rPr lang="en-US" dirty="0" err="1">
                <a:solidFill>
                  <a:schemeClr val="bg1"/>
                </a:solidFill>
              </a:rPr>
              <a:t>pięćdziesięciu</a:t>
            </a:r>
            <a:r>
              <a:rPr lang="en-US" dirty="0">
                <a:solidFill>
                  <a:schemeClr val="bg1"/>
                </a:solidFill>
              </a:rPr>
              <a:t> </a:t>
            </a:r>
            <a:r>
              <a:rPr lang="en-US" dirty="0" err="1">
                <a:solidFill>
                  <a:schemeClr val="bg1"/>
                </a:solidFill>
              </a:rPr>
              <a:t>pięciu</a:t>
            </a:r>
            <a:r>
              <a:rPr lang="en-US" dirty="0">
                <a:solidFill>
                  <a:schemeClr val="bg1"/>
                </a:solidFill>
              </a:rPr>
              <a:t> do </a:t>
            </a:r>
            <a:r>
              <a:rPr lang="en-US" dirty="0" err="1">
                <a:solidFill>
                  <a:schemeClr val="bg1"/>
                </a:solidFill>
              </a:rPr>
              <a:t>stu</a:t>
            </a:r>
            <a:r>
              <a:rPr lang="en-US" dirty="0">
                <a:solidFill>
                  <a:schemeClr val="bg1"/>
                </a:solidFill>
              </a:rPr>
              <a:t> </a:t>
            </a:r>
            <a:r>
              <a:rPr lang="en-US" dirty="0" err="1">
                <a:solidFill>
                  <a:schemeClr val="bg1"/>
                </a:solidFill>
              </a:rPr>
              <a:t>dwudziestu</a:t>
            </a:r>
            <a:r>
              <a:rPr lang="en-US" dirty="0">
                <a:solidFill>
                  <a:schemeClr val="bg1"/>
                </a:solidFill>
              </a:rPr>
              <a:t> </a:t>
            </a:r>
            <a:r>
              <a:rPr lang="en-US" dirty="0" err="1">
                <a:solidFill>
                  <a:schemeClr val="bg1"/>
                </a:solidFill>
              </a:rPr>
              <a:t>centymetrów</a:t>
            </a:r>
            <a:r>
              <a:rPr lang="en-US" dirty="0">
                <a:solidFill>
                  <a:schemeClr val="bg1"/>
                </a:solidFill>
              </a:rPr>
              <a:t> </a:t>
            </a:r>
            <a:r>
              <a:rPr lang="en-US" dirty="0" err="1">
                <a:solidFill>
                  <a:schemeClr val="bg1"/>
                </a:solidFill>
              </a:rPr>
              <a:t>wysokości</a:t>
            </a:r>
            <a:r>
              <a:rPr lang="en-US" dirty="0">
                <a:solidFill>
                  <a:schemeClr val="bg1"/>
                </a:solidFill>
              </a:rPr>
              <a:t>. </a:t>
            </a:r>
            <a:r>
              <a:rPr lang="en-US" dirty="0" err="1">
                <a:solidFill>
                  <a:schemeClr val="bg1"/>
                </a:solidFill>
              </a:rPr>
              <a:t>Panująca</a:t>
            </a:r>
            <a:r>
              <a:rPr lang="en-US" dirty="0">
                <a:solidFill>
                  <a:schemeClr val="bg1"/>
                </a:solidFill>
              </a:rPr>
              <a:t> w </a:t>
            </a:r>
            <a:r>
              <a:rPr lang="en-US" dirty="0" err="1">
                <a:solidFill>
                  <a:schemeClr val="bg1"/>
                </a:solidFill>
              </a:rPr>
              <a:t>nich</a:t>
            </a:r>
            <a:r>
              <a:rPr lang="en-US" dirty="0">
                <a:solidFill>
                  <a:schemeClr val="bg1"/>
                </a:solidFill>
              </a:rPr>
              <a:t> </a:t>
            </a:r>
            <a:r>
              <a:rPr lang="en-US" dirty="0" err="1">
                <a:solidFill>
                  <a:schemeClr val="bg1"/>
                </a:solidFill>
              </a:rPr>
              <a:t>temperatura</a:t>
            </a:r>
            <a:r>
              <a:rPr lang="en-US" dirty="0">
                <a:solidFill>
                  <a:schemeClr val="bg1"/>
                </a:solidFill>
              </a:rPr>
              <a:t> </a:t>
            </a:r>
            <a:r>
              <a:rPr lang="en-US" dirty="0" err="1">
                <a:solidFill>
                  <a:schemeClr val="bg1"/>
                </a:solidFill>
              </a:rPr>
              <a:t>nie</a:t>
            </a:r>
            <a:r>
              <a:rPr lang="en-US" dirty="0">
                <a:solidFill>
                  <a:schemeClr val="bg1"/>
                </a:solidFill>
              </a:rPr>
              <a:t> </a:t>
            </a:r>
            <a:r>
              <a:rPr lang="en-US" dirty="0" err="1">
                <a:solidFill>
                  <a:schemeClr val="bg1"/>
                </a:solidFill>
              </a:rPr>
              <a:t>przekraczała</a:t>
            </a:r>
            <a:r>
              <a:rPr lang="en-US" dirty="0">
                <a:solidFill>
                  <a:schemeClr val="bg1"/>
                </a:solidFill>
              </a:rPr>
              <a:t> </a:t>
            </a:r>
            <a:r>
              <a:rPr lang="en-US" dirty="0" err="1">
                <a:solidFill>
                  <a:schemeClr val="bg1"/>
                </a:solidFill>
              </a:rPr>
              <a:t>dziewięciu</a:t>
            </a:r>
            <a:r>
              <a:rPr lang="en-US" dirty="0">
                <a:solidFill>
                  <a:schemeClr val="bg1"/>
                </a:solidFill>
              </a:rPr>
              <a:t> </a:t>
            </a:r>
            <a:r>
              <a:rPr lang="en-US" dirty="0" err="1">
                <a:solidFill>
                  <a:schemeClr val="bg1"/>
                </a:solidFill>
              </a:rPr>
              <a:t>stopni</a:t>
            </a:r>
            <a:r>
              <a:rPr lang="en-US" dirty="0">
                <a:solidFill>
                  <a:schemeClr val="bg1"/>
                </a:solidFill>
              </a:rPr>
              <a:t> </a:t>
            </a:r>
            <a:r>
              <a:rPr lang="en-US" dirty="0" err="1">
                <a:solidFill>
                  <a:schemeClr val="bg1"/>
                </a:solidFill>
              </a:rPr>
              <a:t>Celsjusza</a:t>
            </a:r>
            <a:r>
              <a:rPr lang="en-US" dirty="0">
                <a:solidFill>
                  <a:schemeClr val="bg1"/>
                </a:solidFill>
              </a:rPr>
              <a:t>, a </a:t>
            </a:r>
            <a:r>
              <a:rPr lang="en-US" dirty="0" err="1">
                <a:solidFill>
                  <a:schemeClr val="bg1"/>
                </a:solidFill>
              </a:rPr>
              <a:t>wilgotność</a:t>
            </a:r>
            <a:r>
              <a:rPr lang="en-US" dirty="0">
                <a:solidFill>
                  <a:schemeClr val="bg1"/>
                </a:solidFill>
              </a:rPr>
              <a:t> </a:t>
            </a:r>
            <a:r>
              <a:rPr lang="en-US" dirty="0" err="1">
                <a:solidFill>
                  <a:schemeClr val="bg1"/>
                </a:solidFill>
              </a:rPr>
              <a:t>była</a:t>
            </a:r>
            <a:r>
              <a:rPr lang="en-US" dirty="0">
                <a:solidFill>
                  <a:schemeClr val="bg1"/>
                </a:solidFill>
              </a:rPr>
              <a:t> </a:t>
            </a:r>
            <a:r>
              <a:rPr lang="en-US" dirty="0" err="1">
                <a:solidFill>
                  <a:schemeClr val="bg1"/>
                </a:solidFill>
              </a:rPr>
              <a:t>bardzo</a:t>
            </a:r>
            <a:r>
              <a:rPr lang="en-US" dirty="0">
                <a:solidFill>
                  <a:schemeClr val="bg1"/>
                </a:solidFill>
              </a:rPr>
              <a:t> </a:t>
            </a:r>
            <a:r>
              <a:rPr lang="en-US" dirty="0" err="1">
                <a:solidFill>
                  <a:schemeClr val="bg1"/>
                </a:solidFill>
              </a:rPr>
              <a:t>wysoka</a:t>
            </a:r>
            <a:r>
              <a:rPr lang="en-US" dirty="0">
                <a:solidFill>
                  <a:schemeClr val="bg1"/>
                </a:solidFill>
              </a:rPr>
              <a:t>. </a:t>
            </a:r>
            <a:r>
              <a:rPr lang="en-US" dirty="0" err="1">
                <a:solidFill>
                  <a:schemeClr val="bg1"/>
                </a:solidFill>
              </a:rPr>
              <a:t>Górnicy</a:t>
            </a:r>
            <a:r>
              <a:rPr lang="en-US" dirty="0">
                <a:solidFill>
                  <a:schemeClr val="bg1"/>
                </a:solidFill>
              </a:rPr>
              <a:t> </a:t>
            </a:r>
            <a:r>
              <a:rPr lang="en-US" dirty="0" err="1">
                <a:solidFill>
                  <a:schemeClr val="bg1"/>
                </a:solidFill>
              </a:rPr>
              <a:t>posługiwali</a:t>
            </a:r>
            <a:r>
              <a:rPr lang="en-US" dirty="0">
                <a:solidFill>
                  <a:schemeClr val="bg1"/>
                </a:solidFill>
              </a:rPr>
              <a:t> </a:t>
            </a:r>
            <a:r>
              <a:rPr lang="en-US" dirty="0" err="1">
                <a:solidFill>
                  <a:schemeClr val="bg1"/>
                </a:solidFill>
              </a:rPr>
              <a:t>się</a:t>
            </a:r>
            <a:r>
              <a:rPr lang="en-US" dirty="0">
                <a:solidFill>
                  <a:schemeClr val="bg1"/>
                </a:solidFill>
              </a:rPr>
              <a:t> </a:t>
            </a:r>
            <a:r>
              <a:rPr lang="en-US" sz="1600" dirty="0" err="1">
                <a:solidFill>
                  <a:schemeClr val="bg1"/>
                </a:solidFill>
              </a:rPr>
              <a:t>kamiennymi</a:t>
            </a:r>
            <a:r>
              <a:rPr lang="en-US" sz="1600" dirty="0">
                <a:solidFill>
                  <a:schemeClr val="bg1"/>
                </a:solidFill>
              </a:rPr>
              <a:t> </a:t>
            </a:r>
            <a:r>
              <a:rPr lang="en-US" sz="1600" dirty="0" err="1">
                <a:solidFill>
                  <a:schemeClr val="bg1"/>
                </a:solidFill>
              </a:rPr>
              <a:t>kilofami</a:t>
            </a:r>
            <a:r>
              <a:rPr lang="en-US" sz="1600" dirty="0">
                <a:solidFill>
                  <a:schemeClr val="bg1"/>
                </a:solidFill>
              </a:rPr>
              <a:t> </a:t>
            </a:r>
            <a:r>
              <a:rPr lang="pl-PL" sz="1600" dirty="0" smtClean="0">
                <a:solidFill>
                  <a:schemeClr val="bg1"/>
                </a:solidFill>
              </a:rPr>
              <a:t/>
            </a:r>
            <a:br>
              <a:rPr lang="pl-PL" sz="1600" dirty="0" smtClean="0">
                <a:solidFill>
                  <a:schemeClr val="bg1"/>
                </a:solidFill>
              </a:rPr>
            </a:br>
            <a:r>
              <a:rPr lang="en-US" sz="1600" dirty="0" err="1" smtClean="0">
                <a:solidFill>
                  <a:schemeClr val="bg1"/>
                </a:solidFill>
              </a:rPr>
              <a:t>i</a:t>
            </a:r>
            <a:r>
              <a:rPr lang="en-US" sz="1600" dirty="0" smtClean="0">
                <a:solidFill>
                  <a:schemeClr val="bg1"/>
                </a:solidFill>
              </a:rPr>
              <a:t> </a:t>
            </a:r>
            <a:r>
              <a:rPr lang="en-US" sz="1600" dirty="0" err="1">
                <a:solidFill>
                  <a:schemeClr val="bg1"/>
                </a:solidFill>
              </a:rPr>
              <a:t>narzędziami</a:t>
            </a:r>
            <a:r>
              <a:rPr lang="en-US" sz="1600" dirty="0">
                <a:solidFill>
                  <a:schemeClr val="bg1"/>
                </a:solidFill>
              </a:rPr>
              <a:t> </a:t>
            </a:r>
            <a:r>
              <a:rPr lang="en-US" sz="1600" dirty="0" err="1">
                <a:solidFill>
                  <a:schemeClr val="bg1"/>
                </a:solidFill>
              </a:rPr>
              <a:t>wykonanymi</a:t>
            </a:r>
            <a:r>
              <a:rPr lang="en-US" sz="1600" dirty="0">
                <a:solidFill>
                  <a:schemeClr val="bg1"/>
                </a:solidFill>
              </a:rPr>
              <a:t> </a:t>
            </a:r>
            <a:r>
              <a:rPr lang="pl-PL" sz="1600" dirty="0" smtClean="0">
                <a:solidFill>
                  <a:schemeClr val="bg1"/>
                </a:solidFill>
              </a:rPr>
              <a:t> </a:t>
            </a:r>
            <a:r>
              <a:rPr lang="en-US" sz="1600" dirty="0" smtClean="0">
                <a:solidFill>
                  <a:schemeClr val="bg1"/>
                </a:solidFill>
              </a:rPr>
              <a:t>z </a:t>
            </a:r>
            <a:r>
              <a:rPr lang="en-US" sz="1600" dirty="0" err="1">
                <a:solidFill>
                  <a:schemeClr val="bg1"/>
                </a:solidFill>
              </a:rPr>
              <a:t>poroża</a:t>
            </a:r>
            <a:r>
              <a:rPr lang="en-US" sz="1600" dirty="0">
                <a:solidFill>
                  <a:schemeClr val="bg1"/>
                </a:solidFill>
              </a:rPr>
              <a:t>, a </a:t>
            </a:r>
            <a:r>
              <a:rPr lang="en-US" sz="1600" dirty="0" err="1">
                <a:solidFill>
                  <a:schemeClr val="bg1"/>
                </a:solidFill>
              </a:rPr>
              <a:t>przyświecali</a:t>
            </a:r>
            <a:r>
              <a:rPr lang="en-US" sz="1600" dirty="0">
                <a:solidFill>
                  <a:schemeClr val="bg1"/>
                </a:solidFill>
              </a:rPr>
              <a:t> </a:t>
            </a:r>
            <a:r>
              <a:rPr lang="en-US" sz="1600" dirty="0" err="1">
                <a:solidFill>
                  <a:schemeClr val="bg1"/>
                </a:solidFill>
              </a:rPr>
              <a:t>sobie</a:t>
            </a:r>
            <a:r>
              <a:rPr lang="en-US" sz="1600" dirty="0">
                <a:solidFill>
                  <a:schemeClr val="bg1"/>
                </a:solidFill>
              </a:rPr>
              <a:t> </a:t>
            </a:r>
            <a:r>
              <a:rPr lang="en-US" sz="1600" dirty="0" err="1">
                <a:solidFill>
                  <a:schemeClr val="bg1"/>
                </a:solidFill>
              </a:rPr>
              <a:t>łuczywami</a:t>
            </a:r>
            <a:r>
              <a:rPr lang="en-US" sz="1600" dirty="0">
                <a:solidFill>
                  <a:schemeClr val="bg1"/>
                </a:solidFill>
              </a:rPr>
              <a:t> </a:t>
            </a:r>
            <a:r>
              <a:rPr lang="en-US" sz="1600" dirty="0" err="1">
                <a:solidFill>
                  <a:schemeClr val="bg1"/>
                </a:solidFill>
              </a:rPr>
              <a:t>ze</a:t>
            </a:r>
            <a:r>
              <a:rPr lang="en-US" sz="1600" dirty="0">
                <a:solidFill>
                  <a:schemeClr val="bg1"/>
                </a:solidFill>
              </a:rPr>
              <a:t> </a:t>
            </a:r>
            <a:r>
              <a:rPr lang="en-US" sz="1600" dirty="0" err="1">
                <a:solidFill>
                  <a:schemeClr val="bg1"/>
                </a:solidFill>
              </a:rPr>
              <a:t>smolnego</a:t>
            </a:r>
            <a:r>
              <a:rPr lang="en-US" sz="1600" dirty="0">
                <a:solidFill>
                  <a:schemeClr val="bg1"/>
                </a:solidFill>
              </a:rPr>
              <a:t> </a:t>
            </a:r>
            <a:r>
              <a:rPr lang="en-US" sz="1600" dirty="0" err="1">
                <a:solidFill>
                  <a:schemeClr val="bg1"/>
                </a:solidFill>
              </a:rPr>
              <a:t>drewna</a:t>
            </a:r>
            <a:r>
              <a:rPr lang="en-US" sz="1600" dirty="0">
                <a:solidFill>
                  <a:schemeClr val="bg1"/>
                </a:solidFill>
              </a:rPr>
              <a:t>. </a:t>
            </a:r>
            <a:r>
              <a:rPr lang="en-US" sz="1600" dirty="0" err="1">
                <a:solidFill>
                  <a:schemeClr val="bg1"/>
                </a:solidFill>
              </a:rPr>
              <a:t>Łuczywa</a:t>
            </a:r>
            <a:r>
              <a:rPr lang="en-US" sz="1600" dirty="0">
                <a:solidFill>
                  <a:schemeClr val="bg1"/>
                </a:solidFill>
              </a:rPr>
              <a:t> </a:t>
            </a:r>
            <a:r>
              <a:rPr lang="pl-PL" sz="1600" dirty="0" smtClean="0">
                <a:solidFill>
                  <a:schemeClr val="bg1"/>
                </a:solidFill>
              </a:rPr>
              <a:t> </a:t>
            </a:r>
            <a:r>
              <a:rPr lang="en-US" sz="1600" dirty="0" err="1" smtClean="0">
                <a:solidFill>
                  <a:schemeClr val="bg1"/>
                </a:solidFill>
              </a:rPr>
              <a:t>i</a:t>
            </a:r>
            <a:r>
              <a:rPr lang="en-US" sz="1600" dirty="0" smtClean="0">
                <a:solidFill>
                  <a:schemeClr val="bg1"/>
                </a:solidFill>
              </a:rPr>
              <a:t> </a:t>
            </a:r>
            <a:r>
              <a:rPr lang="en-US" sz="1600" dirty="0" err="1">
                <a:solidFill>
                  <a:schemeClr val="bg1"/>
                </a:solidFill>
              </a:rPr>
              <a:t>ogniska</a:t>
            </a:r>
            <a:r>
              <a:rPr lang="en-US" sz="1600" dirty="0">
                <a:solidFill>
                  <a:schemeClr val="bg1"/>
                </a:solidFill>
              </a:rPr>
              <a:t> </a:t>
            </a:r>
            <a:r>
              <a:rPr lang="en-US" sz="1600" dirty="0" err="1">
                <a:solidFill>
                  <a:schemeClr val="bg1"/>
                </a:solidFill>
              </a:rPr>
              <a:t>palone</a:t>
            </a:r>
            <a:r>
              <a:rPr lang="en-US" sz="1600" dirty="0">
                <a:solidFill>
                  <a:schemeClr val="bg1"/>
                </a:solidFill>
              </a:rPr>
              <a:t> </a:t>
            </a:r>
            <a:r>
              <a:rPr lang="en-US" sz="1600" dirty="0" err="1">
                <a:solidFill>
                  <a:schemeClr val="bg1"/>
                </a:solidFill>
              </a:rPr>
              <a:t>wewnątrz</a:t>
            </a:r>
            <a:r>
              <a:rPr lang="en-US" sz="1600" dirty="0">
                <a:solidFill>
                  <a:schemeClr val="bg1"/>
                </a:solidFill>
              </a:rPr>
              <a:t> </a:t>
            </a:r>
            <a:r>
              <a:rPr lang="en-US" sz="1600" dirty="0" err="1">
                <a:solidFill>
                  <a:schemeClr val="bg1"/>
                </a:solidFill>
              </a:rPr>
              <a:t>szybów</a:t>
            </a:r>
            <a:r>
              <a:rPr lang="en-US" sz="1600" dirty="0">
                <a:solidFill>
                  <a:schemeClr val="bg1"/>
                </a:solidFill>
              </a:rPr>
              <a:t> </a:t>
            </a:r>
            <a:r>
              <a:rPr lang="en-US" sz="1600" dirty="0" err="1">
                <a:solidFill>
                  <a:schemeClr val="bg1"/>
                </a:solidFill>
              </a:rPr>
              <a:t>wymuszały</a:t>
            </a:r>
            <a:r>
              <a:rPr lang="en-US" sz="1600" dirty="0">
                <a:solidFill>
                  <a:schemeClr val="bg1"/>
                </a:solidFill>
              </a:rPr>
              <a:t> </a:t>
            </a:r>
            <a:r>
              <a:rPr lang="en-US" sz="1600" dirty="0" err="1">
                <a:solidFill>
                  <a:schemeClr val="bg1"/>
                </a:solidFill>
              </a:rPr>
              <a:t>też</a:t>
            </a:r>
            <a:r>
              <a:rPr lang="en-US" sz="1600" dirty="0">
                <a:solidFill>
                  <a:schemeClr val="bg1"/>
                </a:solidFill>
              </a:rPr>
              <a:t> </a:t>
            </a:r>
            <a:r>
              <a:rPr lang="en-US" sz="1600" dirty="0" err="1">
                <a:solidFill>
                  <a:schemeClr val="bg1"/>
                </a:solidFill>
              </a:rPr>
              <a:t>ruch</a:t>
            </a:r>
            <a:r>
              <a:rPr lang="en-US" sz="1600" dirty="0">
                <a:solidFill>
                  <a:schemeClr val="bg1"/>
                </a:solidFill>
              </a:rPr>
              <a:t> </a:t>
            </a:r>
            <a:r>
              <a:rPr lang="en-US" sz="1600" dirty="0" err="1">
                <a:solidFill>
                  <a:schemeClr val="bg1"/>
                </a:solidFill>
              </a:rPr>
              <a:t>powietrza</a:t>
            </a:r>
            <a:r>
              <a:rPr lang="en-US" sz="1600" dirty="0">
                <a:solidFill>
                  <a:schemeClr val="bg1"/>
                </a:solidFill>
              </a:rPr>
              <a:t>, by </a:t>
            </a:r>
            <a:r>
              <a:rPr lang="pl-PL" sz="1600" dirty="0" smtClean="0">
                <a:solidFill>
                  <a:schemeClr val="bg1"/>
                </a:solidFill>
              </a:rPr>
              <a:t> </a:t>
            </a:r>
            <a:r>
              <a:rPr lang="en-US" sz="1100" dirty="0" smtClean="0">
                <a:solidFill>
                  <a:schemeClr val="bg1"/>
                </a:solidFill>
              </a:rPr>
              <a:t>W</a:t>
            </a:r>
            <a:r>
              <a:rPr lang="en-US" sz="1600" dirty="0">
                <a:solidFill>
                  <a:schemeClr val="bg1"/>
                </a:solidFill>
              </a:rPr>
              <a:t> </a:t>
            </a:r>
            <a:r>
              <a:rPr lang="en-US" sz="1600" dirty="0" err="1">
                <a:solidFill>
                  <a:schemeClr val="bg1"/>
                </a:solidFill>
              </a:rPr>
              <a:t>ogóle</a:t>
            </a:r>
            <a:r>
              <a:rPr lang="en-US" sz="1600" dirty="0">
                <a:solidFill>
                  <a:schemeClr val="bg1"/>
                </a:solidFill>
              </a:rPr>
              <a:t> </a:t>
            </a:r>
            <a:r>
              <a:rPr lang="en-US" sz="1600" dirty="0" err="1">
                <a:solidFill>
                  <a:schemeClr val="bg1"/>
                </a:solidFill>
              </a:rPr>
              <a:t>mogli</a:t>
            </a:r>
            <a:r>
              <a:rPr lang="en-US" sz="1600" dirty="0">
                <a:solidFill>
                  <a:schemeClr val="bg1"/>
                </a:solidFill>
              </a:rPr>
              <a:t> </a:t>
            </a:r>
            <a:r>
              <a:rPr lang="en-US" sz="1600" dirty="0" err="1">
                <a:solidFill>
                  <a:schemeClr val="bg1"/>
                </a:solidFill>
              </a:rPr>
              <a:t>oddychać</a:t>
            </a:r>
            <a:r>
              <a:rPr lang="en-US" sz="1600" dirty="0" smtClean="0">
                <a:solidFill>
                  <a:schemeClr val="bg1"/>
                </a:solidFill>
              </a:rPr>
              <a:t>.</a:t>
            </a:r>
            <a:endParaRPr lang="en-US" dirty="0">
              <a:solidFill>
                <a:schemeClr val="bg1"/>
              </a:solidFill>
            </a:endParaRPr>
          </a:p>
        </p:txBody>
      </p:sp>
      <p:pic>
        <p:nvPicPr>
          <p:cNvPr id="3" name="Obraz 3" descr="Obraz zawierający spożywany, dziura, kamień&#10;&#10;Opis wygenerowany automatycznie">
            <a:extLst>
              <a:ext uri="{FF2B5EF4-FFF2-40B4-BE49-F238E27FC236}">
                <a16:creationId xmlns="" xmlns:a16="http://schemas.microsoft.com/office/drawing/2014/main" id="{14B1D874-F8E7-4773-AACA-4B97E0551E06}"/>
              </a:ext>
            </a:extLst>
          </p:cNvPr>
          <p:cNvPicPr>
            <a:picLocks noChangeAspect="1"/>
          </p:cNvPicPr>
          <p:nvPr/>
        </p:nvPicPr>
        <p:blipFill rotWithShape="1">
          <a:blip r:embed="rId2" cstate="print"/>
          <a:srcRect t="37665" r="-1" b="15530"/>
          <a:stretch/>
        </p:blipFill>
        <p:spPr>
          <a:xfrm>
            <a:off x="6300192" y="797017"/>
            <a:ext cx="2721002" cy="22812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Obraz 4" descr="Obraz zawierający jaskinia&#10;&#10;Opis wygenerowany automatycznie">
            <a:extLst>
              <a:ext uri="{FF2B5EF4-FFF2-40B4-BE49-F238E27FC236}">
                <a16:creationId xmlns="" xmlns:a16="http://schemas.microsoft.com/office/drawing/2014/main" id="{CCD20BA5-B382-4F2C-BC60-FC80CDCAAC7C}"/>
              </a:ext>
            </a:extLst>
          </p:cNvPr>
          <p:cNvPicPr>
            <a:picLocks noChangeAspect="1"/>
          </p:cNvPicPr>
          <p:nvPr/>
        </p:nvPicPr>
        <p:blipFill rotWithShape="1">
          <a:blip r:embed="rId3" cstate="print"/>
          <a:srcRect t="6164" r="2" b="2"/>
          <a:stretch/>
        </p:blipFill>
        <p:spPr>
          <a:xfrm>
            <a:off x="6407241" y="4149080"/>
            <a:ext cx="2606984" cy="22992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pole tekstowe 4">
            <a:extLst>
              <a:ext uri="{FF2B5EF4-FFF2-40B4-BE49-F238E27FC236}">
                <a16:creationId xmlns="" xmlns:a16="http://schemas.microsoft.com/office/drawing/2014/main" id="{C7A1D794-CCC0-411F-BD9A-8BD56D466E1D}"/>
              </a:ext>
            </a:extLst>
          </p:cNvPr>
          <p:cNvSpPr txBox="1"/>
          <p:nvPr/>
        </p:nvSpPr>
        <p:spPr>
          <a:xfrm>
            <a:off x="0" y="0"/>
            <a:ext cx="83164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dirty="0">
                <a:solidFill>
                  <a:schemeClr val="bg1"/>
                </a:solidFill>
              </a:rPr>
              <a:t>Krzemionki </a:t>
            </a:r>
            <a:r>
              <a:rPr lang="pl-PL" sz="2400" b="1" dirty="0" smtClean="0">
                <a:solidFill>
                  <a:schemeClr val="bg1"/>
                </a:solidFill>
              </a:rPr>
              <a:t>– </a:t>
            </a:r>
            <a:r>
              <a:rPr lang="pl-PL" sz="2400" b="1" dirty="0">
                <a:solidFill>
                  <a:schemeClr val="bg1"/>
                </a:solidFill>
              </a:rPr>
              <a:t>Rezerwat Archeologiczno-Przyrodniczy</a:t>
            </a:r>
          </a:p>
        </p:txBody>
      </p:sp>
      <p:sp>
        <p:nvSpPr>
          <p:cNvPr id="7" name="Prostokąt 6"/>
          <p:cNvSpPr/>
          <p:nvPr/>
        </p:nvSpPr>
        <p:spPr>
          <a:xfrm>
            <a:off x="6372200" y="6544068"/>
            <a:ext cx="984565" cy="313932"/>
          </a:xfrm>
          <a:prstGeom prst="rect">
            <a:avLst/>
          </a:prstGeom>
        </p:spPr>
        <p:txBody>
          <a:bodyPr wrap="none">
            <a:spAutoFit/>
          </a:bodyPr>
          <a:lstStyle/>
          <a:p>
            <a:pPr lvl="0" indent="-182880">
              <a:lnSpc>
                <a:spcPct val="90000"/>
              </a:lnSpc>
              <a:spcAft>
                <a:spcPts val="600"/>
              </a:spcAft>
            </a:pPr>
            <a:r>
              <a:rPr lang="en-US" sz="1600" dirty="0">
                <a:solidFill>
                  <a:schemeClr val="bg1"/>
                </a:solidFill>
              </a:rPr>
              <a:t>Klasa VI C</a:t>
            </a:r>
          </a:p>
        </p:txBody>
      </p:sp>
    </p:spTree>
    <p:extLst>
      <p:ext uri="{BB962C8B-B14F-4D97-AF65-F5344CB8AC3E}">
        <p14:creationId xmlns="" xmlns:p14="http://schemas.microsoft.com/office/powerpoint/2010/main" val="50957298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8FF06A7-5047-44BF-9612-443581AEEB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110D42C2-147E-4EB5-A69E-7BF1BAB0C843}"/>
              </a:ext>
            </a:extLst>
          </p:cNvPr>
          <p:cNvSpPr txBox="1"/>
          <p:nvPr/>
        </p:nvSpPr>
        <p:spPr>
          <a:xfrm>
            <a:off x="50188" y="610676"/>
            <a:ext cx="6394020" cy="522417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nSpc>
                <a:spcPct val="90000"/>
              </a:lnSpc>
              <a:spcAft>
                <a:spcPts val="600"/>
              </a:spcAft>
              <a:buClr>
                <a:schemeClr val="accent1"/>
              </a:buClr>
            </a:pPr>
            <a:endParaRPr lang="en-US" sz="1000" dirty="0"/>
          </a:p>
          <a:p>
            <a:pPr indent="-182880">
              <a:lnSpc>
                <a:spcPct val="90000"/>
              </a:lnSpc>
              <a:spcAft>
                <a:spcPts val="600"/>
              </a:spcAft>
              <a:buClr>
                <a:schemeClr val="accent1"/>
              </a:buClr>
            </a:pPr>
            <a:endParaRPr lang="en-US" dirty="0">
              <a:solidFill>
                <a:schemeClr val="bg1"/>
              </a:solidFill>
            </a:endParaRPr>
          </a:p>
          <a:p>
            <a:pPr indent="-182880" algn="just">
              <a:lnSpc>
                <a:spcPct val="90000"/>
              </a:lnSpc>
              <a:spcAft>
                <a:spcPts val="600"/>
              </a:spcAft>
              <a:buClr>
                <a:schemeClr val="accent1"/>
              </a:buClr>
            </a:pPr>
            <a:r>
              <a:rPr lang="en-US" sz="2400" b="1" dirty="0">
                <a:solidFill>
                  <a:schemeClr val="bg1"/>
                </a:solidFill>
              </a:rPr>
              <a:t>Nowa </a:t>
            </a:r>
            <a:r>
              <a:rPr lang="en-US" sz="2400" b="1" dirty="0" err="1">
                <a:solidFill>
                  <a:schemeClr val="bg1"/>
                </a:solidFill>
              </a:rPr>
              <a:t>Słupia</a:t>
            </a:r>
            <a:r>
              <a:rPr lang="en-US" sz="2400" b="1" dirty="0">
                <a:solidFill>
                  <a:schemeClr val="bg1"/>
                </a:solidFill>
              </a:rPr>
              <a:t> </a:t>
            </a:r>
            <a:r>
              <a:rPr lang="en-US" dirty="0">
                <a:solidFill>
                  <a:schemeClr val="bg1"/>
                </a:solidFill>
              </a:rPr>
              <a:t>– </a:t>
            </a:r>
            <a:r>
              <a:rPr lang="en-US" dirty="0" err="1">
                <a:solidFill>
                  <a:schemeClr val="bg1"/>
                </a:solidFill>
              </a:rPr>
              <a:t>miejscowość</a:t>
            </a:r>
            <a:r>
              <a:rPr lang="en-US" dirty="0">
                <a:solidFill>
                  <a:schemeClr val="bg1"/>
                </a:solidFill>
              </a:rPr>
              <a:t> u </a:t>
            </a:r>
            <a:r>
              <a:rPr lang="en-US" dirty="0" err="1">
                <a:solidFill>
                  <a:schemeClr val="bg1"/>
                </a:solidFill>
              </a:rPr>
              <a:t>podnóża</a:t>
            </a:r>
            <a:r>
              <a:rPr lang="en-US" dirty="0">
                <a:solidFill>
                  <a:schemeClr val="bg1"/>
                </a:solidFill>
              </a:rPr>
              <a:t> </a:t>
            </a:r>
            <a:r>
              <a:rPr lang="en-US" dirty="0" err="1">
                <a:solidFill>
                  <a:schemeClr val="bg1"/>
                </a:solidFill>
              </a:rPr>
              <a:t>Łysej</a:t>
            </a:r>
            <a:r>
              <a:rPr lang="en-US" dirty="0">
                <a:solidFill>
                  <a:schemeClr val="bg1"/>
                </a:solidFill>
              </a:rPr>
              <a:t> </a:t>
            </a:r>
            <a:r>
              <a:rPr lang="en-US" dirty="0" err="1">
                <a:solidFill>
                  <a:schemeClr val="bg1"/>
                </a:solidFill>
              </a:rPr>
              <a:t>Góry</a:t>
            </a:r>
            <a:r>
              <a:rPr lang="en-US" dirty="0">
                <a:solidFill>
                  <a:schemeClr val="bg1"/>
                </a:solidFill>
              </a:rPr>
              <a:t>. </a:t>
            </a:r>
            <a:r>
              <a:rPr lang="pl-PL" dirty="0" smtClean="0">
                <a:solidFill>
                  <a:schemeClr val="bg1"/>
                </a:solidFill>
              </a:rPr>
              <a:t/>
            </a:r>
            <a:br>
              <a:rPr lang="pl-PL" dirty="0" smtClean="0">
                <a:solidFill>
                  <a:schemeClr val="bg1"/>
                </a:solidFill>
              </a:rPr>
            </a:br>
            <a:r>
              <a:rPr lang="en-US" dirty="0" smtClean="0">
                <a:solidFill>
                  <a:schemeClr val="bg1"/>
                </a:solidFill>
              </a:rPr>
              <a:t>Na </a:t>
            </a:r>
            <a:r>
              <a:rPr lang="en-US" dirty="0" err="1">
                <a:solidFill>
                  <a:schemeClr val="bg1"/>
                </a:solidFill>
              </a:rPr>
              <a:t>początku</a:t>
            </a:r>
            <a:r>
              <a:rPr lang="en-US" dirty="0">
                <a:solidFill>
                  <a:schemeClr val="bg1"/>
                </a:solidFill>
              </a:rPr>
              <a:t> </a:t>
            </a:r>
            <a:r>
              <a:rPr lang="en-US" dirty="0" err="1">
                <a:solidFill>
                  <a:schemeClr val="bg1"/>
                </a:solidFill>
              </a:rPr>
              <a:t>naszej</a:t>
            </a:r>
            <a:r>
              <a:rPr lang="en-US" dirty="0">
                <a:solidFill>
                  <a:schemeClr val="bg1"/>
                </a:solidFill>
              </a:rPr>
              <a:t> </a:t>
            </a:r>
            <a:r>
              <a:rPr lang="en-US" dirty="0" err="1">
                <a:solidFill>
                  <a:schemeClr val="bg1"/>
                </a:solidFill>
              </a:rPr>
              <a:t>ery</a:t>
            </a:r>
            <a:r>
              <a:rPr lang="en-US" dirty="0">
                <a:solidFill>
                  <a:schemeClr val="bg1"/>
                </a:solidFill>
              </a:rPr>
              <a:t> </a:t>
            </a:r>
            <a:r>
              <a:rPr lang="en-US" dirty="0" err="1">
                <a:solidFill>
                  <a:schemeClr val="bg1"/>
                </a:solidFill>
              </a:rPr>
              <a:t>jej</a:t>
            </a:r>
            <a:r>
              <a:rPr lang="en-US" dirty="0">
                <a:solidFill>
                  <a:schemeClr val="bg1"/>
                </a:solidFill>
              </a:rPr>
              <a:t> </a:t>
            </a:r>
            <a:r>
              <a:rPr lang="en-US" dirty="0" err="1">
                <a:solidFill>
                  <a:schemeClr val="bg1"/>
                </a:solidFill>
              </a:rPr>
              <a:t>pradawni</a:t>
            </a:r>
            <a:r>
              <a:rPr lang="en-US" dirty="0">
                <a:solidFill>
                  <a:schemeClr val="bg1"/>
                </a:solidFill>
              </a:rPr>
              <a:t> </a:t>
            </a:r>
            <a:r>
              <a:rPr lang="en-US" dirty="0" err="1">
                <a:solidFill>
                  <a:schemeClr val="bg1"/>
                </a:solidFill>
              </a:rPr>
              <a:t>mieszkańcy</a:t>
            </a:r>
            <a:r>
              <a:rPr lang="en-US" dirty="0">
                <a:solidFill>
                  <a:schemeClr val="bg1"/>
                </a:solidFill>
              </a:rPr>
              <a:t> </a:t>
            </a:r>
            <a:r>
              <a:rPr lang="en-US" dirty="0" err="1">
                <a:solidFill>
                  <a:schemeClr val="bg1"/>
                </a:solidFill>
              </a:rPr>
              <a:t>odkryli</a:t>
            </a:r>
            <a:r>
              <a:rPr lang="en-US" dirty="0">
                <a:solidFill>
                  <a:schemeClr val="bg1"/>
                </a:solidFill>
              </a:rPr>
              <a:t> w </a:t>
            </a:r>
            <a:r>
              <a:rPr lang="en-US" dirty="0" err="1">
                <a:solidFill>
                  <a:schemeClr val="bg1"/>
                </a:solidFill>
              </a:rPr>
              <a:t>Górach</a:t>
            </a:r>
            <a:r>
              <a:rPr lang="en-US" dirty="0">
                <a:solidFill>
                  <a:schemeClr val="bg1"/>
                </a:solidFill>
              </a:rPr>
              <a:t> </a:t>
            </a:r>
            <a:r>
              <a:rPr lang="en-US" dirty="0" err="1">
                <a:solidFill>
                  <a:schemeClr val="bg1"/>
                </a:solidFill>
              </a:rPr>
              <a:t>Świętokrzyskich</a:t>
            </a:r>
            <a:r>
              <a:rPr lang="en-US" dirty="0">
                <a:solidFill>
                  <a:schemeClr val="bg1"/>
                </a:solidFill>
              </a:rPr>
              <a:t> </a:t>
            </a:r>
            <a:r>
              <a:rPr lang="en-US" dirty="0" err="1">
                <a:solidFill>
                  <a:schemeClr val="bg1"/>
                </a:solidFill>
              </a:rPr>
              <a:t>złoża</a:t>
            </a:r>
            <a:r>
              <a:rPr lang="en-US" dirty="0">
                <a:solidFill>
                  <a:schemeClr val="bg1"/>
                </a:solidFill>
              </a:rPr>
              <a:t> </a:t>
            </a:r>
            <a:r>
              <a:rPr lang="en-US" dirty="0" err="1">
                <a:solidFill>
                  <a:schemeClr val="bg1"/>
                </a:solidFill>
              </a:rPr>
              <a:t>rudy</a:t>
            </a:r>
            <a:r>
              <a:rPr lang="en-US" dirty="0">
                <a:solidFill>
                  <a:schemeClr val="bg1"/>
                </a:solidFill>
              </a:rPr>
              <a:t> </a:t>
            </a:r>
            <a:r>
              <a:rPr lang="en-US" dirty="0" err="1">
                <a:solidFill>
                  <a:schemeClr val="bg1"/>
                </a:solidFill>
              </a:rPr>
              <a:t>żelaza</a:t>
            </a:r>
            <a:r>
              <a:rPr lang="en-US" dirty="0">
                <a:solidFill>
                  <a:schemeClr val="bg1"/>
                </a:solidFill>
              </a:rPr>
              <a:t> </a:t>
            </a:r>
            <a:r>
              <a:rPr lang="pl-PL" dirty="0" smtClean="0">
                <a:solidFill>
                  <a:schemeClr val="bg1"/>
                </a:solidFill>
              </a:rPr>
              <a:t> </a:t>
            </a:r>
            <a:r>
              <a:rPr lang="en-US" dirty="0" err="1" smtClean="0">
                <a:solidFill>
                  <a:schemeClr val="bg1"/>
                </a:solidFill>
              </a:rPr>
              <a:t>i</a:t>
            </a:r>
            <a:r>
              <a:rPr lang="en-US" dirty="0" smtClean="0">
                <a:solidFill>
                  <a:schemeClr val="bg1"/>
                </a:solidFill>
              </a:rPr>
              <a:t> </a:t>
            </a:r>
            <a:r>
              <a:rPr lang="en-US" dirty="0" err="1">
                <a:solidFill>
                  <a:schemeClr val="bg1"/>
                </a:solidFill>
              </a:rPr>
              <a:t>założyli</a:t>
            </a:r>
            <a:r>
              <a:rPr lang="en-US" dirty="0">
                <a:solidFill>
                  <a:schemeClr val="bg1"/>
                </a:solidFill>
              </a:rPr>
              <a:t> </a:t>
            </a:r>
            <a:r>
              <a:rPr lang="en-US" dirty="0" err="1">
                <a:solidFill>
                  <a:schemeClr val="bg1"/>
                </a:solidFill>
              </a:rPr>
              <a:t>największy</a:t>
            </a:r>
            <a:r>
              <a:rPr lang="en-US" dirty="0">
                <a:solidFill>
                  <a:schemeClr val="bg1"/>
                </a:solidFill>
              </a:rPr>
              <a:t> w </a:t>
            </a:r>
            <a:r>
              <a:rPr lang="en-US" dirty="0" err="1">
                <a:solidFill>
                  <a:schemeClr val="bg1"/>
                </a:solidFill>
              </a:rPr>
              <a:t>tej</a:t>
            </a:r>
            <a:r>
              <a:rPr lang="en-US" dirty="0">
                <a:solidFill>
                  <a:schemeClr val="bg1"/>
                </a:solidFill>
              </a:rPr>
              <a:t> </a:t>
            </a:r>
            <a:r>
              <a:rPr lang="en-US" dirty="0" err="1">
                <a:solidFill>
                  <a:schemeClr val="bg1"/>
                </a:solidFill>
              </a:rPr>
              <a:t>części</a:t>
            </a:r>
            <a:r>
              <a:rPr lang="en-US" dirty="0">
                <a:solidFill>
                  <a:schemeClr val="bg1"/>
                </a:solidFill>
              </a:rPr>
              <a:t> </a:t>
            </a:r>
            <a:r>
              <a:rPr lang="en-US" dirty="0" err="1">
                <a:solidFill>
                  <a:schemeClr val="bg1"/>
                </a:solidFill>
              </a:rPr>
              <a:t>Europy</a:t>
            </a:r>
            <a:r>
              <a:rPr lang="en-US" dirty="0">
                <a:solidFill>
                  <a:schemeClr val="bg1"/>
                </a:solidFill>
              </a:rPr>
              <a:t> </a:t>
            </a:r>
            <a:r>
              <a:rPr lang="en-US" dirty="0" err="1">
                <a:solidFill>
                  <a:schemeClr val="bg1"/>
                </a:solidFill>
              </a:rPr>
              <a:t>ośrodek</a:t>
            </a:r>
            <a:r>
              <a:rPr lang="en-US" dirty="0">
                <a:solidFill>
                  <a:schemeClr val="bg1"/>
                </a:solidFill>
              </a:rPr>
              <a:t> </a:t>
            </a:r>
            <a:r>
              <a:rPr lang="en-US" dirty="0" err="1">
                <a:solidFill>
                  <a:schemeClr val="bg1"/>
                </a:solidFill>
              </a:rPr>
              <a:t>metalurgiczny</a:t>
            </a:r>
            <a:r>
              <a:rPr lang="en-US" dirty="0" smtClean="0">
                <a:solidFill>
                  <a:schemeClr val="bg1"/>
                </a:solidFill>
              </a:rPr>
              <a:t>.</a:t>
            </a:r>
            <a:r>
              <a:rPr lang="pl-PL" dirty="0" smtClean="0">
                <a:solidFill>
                  <a:schemeClr val="bg1"/>
                </a:solidFill>
              </a:rPr>
              <a:t> </a:t>
            </a:r>
            <a:r>
              <a:rPr lang="en-US" dirty="0" smtClean="0">
                <a:solidFill>
                  <a:schemeClr val="bg1"/>
                </a:solidFill>
              </a:rPr>
              <a:t>By </a:t>
            </a:r>
            <a:r>
              <a:rPr lang="en-US" dirty="0" err="1">
                <a:solidFill>
                  <a:schemeClr val="bg1"/>
                </a:solidFill>
              </a:rPr>
              <a:t>otrzymać</a:t>
            </a:r>
            <a:r>
              <a:rPr lang="en-US" dirty="0">
                <a:solidFill>
                  <a:schemeClr val="bg1"/>
                </a:solidFill>
              </a:rPr>
              <a:t> </a:t>
            </a:r>
            <a:r>
              <a:rPr lang="en-US" dirty="0" err="1">
                <a:solidFill>
                  <a:schemeClr val="bg1"/>
                </a:solidFill>
              </a:rPr>
              <a:t>żelazo</a:t>
            </a:r>
            <a:r>
              <a:rPr lang="en-US" dirty="0">
                <a:solidFill>
                  <a:schemeClr val="bg1"/>
                </a:solidFill>
              </a:rPr>
              <a:t>, </a:t>
            </a:r>
            <a:r>
              <a:rPr lang="en-US" dirty="0" err="1">
                <a:solidFill>
                  <a:schemeClr val="bg1"/>
                </a:solidFill>
              </a:rPr>
              <a:t>budowali</a:t>
            </a:r>
            <a:r>
              <a:rPr lang="en-US" dirty="0">
                <a:solidFill>
                  <a:schemeClr val="bg1"/>
                </a:solidFill>
              </a:rPr>
              <a:t> </a:t>
            </a:r>
            <a:r>
              <a:rPr lang="en-US" dirty="0" err="1">
                <a:solidFill>
                  <a:schemeClr val="bg1"/>
                </a:solidFill>
              </a:rPr>
              <a:t>prymitywne</a:t>
            </a:r>
            <a:r>
              <a:rPr lang="en-US" dirty="0">
                <a:solidFill>
                  <a:schemeClr val="bg1"/>
                </a:solidFill>
              </a:rPr>
              <a:t> piece </a:t>
            </a:r>
            <a:r>
              <a:rPr lang="en-US" dirty="0" err="1">
                <a:solidFill>
                  <a:schemeClr val="bg1"/>
                </a:solidFill>
              </a:rPr>
              <a:t>hutnicze</a:t>
            </a:r>
            <a:r>
              <a:rPr lang="en-US" dirty="0">
                <a:solidFill>
                  <a:schemeClr val="bg1"/>
                </a:solidFill>
              </a:rPr>
              <a:t> </a:t>
            </a:r>
            <a:r>
              <a:rPr lang="en-US" dirty="0" err="1">
                <a:solidFill>
                  <a:schemeClr val="bg1"/>
                </a:solidFill>
              </a:rPr>
              <a:t>zwane</a:t>
            </a:r>
            <a:r>
              <a:rPr lang="en-US" dirty="0">
                <a:solidFill>
                  <a:schemeClr val="bg1"/>
                </a:solidFill>
              </a:rPr>
              <a:t> </a:t>
            </a:r>
            <a:r>
              <a:rPr lang="en-US" dirty="0" err="1">
                <a:solidFill>
                  <a:schemeClr val="bg1"/>
                </a:solidFill>
              </a:rPr>
              <a:t>dymarkami</a:t>
            </a:r>
            <a:r>
              <a:rPr lang="en-US" dirty="0">
                <a:solidFill>
                  <a:schemeClr val="bg1"/>
                </a:solidFill>
              </a:rPr>
              <a:t> </a:t>
            </a:r>
            <a:r>
              <a:rPr lang="pl-PL" dirty="0" smtClean="0">
                <a:solidFill>
                  <a:schemeClr val="bg1"/>
                </a:solidFill>
              </a:rPr>
              <a:t> </a:t>
            </a:r>
            <a:r>
              <a:rPr lang="en-US" dirty="0" err="1" smtClean="0">
                <a:solidFill>
                  <a:schemeClr val="bg1"/>
                </a:solidFill>
              </a:rPr>
              <a:t>i</a:t>
            </a:r>
            <a:r>
              <a:rPr lang="en-US" dirty="0" smtClean="0">
                <a:solidFill>
                  <a:schemeClr val="bg1"/>
                </a:solidFill>
              </a:rPr>
              <a:t> </a:t>
            </a:r>
            <a:r>
              <a:rPr lang="en-US" dirty="0" err="1">
                <a:solidFill>
                  <a:schemeClr val="bg1"/>
                </a:solidFill>
              </a:rPr>
              <a:t>przypominające</a:t>
            </a:r>
            <a:r>
              <a:rPr lang="en-US" dirty="0">
                <a:solidFill>
                  <a:schemeClr val="bg1"/>
                </a:solidFill>
              </a:rPr>
              <a:t> </a:t>
            </a:r>
            <a:r>
              <a:rPr lang="en-US" dirty="0" err="1">
                <a:solidFill>
                  <a:schemeClr val="bg1"/>
                </a:solidFill>
              </a:rPr>
              <a:t>postawione</a:t>
            </a:r>
            <a:r>
              <a:rPr lang="en-US" dirty="0">
                <a:solidFill>
                  <a:schemeClr val="bg1"/>
                </a:solidFill>
              </a:rPr>
              <a:t> </a:t>
            </a:r>
            <a:r>
              <a:rPr lang="en-US" dirty="0" err="1">
                <a:solidFill>
                  <a:schemeClr val="bg1"/>
                </a:solidFill>
              </a:rPr>
              <a:t>pionowo</a:t>
            </a:r>
            <a:r>
              <a:rPr lang="en-US" dirty="0">
                <a:solidFill>
                  <a:schemeClr val="bg1"/>
                </a:solidFill>
              </a:rPr>
              <a:t> </a:t>
            </a:r>
            <a:r>
              <a:rPr lang="en-US" dirty="0" err="1">
                <a:solidFill>
                  <a:schemeClr val="bg1"/>
                </a:solidFill>
              </a:rPr>
              <a:t>walce</a:t>
            </a:r>
            <a:r>
              <a:rPr lang="en-US" dirty="0">
                <a:solidFill>
                  <a:schemeClr val="bg1"/>
                </a:solidFill>
              </a:rPr>
              <a:t>. </a:t>
            </a:r>
            <a:r>
              <a:rPr lang="en-US" dirty="0" err="1">
                <a:solidFill>
                  <a:schemeClr val="bg1"/>
                </a:solidFill>
              </a:rPr>
              <a:t>Robili</a:t>
            </a:r>
            <a:r>
              <a:rPr lang="en-US" dirty="0">
                <a:solidFill>
                  <a:schemeClr val="bg1"/>
                </a:solidFill>
              </a:rPr>
              <a:t> je z </a:t>
            </a:r>
            <a:r>
              <a:rPr lang="en-US" dirty="0" err="1">
                <a:solidFill>
                  <a:schemeClr val="bg1"/>
                </a:solidFill>
              </a:rPr>
              <a:t>gliny</a:t>
            </a:r>
            <a:r>
              <a:rPr lang="en-US" dirty="0">
                <a:solidFill>
                  <a:schemeClr val="bg1"/>
                </a:solidFill>
              </a:rPr>
              <a:t> </a:t>
            </a:r>
            <a:r>
              <a:rPr lang="en-US" dirty="0" err="1" smtClean="0">
                <a:solidFill>
                  <a:schemeClr val="bg1"/>
                </a:solidFill>
              </a:rPr>
              <a:t>zmieszanej</a:t>
            </a:r>
            <a:r>
              <a:rPr lang="pl-PL" dirty="0" smtClean="0">
                <a:solidFill>
                  <a:schemeClr val="bg1"/>
                </a:solidFill>
              </a:rPr>
              <a:t> </a:t>
            </a:r>
            <a:r>
              <a:rPr lang="en-US" dirty="0">
                <a:solidFill>
                  <a:schemeClr val="bg1"/>
                </a:solidFill>
              </a:rPr>
              <a:t> </a:t>
            </a:r>
            <a:r>
              <a:rPr lang="en-US" dirty="0" err="1">
                <a:solidFill>
                  <a:schemeClr val="bg1"/>
                </a:solidFill>
              </a:rPr>
              <a:t>ze</a:t>
            </a:r>
            <a:r>
              <a:rPr lang="en-US" dirty="0">
                <a:solidFill>
                  <a:schemeClr val="bg1"/>
                </a:solidFill>
              </a:rPr>
              <a:t> </a:t>
            </a:r>
            <a:r>
              <a:rPr lang="en-US" dirty="0" err="1">
                <a:solidFill>
                  <a:schemeClr val="bg1"/>
                </a:solidFill>
              </a:rPr>
              <a:t>słomą</a:t>
            </a:r>
            <a:r>
              <a:rPr lang="en-US" dirty="0">
                <a:solidFill>
                  <a:schemeClr val="bg1"/>
                </a:solidFill>
              </a:rPr>
              <a:t>. Do </a:t>
            </a:r>
            <a:r>
              <a:rPr lang="en-US" dirty="0" err="1">
                <a:solidFill>
                  <a:schemeClr val="bg1"/>
                </a:solidFill>
              </a:rPr>
              <a:t>każdej</a:t>
            </a:r>
            <a:r>
              <a:rPr lang="en-US" dirty="0">
                <a:solidFill>
                  <a:schemeClr val="bg1"/>
                </a:solidFill>
              </a:rPr>
              <a:t> </a:t>
            </a:r>
            <a:r>
              <a:rPr lang="en-US" dirty="0" err="1">
                <a:solidFill>
                  <a:schemeClr val="bg1"/>
                </a:solidFill>
              </a:rPr>
              <a:t>wkładali</a:t>
            </a:r>
            <a:r>
              <a:rPr lang="en-US" dirty="0">
                <a:solidFill>
                  <a:schemeClr val="bg1"/>
                </a:solidFill>
              </a:rPr>
              <a:t> </a:t>
            </a:r>
            <a:r>
              <a:rPr lang="en-US" dirty="0" err="1">
                <a:solidFill>
                  <a:schemeClr val="bg1"/>
                </a:solidFill>
              </a:rPr>
              <a:t>węgiel</a:t>
            </a:r>
            <a:r>
              <a:rPr lang="en-US" dirty="0">
                <a:solidFill>
                  <a:schemeClr val="bg1"/>
                </a:solidFill>
              </a:rPr>
              <a:t> </a:t>
            </a:r>
            <a:r>
              <a:rPr lang="en-US" dirty="0" err="1">
                <a:solidFill>
                  <a:schemeClr val="bg1"/>
                </a:solidFill>
              </a:rPr>
              <a:t>drzewny</a:t>
            </a:r>
            <a:r>
              <a:rPr lang="en-US" dirty="0">
                <a:solidFill>
                  <a:schemeClr val="bg1"/>
                </a:solidFill>
              </a:rPr>
              <a:t> </a:t>
            </a:r>
            <a:r>
              <a:rPr lang="en-US" dirty="0" err="1" smtClean="0">
                <a:solidFill>
                  <a:schemeClr val="bg1"/>
                </a:solidFill>
              </a:rPr>
              <a:t>i</a:t>
            </a:r>
            <a:r>
              <a:rPr lang="en-US" dirty="0" smtClean="0">
                <a:solidFill>
                  <a:schemeClr val="bg1"/>
                </a:solidFill>
              </a:rPr>
              <a:t> </a:t>
            </a:r>
            <a:r>
              <a:rPr lang="en-US" dirty="0" err="1">
                <a:solidFill>
                  <a:schemeClr val="bg1"/>
                </a:solidFill>
              </a:rPr>
              <a:t>około</a:t>
            </a:r>
            <a:r>
              <a:rPr lang="en-US" dirty="0">
                <a:solidFill>
                  <a:schemeClr val="bg1"/>
                </a:solidFill>
              </a:rPr>
              <a:t> </a:t>
            </a:r>
            <a:r>
              <a:rPr lang="en-US" dirty="0" err="1">
                <a:solidFill>
                  <a:schemeClr val="bg1"/>
                </a:solidFill>
              </a:rPr>
              <a:t>dwustu</a:t>
            </a:r>
            <a:r>
              <a:rPr lang="en-US" dirty="0">
                <a:solidFill>
                  <a:schemeClr val="bg1"/>
                </a:solidFill>
              </a:rPr>
              <a:t> </a:t>
            </a:r>
            <a:r>
              <a:rPr lang="en-US" dirty="0" err="1">
                <a:solidFill>
                  <a:schemeClr val="bg1"/>
                </a:solidFill>
              </a:rPr>
              <a:t>kilogramów</a:t>
            </a:r>
            <a:r>
              <a:rPr lang="en-US" dirty="0">
                <a:solidFill>
                  <a:schemeClr val="bg1"/>
                </a:solidFill>
              </a:rPr>
              <a:t> </a:t>
            </a:r>
            <a:r>
              <a:rPr lang="en-US" dirty="0" err="1">
                <a:solidFill>
                  <a:schemeClr val="bg1"/>
                </a:solidFill>
              </a:rPr>
              <a:t>rudy</a:t>
            </a:r>
            <a:r>
              <a:rPr lang="en-US" dirty="0">
                <a:solidFill>
                  <a:schemeClr val="bg1"/>
                </a:solidFill>
              </a:rPr>
              <a:t>, po </a:t>
            </a:r>
            <a:r>
              <a:rPr lang="en-US" dirty="0" err="1">
                <a:solidFill>
                  <a:schemeClr val="bg1"/>
                </a:solidFill>
              </a:rPr>
              <a:t>czym</a:t>
            </a:r>
            <a:r>
              <a:rPr lang="en-US" dirty="0">
                <a:solidFill>
                  <a:schemeClr val="bg1"/>
                </a:solidFill>
              </a:rPr>
              <a:t> </a:t>
            </a:r>
            <a:r>
              <a:rPr lang="en-US" dirty="0" err="1">
                <a:solidFill>
                  <a:schemeClr val="bg1"/>
                </a:solidFill>
              </a:rPr>
              <a:t>podgrzewali</a:t>
            </a:r>
            <a:r>
              <a:rPr lang="en-US" dirty="0">
                <a:solidFill>
                  <a:schemeClr val="bg1"/>
                </a:solidFill>
              </a:rPr>
              <a:t> do </a:t>
            </a:r>
            <a:r>
              <a:rPr lang="en-US" dirty="0" err="1">
                <a:solidFill>
                  <a:schemeClr val="bg1"/>
                </a:solidFill>
              </a:rPr>
              <a:t>temperatury</a:t>
            </a:r>
            <a:r>
              <a:rPr lang="en-US" dirty="0">
                <a:solidFill>
                  <a:schemeClr val="bg1"/>
                </a:solidFill>
              </a:rPr>
              <a:t> </a:t>
            </a:r>
            <a:r>
              <a:rPr lang="en-US" dirty="0" err="1">
                <a:solidFill>
                  <a:schemeClr val="bg1"/>
                </a:solidFill>
              </a:rPr>
              <a:t>sięgającej</a:t>
            </a:r>
            <a:r>
              <a:rPr lang="en-US" dirty="0">
                <a:solidFill>
                  <a:schemeClr val="bg1"/>
                </a:solidFill>
              </a:rPr>
              <a:t> </a:t>
            </a:r>
            <a:r>
              <a:rPr lang="en-US" dirty="0" err="1">
                <a:solidFill>
                  <a:schemeClr val="bg1"/>
                </a:solidFill>
              </a:rPr>
              <a:t>tysiąca</a:t>
            </a:r>
            <a:r>
              <a:rPr lang="en-US" dirty="0">
                <a:solidFill>
                  <a:schemeClr val="bg1"/>
                </a:solidFill>
              </a:rPr>
              <a:t> </a:t>
            </a:r>
            <a:r>
              <a:rPr lang="en-US" dirty="0" err="1">
                <a:solidFill>
                  <a:schemeClr val="bg1"/>
                </a:solidFill>
              </a:rPr>
              <a:t>trzystu</a:t>
            </a:r>
            <a:r>
              <a:rPr lang="en-US" dirty="0">
                <a:solidFill>
                  <a:schemeClr val="bg1"/>
                </a:solidFill>
              </a:rPr>
              <a:t> </a:t>
            </a:r>
            <a:r>
              <a:rPr lang="en-US" dirty="0" err="1">
                <a:solidFill>
                  <a:schemeClr val="bg1"/>
                </a:solidFill>
              </a:rPr>
              <a:t>stopni</a:t>
            </a:r>
            <a:r>
              <a:rPr lang="en-US" dirty="0">
                <a:solidFill>
                  <a:schemeClr val="bg1"/>
                </a:solidFill>
              </a:rPr>
              <a:t> </a:t>
            </a:r>
            <a:r>
              <a:rPr lang="en-US" dirty="0" err="1">
                <a:solidFill>
                  <a:schemeClr val="bg1"/>
                </a:solidFill>
              </a:rPr>
              <a:t>Celsjusza</a:t>
            </a:r>
            <a:r>
              <a:rPr lang="en-US" dirty="0">
                <a:solidFill>
                  <a:schemeClr val="bg1"/>
                </a:solidFill>
              </a:rPr>
              <a:t>. </a:t>
            </a:r>
            <a:r>
              <a:rPr lang="en-US" dirty="0" err="1">
                <a:solidFill>
                  <a:schemeClr val="bg1"/>
                </a:solidFill>
              </a:rPr>
              <a:t>Powietrze</a:t>
            </a:r>
            <a:r>
              <a:rPr lang="en-US" dirty="0">
                <a:solidFill>
                  <a:schemeClr val="bg1"/>
                </a:solidFill>
              </a:rPr>
              <a:t> </a:t>
            </a:r>
            <a:r>
              <a:rPr lang="en-US" dirty="0" err="1">
                <a:solidFill>
                  <a:schemeClr val="bg1"/>
                </a:solidFill>
              </a:rPr>
              <a:t>potrzebne</a:t>
            </a:r>
            <a:r>
              <a:rPr lang="en-US" dirty="0">
                <a:solidFill>
                  <a:schemeClr val="bg1"/>
                </a:solidFill>
              </a:rPr>
              <a:t> do </a:t>
            </a:r>
            <a:r>
              <a:rPr lang="en-US" dirty="0" err="1">
                <a:solidFill>
                  <a:schemeClr val="bg1"/>
                </a:solidFill>
              </a:rPr>
              <a:t>rozpalenia</a:t>
            </a:r>
            <a:r>
              <a:rPr lang="en-US" dirty="0">
                <a:solidFill>
                  <a:schemeClr val="bg1"/>
                </a:solidFill>
              </a:rPr>
              <a:t> </a:t>
            </a:r>
            <a:r>
              <a:rPr lang="pl-PL" dirty="0" smtClean="0">
                <a:solidFill>
                  <a:schemeClr val="bg1"/>
                </a:solidFill>
              </a:rPr>
              <a:t/>
            </a:r>
            <a:br>
              <a:rPr lang="pl-PL" dirty="0" smtClean="0">
                <a:solidFill>
                  <a:schemeClr val="bg1"/>
                </a:solidFill>
              </a:rPr>
            </a:br>
            <a:r>
              <a:rPr lang="en-US" dirty="0" smtClean="0">
                <a:solidFill>
                  <a:schemeClr val="bg1"/>
                </a:solidFill>
              </a:rPr>
              <a:t>w </a:t>
            </a:r>
            <a:r>
              <a:rPr lang="en-US" dirty="0" err="1">
                <a:solidFill>
                  <a:schemeClr val="bg1"/>
                </a:solidFill>
              </a:rPr>
              <a:t>piecu</a:t>
            </a:r>
            <a:r>
              <a:rPr lang="en-US" dirty="0">
                <a:solidFill>
                  <a:schemeClr val="bg1"/>
                </a:solidFill>
              </a:rPr>
              <a:t> </a:t>
            </a:r>
            <a:r>
              <a:rPr lang="en-US" dirty="0" err="1">
                <a:solidFill>
                  <a:schemeClr val="bg1"/>
                </a:solidFill>
              </a:rPr>
              <a:t>wtłaczali</a:t>
            </a:r>
            <a:r>
              <a:rPr lang="en-US" dirty="0">
                <a:solidFill>
                  <a:schemeClr val="bg1"/>
                </a:solidFill>
              </a:rPr>
              <a:t> za </a:t>
            </a:r>
            <a:r>
              <a:rPr lang="en-US" dirty="0" err="1">
                <a:solidFill>
                  <a:schemeClr val="bg1"/>
                </a:solidFill>
              </a:rPr>
              <a:t>pomocą</a:t>
            </a:r>
            <a:r>
              <a:rPr lang="en-US" dirty="0">
                <a:solidFill>
                  <a:schemeClr val="bg1"/>
                </a:solidFill>
              </a:rPr>
              <a:t> </a:t>
            </a:r>
            <a:r>
              <a:rPr lang="en-US" dirty="0" err="1">
                <a:solidFill>
                  <a:schemeClr val="bg1"/>
                </a:solidFill>
              </a:rPr>
              <a:t>ogromnych</a:t>
            </a:r>
            <a:r>
              <a:rPr lang="en-US" dirty="0">
                <a:solidFill>
                  <a:schemeClr val="bg1"/>
                </a:solidFill>
              </a:rPr>
              <a:t> </a:t>
            </a:r>
            <a:r>
              <a:rPr lang="en-US" dirty="0" err="1">
                <a:solidFill>
                  <a:schemeClr val="bg1"/>
                </a:solidFill>
              </a:rPr>
              <a:t>miechów</a:t>
            </a:r>
            <a:r>
              <a:rPr lang="en-US" dirty="0">
                <a:solidFill>
                  <a:schemeClr val="bg1"/>
                </a:solidFill>
              </a:rPr>
              <a:t>.</a:t>
            </a:r>
          </a:p>
          <a:p>
            <a:pPr indent="-182880" algn="just">
              <a:lnSpc>
                <a:spcPct val="90000"/>
              </a:lnSpc>
              <a:spcAft>
                <a:spcPts val="600"/>
              </a:spcAft>
              <a:buClr>
                <a:schemeClr val="accent1"/>
              </a:buClr>
            </a:pPr>
            <a:r>
              <a:rPr lang="en-US" dirty="0" err="1">
                <a:solidFill>
                  <a:schemeClr val="bg1"/>
                </a:solidFill>
              </a:rPr>
              <a:t>Dymarki</a:t>
            </a:r>
            <a:r>
              <a:rPr lang="en-US" dirty="0">
                <a:solidFill>
                  <a:schemeClr val="bg1"/>
                </a:solidFill>
              </a:rPr>
              <a:t> </a:t>
            </a:r>
            <a:r>
              <a:rPr lang="en-US" dirty="0" err="1">
                <a:solidFill>
                  <a:schemeClr val="bg1"/>
                </a:solidFill>
              </a:rPr>
              <a:t>były</a:t>
            </a:r>
            <a:r>
              <a:rPr lang="en-US" dirty="0">
                <a:solidFill>
                  <a:schemeClr val="bg1"/>
                </a:solidFill>
              </a:rPr>
              <a:t> </a:t>
            </a:r>
            <a:r>
              <a:rPr lang="en-US" dirty="0" err="1">
                <a:solidFill>
                  <a:schemeClr val="bg1"/>
                </a:solidFill>
              </a:rPr>
              <a:t>piecami</a:t>
            </a:r>
            <a:r>
              <a:rPr lang="en-US" dirty="0">
                <a:solidFill>
                  <a:schemeClr val="bg1"/>
                </a:solidFill>
              </a:rPr>
              <a:t> </a:t>
            </a:r>
            <a:r>
              <a:rPr lang="en-US" dirty="0" err="1">
                <a:solidFill>
                  <a:schemeClr val="bg1"/>
                </a:solidFill>
              </a:rPr>
              <a:t>jednorazowymi</a:t>
            </a:r>
            <a:r>
              <a:rPr lang="en-US" dirty="0">
                <a:solidFill>
                  <a:schemeClr val="bg1"/>
                </a:solidFill>
              </a:rPr>
              <a:t>. Po </a:t>
            </a:r>
            <a:r>
              <a:rPr lang="en-US" dirty="0" err="1">
                <a:solidFill>
                  <a:schemeClr val="bg1"/>
                </a:solidFill>
              </a:rPr>
              <a:t>zakończeniu</a:t>
            </a:r>
            <a:r>
              <a:rPr lang="en-US" dirty="0">
                <a:solidFill>
                  <a:schemeClr val="bg1"/>
                </a:solidFill>
              </a:rPr>
              <a:t> </a:t>
            </a:r>
            <a:r>
              <a:rPr lang="en-US" dirty="0" err="1">
                <a:solidFill>
                  <a:schemeClr val="bg1"/>
                </a:solidFill>
              </a:rPr>
              <a:t>wytopu</a:t>
            </a:r>
            <a:r>
              <a:rPr lang="en-US" dirty="0">
                <a:solidFill>
                  <a:schemeClr val="bg1"/>
                </a:solidFill>
              </a:rPr>
              <a:t> </a:t>
            </a:r>
            <a:r>
              <a:rPr lang="en-US" dirty="0" err="1">
                <a:solidFill>
                  <a:schemeClr val="bg1"/>
                </a:solidFill>
              </a:rPr>
              <a:t>rozbijano</a:t>
            </a:r>
            <a:r>
              <a:rPr lang="en-US" dirty="0">
                <a:solidFill>
                  <a:schemeClr val="bg1"/>
                </a:solidFill>
              </a:rPr>
              <a:t> je. </a:t>
            </a:r>
            <a:r>
              <a:rPr lang="en-US" dirty="0" err="1">
                <a:solidFill>
                  <a:schemeClr val="bg1"/>
                </a:solidFill>
              </a:rPr>
              <a:t>Każda</a:t>
            </a:r>
            <a:r>
              <a:rPr lang="en-US" dirty="0">
                <a:solidFill>
                  <a:schemeClr val="bg1"/>
                </a:solidFill>
              </a:rPr>
              <a:t> </a:t>
            </a:r>
            <a:r>
              <a:rPr lang="en-US" dirty="0" err="1">
                <a:solidFill>
                  <a:schemeClr val="bg1"/>
                </a:solidFill>
              </a:rPr>
              <a:t>dawała</a:t>
            </a:r>
            <a:r>
              <a:rPr lang="en-US" dirty="0">
                <a:solidFill>
                  <a:schemeClr val="bg1"/>
                </a:solidFill>
              </a:rPr>
              <a:t> </a:t>
            </a:r>
            <a:r>
              <a:rPr lang="en-US" dirty="0" err="1">
                <a:solidFill>
                  <a:schemeClr val="bg1"/>
                </a:solidFill>
              </a:rPr>
              <a:t>mniej</a:t>
            </a:r>
            <a:r>
              <a:rPr lang="en-US" dirty="0">
                <a:solidFill>
                  <a:schemeClr val="bg1"/>
                </a:solidFill>
              </a:rPr>
              <a:t> </a:t>
            </a:r>
            <a:r>
              <a:rPr lang="en-US" dirty="0" err="1">
                <a:solidFill>
                  <a:schemeClr val="bg1"/>
                </a:solidFill>
              </a:rPr>
              <a:t>więcej</a:t>
            </a:r>
            <a:r>
              <a:rPr lang="en-US" dirty="0">
                <a:solidFill>
                  <a:schemeClr val="bg1"/>
                </a:solidFill>
              </a:rPr>
              <a:t> </a:t>
            </a:r>
            <a:r>
              <a:rPr lang="en-US" dirty="0" err="1">
                <a:solidFill>
                  <a:schemeClr val="bg1"/>
                </a:solidFill>
              </a:rPr>
              <a:t>dwadzieścia</a:t>
            </a:r>
            <a:r>
              <a:rPr lang="en-US" dirty="0">
                <a:solidFill>
                  <a:schemeClr val="bg1"/>
                </a:solidFill>
              </a:rPr>
              <a:t> </a:t>
            </a:r>
            <a:r>
              <a:rPr lang="en-US" dirty="0" err="1">
                <a:solidFill>
                  <a:schemeClr val="bg1"/>
                </a:solidFill>
              </a:rPr>
              <a:t>kilogramów</a:t>
            </a:r>
            <a:r>
              <a:rPr lang="en-US" dirty="0">
                <a:solidFill>
                  <a:schemeClr val="bg1"/>
                </a:solidFill>
              </a:rPr>
              <a:t> </a:t>
            </a:r>
            <a:r>
              <a:rPr lang="en-US" dirty="0" err="1">
                <a:solidFill>
                  <a:schemeClr val="bg1"/>
                </a:solidFill>
              </a:rPr>
              <a:t>metalu</a:t>
            </a:r>
            <a:r>
              <a:rPr lang="en-US" dirty="0">
                <a:solidFill>
                  <a:schemeClr val="bg1"/>
                </a:solidFill>
              </a:rPr>
              <a:t>. </a:t>
            </a:r>
            <a:r>
              <a:rPr lang="en-US" dirty="0" err="1">
                <a:solidFill>
                  <a:schemeClr val="bg1"/>
                </a:solidFill>
              </a:rPr>
              <a:t>Kowale</a:t>
            </a:r>
            <a:r>
              <a:rPr lang="en-US" dirty="0">
                <a:solidFill>
                  <a:schemeClr val="bg1"/>
                </a:solidFill>
              </a:rPr>
              <a:t> </a:t>
            </a:r>
            <a:r>
              <a:rPr lang="en-US" dirty="0" err="1">
                <a:solidFill>
                  <a:schemeClr val="bg1"/>
                </a:solidFill>
              </a:rPr>
              <a:t>usuwali</a:t>
            </a:r>
            <a:r>
              <a:rPr lang="en-US" dirty="0">
                <a:solidFill>
                  <a:schemeClr val="bg1"/>
                </a:solidFill>
              </a:rPr>
              <a:t> </a:t>
            </a:r>
            <a:r>
              <a:rPr lang="pl-PL" dirty="0" smtClean="0">
                <a:solidFill>
                  <a:schemeClr val="bg1"/>
                </a:solidFill>
              </a:rPr>
              <a:t> </a:t>
            </a:r>
            <a:r>
              <a:rPr lang="en-US" dirty="0" smtClean="0">
                <a:solidFill>
                  <a:schemeClr val="bg1"/>
                </a:solidFill>
              </a:rPr>
              <a:t>z </a:t>
            </a:r>
            <a:r>
              <a:rPr lang="en-US" dirty="0" err="1">
                <a:solidFill>
                  <a:schemeClr val="bg1"/>
                </a:solidFill>
              </a:rPr>
              <a:t>niego</a:t>
            </a:r>
            <a:r>
              <a:rPr lang="en-US" dirty="0">
                <a:solidFill>
                  <a:schemeClr val="bg1"/>
                </a:solidFill>
              </a:rPr>
              <a:t> </a:t>
            </a:r>
            <a:r>
              <a:rPr lang="en-US" dirty="0" err="1">
                <a:solidFill>
                  <a:schemeClr val="bg1"/>
                </a:solidFill>
              </a:rPr>
              <a:t>żużel</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waląc</a:t>
            </a:r>
            <a:r>
              <a:rPr lang="en-US" dirty="0">
                <a:solidFill>
                  <a:schemeClr val="bg1"/>
                </a:solidFill>
              </a:rPr>
              <a:t> </a:t>
            </a:r>
            <a:r>
              <a:rPr lang="en-US" dirty="0" err="1">
                <a:solidFill>
                  <a:schemeClr val="bg1"/>
                </a:solidFill>
              </a:rPr>
              <a:t>młotami</a:t>
            </a:r>
            <a:r>
              <a:rPr lang="en-US" dirty="0">
                <a:solidFill>
                  <a:schemeClr val="bg1"/>
                </a:solidFill>
              </a:rPr>
              <a:t>, </a:t>
            </a:r>
            <a:r>
              <a:rPr lang="en-US" dirty="0" err="1">
                <a:solidFill>
                  <a:schemeClr val="bg1"/>
                </a:solidFill>
              </a:rPr>
              <a:t>wytwarzali</a:t>
            </a:r>
            <a:r>
              <a:rPr lang="en-US" dirty="0">
                <a:solidFill>
                  <a:schemeClr val="bg1"/>
                </a:solidFill>
              </a:rPr>
              <a:t> </a:t>
            </a:r>
            <a:r>
              <a:rPr lang="en-US" dirty="0" err="1">
                <a:solidFill>
                  <a:schemeClr val="bg1"/>
                </a:solidFill>
              </a:rPr>
              <a:t>broń</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narzędzia</a:t>
            </a:r>
            <a:r>
              <a:rPr lang="en-US" dirty="0">
                <a:solidFill>
                  <a:schemeClr val="bg1"/>
                </a:solidFill>
              </a:rPr>
              <a:t>. </a:t>
            </a:r>
            <a:r>
              <a:rPr lang="en-US" dirty="0" err="1">
                <a:solidFill>
                  <a:schemeClr val="bg1"/>
                </a:solidFill>
              </a:rPr>
              <a:t>Niektóre</a:t>
            </a:r>
            <a:r>
              <a:rPr lang="en-US" dirty="0">
                <a:solidFill>
                  <a:schemeClr val="bg1"/>
                </a:solidFill>
              </a:rPr>
              <a:t> </a:t>
            </a:r>
            <a:r>
              <a:rPr lang="en-US" dirty="0" err="1">
                <a:solidFill>
                  <a:schemeClr val="bg1"/>
                </a:solidFill>
              </a:rPr>
              <a:t>wyroby</a:t>
            </a:r>
            <a:r>
              <a:rPr lang="en-US" dirty="0">
                <a:solidFill>
                  <a:schemeClr val="bg1"/>
                </a:solidFill>
              </a:rPr>
              <a:t> </a:t>
            </a:r>
            <a:r>
              <a:rPr lang="en-US" dirty="0" err="1">
                <a:solidFill>
                  <a:schemeClr val="bg1"/>
                </a:solidFill>
              </a:rPr>
              <a:t>sprzedawano</a:t>
            </a:r>
            <a:r>
              <a:rPr lang="en-US" dirty="0">
                <a:solidFill>
                  <a:schemeClr val="bg1"/>
                </a:solidFill>
              </a:rPr>
              <a:t> do </a:t>
            </a:r>
            <a:r>
              <a:rPr lang="en-US" dirty="0" err="1">
                <a:solidFill>
                  <a:schemeClr val="bg1"/>
                </a:solidFill>
              </a:rPr>
              <a:t>odległych</a:t>
            </a:r>
            <a:r>
              <a:rPr lang="en-US" dirty="0">
                <a:solidFill>
                  <a:schemeClr val="bg1"/>
                </a:solidFill>
              </a:rPr>
              <a:t> </a:t>
            </a:r>
            <a:r>
              <a:rPr lang="en-US" dirty="0" err="1">
                <a:solidFill>
                  <a:schemeClr val="bg1"/>
                </a:solidFill>
              </a:rPr>
              <a:t>krajów</a:t>
            </a:r>
            <a:r>
              <a:rPr lang="en-US" dirty="0">
                <a:solidFill>
                  <a:schemeClr val="bg1"/>
                </a:solidFill>
              </a:rPr>
              <a:t>, o </a:t>
            </a:r>
            <a:r>
              <a:rPr lang="en-US" dirty="0" err="1">
                <a:solidFill>
                  <a:schemeClr val="bg1"/>
                </a:solidFill>
              </a:rPr>
              <a:t>czym</a:t>
            </a:r>
            <a:r>
              <a:rPr lang="en-US" dirty="0">
                <a:solidFill>
                  <a:schemeClr val="bg1"/>
                </a:solidFill>
              </a:rPr>
              <a:t> </a:t>
            </a:r>
            <a:r>
              <a:rPr lang="en-US" dirty="0" err="1">
                <a:solidFill>
                  <a:schemeClr val="bg1"/>
                </a:solidFill>
              </a:rPr>
              <a:t>świadczą</a:t>
            </a:r>
            <a:r>
              <a:rPr lang="en-US" dirty="0">
                <a:solidFill>
                  <a:schemeClr val="bg1"/>
                </a:solidFill>
              </a:rPr>
              <a:t> </a:t>
            </a:r>
            <a:r>
              <a:rPr lang="en-US" dirty="0" err="1">
                <a:solidFill>
                  <a:schemeClr val="bg1"/>
                </a:solidFill>
              </a:rPr>
              <a:t>znalezione</a:t>
            </a:r>
            <a:r>
              <a:rPr lang="en-US" dirty="0">
                <a:solidFill>
                  <a:schemeClr val="bg1"/>
                </a:solidFill>
              </a:rPr>
              <a:t> </a:t>
            </a:r>
            <a:r>
              <a:rPr lang="en-US" dirty="0" err="1">
                <a:solidFill>
                  <a:schemeClr val="bg1"/>
                </a:solidFill>
              </a:rPr>
              <a:t>przez</a:t>
            </a:r>
            <a:r>
              <a:rPr lang="en-US" dirty="0">
                <a:solidFill>
                  <a:schemeClr val="bg1"/>
                </a:solidFill>
              </a:rPr>
              <a:t> </a:t>
            </a:r>
            <a:r>
              <a:rPr lang="en-US" dirty="0" err="1">
                <a:solidFill>
                  <a:schemeClr val="bg1"/>
                </a:solidFill>
              </a:rPr>
              <a:t>archeologów</a:t>
            </a:r>
            <a:r>
              <a:rPr lang="en-US" dirty="0">
                <a:solidFill>
                  <a:schemeClr val="bg1"/>
                </a:solidFill>
              </a:rPr>
              <a:t> </a:t>
            </a:r>
            <a:r>
              <a:rPr lang="en-US" dirty="0" err="1">
                <a:solidFill>
                  <a:schemeClr val="bg1"/>
                </a:solidFill>
              </a:rPr>
              <a:t>rzymskie</a:t>
            </a:r>
            <a:r>
              <a:rPr lang="en-US" dirty="0">
                <a:solidFill>
                  <a:schemeClr val="bg1"/>
                </a:solidFill>
              </a:rPr>
              <a:t> </a:t>
            </a:r>
            <a:r>
              <a:rPr lang="en-US" dirty="0" err="1">
                <a:solidFill>
                  <a:schemeClr val="bg1"/>
                </a:solidFill>
              </a:rPr>
              <a:t>monety</a:t>
            </a:r>
            <a:r>
              <a:rPr lang="en-US" dirty="0">
                <a:solidFill>
                  <a:schemeClr val="bg1"/>
                </a:solidFill>
              </a:rPr>
              <a:t>. </a:t>
            </a:r>
            <a:r>
              <a:rPr lang="en-US" dirty="0" err="1">
                <a:solidFill>
                  <a:schemeClr val="bg1"/>
                </a:solidFill>
              </a:rPr>
              <a:t>Tuż</a:t>
            </a:r>
            <a:r>
              <a:rPr lang="en-US" dirty="0">
                <a:solidFill>
                  <a:schemeClr val="bg1"/>
                </a:solidFill>
              </a:rPr>
              <a:t> </a:t>
            </a:r>
            <a:r>
              <a:rPr lang="en-US" dirty="0" err="1">
                <a:solidFill>
                  <a:schemeClr val="bg1"/>
                </a:solidFill>
              </a:rPr>
              <a:t>obok</a:t>
            </a:r>
            <a:r>
              <a:rPr lang="en-US" dirty="0">
                <a:solidFill>
                  <a:schemeClr val="bg1"/>
                </a:solidFill>
              </a:rPr>
              <a:t> </a:t>
            </a:r>
            <a:r>
              <a:rPr lang="en-US" dirty="0" err="1">
                <a:solidFill>
                  <a:schemeClr val="bg1"/>
                </a:solidFill>
              </a:rPr>
              <a:t>muzeum</a:t>
            </a:r>
            <a:r>
              <a:rPr lang="en-US" dirty="0">
                <a:solidFill>
                  <a:schemeClr val="bg1"/>
                </a:solidFill>
              </a:rPr>
              <a:t> </a:t>
            </a:r>
            <a:r>
              <a:rPr lang="en-US" dirty="0" err="1">
                <a:solidFill>
                  <a:schemeClr val="bg1"/>
                </a:solidFill>
              </a:rPr>
              <a:t>zbudowano</a:t>
            </a:r>
            <a:r>
              <a:rPr lang="en-US" dirty="0">
                <a:solidFill>
                  <a:schemeClr val="bg1"/>
                </a:solidFill>
              </a:rPr>
              <a:t> </a:t>
            </a:r>
            <a:r>
              <a:rPr lang="en-US" dirty="0" err="1">
                <a:solidFill>
                  <a:schemeClr val="bg1"/>
                </a:solidFill>
              </a:rPr>
              <a:t>prasłowiańską</a:t>
            </a:r>
            <a:r>
              <a:rPr lang="en-US" dirty="0">
                <a:solidFill>
                  <a:schemeClr val="bg1"/>
                </a:solidFill>
              </a:rPr>
              <a:t> </a:t>
            </a:r>
            <a:r>
              <a:rPr lang="en-US" dirty="0" err="1">
                <a:solidFill>
                  <a:schemeClr val="bg1"/>
                </a:solidFill>
              </a:rPr>
              <a:t>osadę</a:t>
            </a:r>
            <a:r>
              <a:rPr lang="en-US" dirty="0">
                <a:solidFill>
                  <a:schemeClr val="bg1"/>
                </a:solidFill>
              </a:rPr>
              <a:t> </a:t>
            </a:r>
            <a:r>
              <a:rPr lang="en-US" dirty="0" err="1">
                <a:solidFill>
                  <a:schemeClr val="bg1"/>
                </a:solidFill>
              </a:rPr>
              <a:t>hutniczą</a:t>
            </a:r>
            <a:r>
              <a:rPr lang="en-US" dirty="0">
                <a:solidFill>
                  <a:schemeClr val="bg1"/>
                </a:solidFill>
              </a:rPr>
              <a:t>, </a:t>
            </a:r>
            <a:r>
              <a:rPr lang="en-US" dirty="0" err="1">
                <a:solidFill>
                  <a:schemeClr val="bg1"/>
                </a:solidFill>
              </a:rPr>
              <a:t>oficjalnie</a:t>
            </a:r>
            <a:r>
              <a:rPr lang="en-US" dirty="0">
                <a:solidFill>
                  <a:schemeClr val="bg1"/>
                </a:solidFill>
              </a:rPr>
              <a:t> </a:t>
            </a:r>
            <a:r>
              <a:rPr lang="en-US" dirty="0" err="1">
                <a:solidFill>
                  <a:schemeClr val="bg1"/>
                </a:solidFill>
              </a:rPr>
              <a:t>zwaną</a:t>
            </a:r>
            <a:r>
              <a:rPr lang="en-US" dirty="0">
                <a:solidFill>
                  <a:schemeClr val="bg1"/>
                </a:solidFill>
              </a:rPr>
              <a:t> Centrum </a:t>
            </a:r>
            <a:r>
              <a:rPr lang="en-US" dirty="0" err="1">
                <a:solidFill>
                  <a:schemeClr val="bg1"/>
                </a:solidFill>
              </a:rPr>
              <a:t>Archeologicznym</a:t>
            </a:r>
            <a:r>
              <a:rPr lang="en-US" dirty="0">
                <a:solidFill>
                  <a:schemeClr val="bg1"/>
                </a:solidFill>
              </a:rPr>
              <a:t> w </a:t>
            </a:r>
            <a:r>
              <a:rPr lang="en-US" dirty="0" err="1">
                <a:solidFill>
                  <a:schemeClr val="bg1"/>
                </a:solidFill>
              </a:rPr>
              <a:t>Nowej</a:t>
            </a:r>
            <a:r>
              <a:rPr lang="en-US" dirty="0">
                <a:solidFill>
                  <a:schemeClr val="bg1"/>
                </a:solidFill>
              </a:rPr>
              <a:t> </a:t>
            </a:r>
            <a:r>
              <a:rPr lang="en-US" dirty="0" err="1">
                <a:solidFill>
                  <a:schemeClr val="bg1"/>
                </a:solidFill>
              </a:rPr>
              <a:t>Słupi</a:t>
            </a:r>
            <a:r>
              <a:rPr lang="en-US" dirty="0">
                <a:solidFill>
                  <a:schemeClr val="bg1"/>
                </a:solidFill>
              </a:rPr>
              <a:t>. Na </a:t>
            </a:r>
            <a:r>
              <a:rPr lang="en-US" dirty="0" err="1">
                <a:solidFill>
                  <a:schemeClr val="bg1"/>
                </a:solidFill>
              </a:rPr>
              <a:t>jej</a:t>
            </a:r>
            <a:r>
              <a:rPr lang="en-US" dirty="0">
                <a:solidFill>
                  <a:schemeClr val="bg1"/>
                </a:solidFill>
              </a:rPr>
              <a:t> </a:t>
            </a:r>
            <a:r>
              <a:rPr lang="en-US" dirty="0" err="1">
                <a:solidFill>
                  <a:schemeClr val="bg1"/>
                </a:solidFill>
              </a:rPr>
              <a:t>terenie</a:t>
            </a:r>
            <a:r>
              <a:rPr lang="en-US" dirty="0">
                <a:solidFill>
                  <a:schemeClr val="bg1"/>
                </a:solidFill>
              </a:rPr>
              <a:t> </a:t>
            </a:r>
            <a:r>
              <a:rPr lang="en-US" dirty="0" err="1">
                <a:solidFill>
                  <a:schemeClr val="bg1"/>
                </a:solidFill>
              </a:rPr>
              <a:t>stoją</a:t>
            </a:r>
            <a:r>
              <a:rPr lang="en-US" dirty="0">
                <a:solidFill>
                  <a:schemeClr val="bg1"/>
                </a:solidFill>
              </a:rPr>
              <a:t> </a:t>
            </a:r>
            <a:r>
              <a:rPr lang="en-US" dirty="0" err="1">
                <a:solidFill>
                  <a:schemeClr val="bg1"/>
                </a:solidFill>
              </a:rPr>
              <a:t>ziemianki</a:t>
            </a:r>
            <a:r>
              <a:rPr lang="en-US" dirty="0">
                <a:solidFill>
                  <a:schemeClr val="bg1"/>
                </a:solidFill>
              </a:rPr>
              <a:t>, </a:t>
            </a:r>
            <a:r>
              <a:rPr lang="en-US" dirty="0" err="1">
                <a:solidFill>
                  <a:schemeClr val="bg1"/>
                </a:solidFill>
              </a:rPr>
              <a:t>drewniane</a:t>
            </a:r>
            <a:r>
              <a:rPr lang="en-US" dirty="0">
                <a:solidFill>
                  <a:schemeClr val="bg1"/>
                </a:solidFill>
              </a:rPr>
              <a:t> </a:t>
            </a:r>
            <a:r>
              <a:rPr lang="en-US" dirty="0" err="1">
                <a:solidFill>
                  <a:schemeClr val="bg1"/>
                </a:solidFill>
              </a:rPr>
              <a:t>chaty</a:t>
            </a:r>
            <a:r>
              <a:rPr lang="en-US" dirty="0">
                <a:solidFill>
                  <a:schemeClr val="bg1"/>
                </a:solidFill>
              </a:rPr>
              <a:t> </a:t>
            </a:r>
            <a:r>
              <a:rPr lang="en-US" dirty="0" err="1">
                <a:solidFill>
                  <a:schemeClr val="bg1"/>
                </a:solidFill>
              </a:rPr>
              <a:t>kryte</a:t>
            </a:r>
            <a:r>
              <a:rPr lang="en-US" dirty="0">
                <a:solidFill>
                  <a:schemeClr val="bg1"/>
                </a:solidFill>
              </a:rPr>
              <a:t> </a:t>
            </a:r>
            <a:r>
              <a:rPr lang="en-US" dirty="0" err="1">
                <a:solidFill>
                  <a:schemeClr val="bg1"/>
                </a:solidFill>
              </a:rPr>
              <a:t>trzciną</a:t>
            </a:r>
            <a:r>
              <a:rPr lang="en-US" dirty="0">
                <a:solidFill>
                  <a:schemeClr val="bg1"/>
                </a:solidFill>
              </a:rPr>
              <a:t> </a:t>
            </a:r>
            <a:r>
              <a:rPr lang="pl-PL" dirty="0" smtClean="0">
                <a:solidFill>
                  <a:schemeClr val="bg1"/>
                </a:solidFill>
              </a:rPr>
              <a:t/>
            </a:r>
            <a:br>
              <a:rPr lang="pl-PL" dirty="0" smtClean="0">
                <a:solidFill>
                  <a:schemeClr val="bg1"/>
                </a:solidFill>
              </a:rPr>
            </a:br>
            <a:r>
              <a:rPr lang="en-US" dirty="0" err="1" smtClean="0">
                <a:solidFill>
                  <a:schemeClr val="bg1"/>
                </a:solidFill>
              </a:rPr>
              <a:t>i</a:t>
            </a:r>
            <a:r>
              <a:rPr lang="en-US" dirty="0" smtClean="0">
                <a:solidFill>
                  <a:schemeClr val="bg1"/>
                </a:solidFill>
              </a:rPr>
              <a:t> </a:t>
            </a:r>
            <a:r>
              <a:rPr lang="en-US" dirty="0" err="1">
                <a:solidFill>
                  <a:schemeClr val="bg1"/>
                </a:solidFill>
              </a:rPr>
              <a:t>szałasy</a:t>
            </a:r>
            <a:r>
              <a:rPr lang="en-US" dirty="0">
                <a:solidFill>
                  <a:schemeClr val="bg1"/>
                </a:solidFill>
              </a:rPr>
              <a:t>, </a:t>
            </a:r>
            <a:r>
              <a:rPr lang="en-US" dirty="0" err="1">
                <a:solidFill>
                  <a:schemeClr val="bg1"/>
                </a:solidFill>
              </a:rPr>
              <a:t>mielerz</a:t>
            </a:r>
            <a:r>
              <a:rPr lang="en-US" dirty="0">
                <a:solidFill>
                  <a:schemeClr val="bg1"/>
                </a:solidFill>
              </a:rPr>
              <a:t> do </a:t>
            </a:r>
            <a:r>
              <a:rPr lang="en-US" dirty="0" err="1">
                <a:solidFill>
                  <a:schemeClr val="bg1"/>
                </a:solidFill>
              </a:rPr>
              <a:t>wypalania</a:t>
            </a:r>
            <a:r>
              <a:rPr lang="en-US" dirty="0">
                <a:solidFill>
                  <a:schemeClr val="bg1"/>
                </a:solidFill>
              </a:rPr>
              <a:t> </a:t>
            </a:r>
            <a:r>
              <a:rPr lang="en-US" dirty="0" err="1">
                <a:solidFill>
                  <a:schemeClr val="bg1"/>
                </a:solidFill>
              </a:rPr>
              <a:t>węgla</a:t>
            </a:r>
            <a:r>
              <a:rPr lang="en-US" dirty="0">
                <a:solidFill>
                  <a:schemeClr val="bg1"/>
                </a:solidFill>
              </a:rPr>
              <a:t> </a:t>
            </a:r>
            <a:r>
              <a:rPr lang="en-US" dirty="0" err="1">
                <a:solidFill>
                  <a:schemeClr val="bg1"/>
                </a:solidFill>
              </a:rPr>
              <a:t>drzewnego</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wiata</a:t>
            </a:r>
            <a:r>
              <a:rPr lang="en-US" dirty="0">
                <a:solidFill>
                  <a:schemeClr val="bg1"/>
                </a:solidFill>
              </a:rPr>
              <a:t> </a:t>
            </a:r>
            <a:r>
              <a:rPr lang="en-US" dirty="0" err="1">
                <a:solidFill>
                  <a:schemeClr val="bg1"/>
                </a:solidFill>
              </a:rPr>
              <a:t>dymarska</a:t>
            </a:r>
            <a:r>
              <a:rPr lang="en-US" dirty="0">
                <a:solidFill>
                  <a:schemeClr val="bg1"/>
                </a:solidFill>
              </a:rPr>
              <a:t> </a:t>
            </a:r>
            <a:r>
              <a:rPr lang="en-US" dirty="0" smtClean="0">
                <a:solidFill>
                  <a:schemeClr val="bg1"/>
                </a:solidFill>
              </a:rPr>
              <a:t>z</a:t>
            </a:r>
            <a:r>
              <a:rPr lang="pl-PL" dirty="0" smtClean="0">
                <a:solidFill>
                  <a:schemeClr val="bg1"/>
                </a:solidFill>
              </a:rPr>
              <a:t> p</a:t>
            </a:r>
            <a:r>
              <a:rPr lang="en-US" dirty="0" err="1" smtClean="0">
                <a:solidFill>
                  <a:schemeClr val="bg1"/>
                </a:solidFill>
              </a:rPr>
              <a:t>iecami</a:t>
            </a:r>
            <a:r>
              <a:rPr lang="en-US" dirty="0">
                <a:solidFill>
                  <a:schemeClr val="bg1"/>
                </a:solidFill>
              </a:rPr>
              <a:t>. </a:t>
            </a:r>
            <a:r>
              <a:rPr lang="en-US" dirty="0" err="1">
                <a:solidFill>
                  <a:schemeClr val="bg1"/>
                </a:solidFill>
              </a:rPr>
              <a:t>Wszystkie</a:t>
            </a:r>
            <a:r>
              <a:rPr lang="en-US" dirty="0">
                <a:solidFill>
                  <a:schemeClr val="bg1"/>
                </a:solidFill>
              </a:rPr>
              <a:t> </a:t>
            </a:r>
            <a:r>
              <a:rPr lang="en-US" dirty="0" err="1">
                <a:solidFill>
                  <a:schemeClr val="bg1"/>
                </a:solidFill>
              </a:rPr>
              <a:t>budynki</a:t>
            </a:r>
            <a:r>
              <a:rPr lang="en-US" dirty="0">
                <a:solidFill>
                  <a:schemeClr val="bg1"/>
                </a:solidFill>
              </a:rPr>
              <a:t> </a:t>
            </a:r>
            <a:r>
              <a:rPr lang="en-US" dirty="0" err="1">
                <a:solidFill>
                  <a:schemeClr val="bg1"/>
                </a:solidFill>
              </a:rPr>
              <a:t>wykonano</a:t>
            </a:r>
            <a:r>
              <a:rPr lang="en-US" dirty="0">
                <a:solidFill>
                  <a:schemeClr val="bg1"/>
                </a:solidFill>
              </a:rPr>
              <a:t> jak za </a:t>
            </a:r>
            <a:r>
              <a:rPr lang="en-US" dirty="0" err="1">
                <a:solidFill>
                  <a:schemeClr val="bg1"/>
                </a:solidFill>
              </a:rPr>
              <a:t>dawnych</a:t>
            </a:r>
            <a:r>
              <a:rPr lang="en-US" dirty="0">
                <a:solidFill>
                  <a:schemeClr val="bg1"/>
                </a:solidFill>
              </a:rPr>
              <a:t> lat, </a:t>
            </a:r>
            <a:r>
              <a:rPr lang="en-US" dirty="0" err="1">
                <a:solidFill>
                  <a:schemeClr val="bg1"/>
                </a:solidFill>
              </a:rPr>
              <a:t>czyli</a:t>
            </a:r>
            <a:r>
              <a:rPr lang="en-US" dirty="0">
                <a:solidFill>
                  <a:schemeClr val="bg1"/>
                </a:solidFill>
              </a:rPr>
              <a:t> </a:t>
            </a:r>
            <a:r>
              <a:rPr lang="en-US" dirty="0" err="1">
                <a:solidFill>
                  <a:schemeClr val="bg1"/>
                </a:solidFill>
              </a:rPr>
              <a:t>przy</a:t>
            </a:r>
            <a:r>
              <a:rPr lang="en-US" dirty="0">
                <a:solidFill>
                  <a:schemeClr val="bg1"/>
                </a:solidFill>
              </a:rPr>
              <a:t> </a:t>
            </a:r>
            <a:r>
              <a:rPr lang="en-US" dirty="0" err="1">
                <a:solidFill>
                  <a:schemeClr val="bg1"/>
                </a:solidFill>
              </a:rPr>
              <a:t>użyciu</a:t>
            </a:r>
            <a:r>
              <a:rPr lang="en-US" dirty="0">
                <a:solidFill>
                  <a:schemeClr val="bg1"/>
                </a:solidFill>
              </a:rPr>
              <a:t> </a:t>
            </a:r>
            <a:r>
              <a:rPr lang="en-US" dirty="0" err="1">
                <a:solidFill>
                  <a:schemeClr val="bg1"/>
                </a:solidFill>
              </a:rPr>
              <a:t>siekier</a:t>
            </a:r>
            <a:r>
              <a:rPr lang="en-US" dirty="0">
                <a:solidFill>
                  <a:schemeClr val="bg1"/>
                </a:solidFill>
              </a:rPr>
              <a:t>, </a:t>
            </a:r>
            <a:r>
              <a:rPr lang="en-US" dirty="0" err="1">
                <a:solidFill>
                  <a:schemeClr val="bg1"/>
                </a:solidFill>
              </a:rPr>
              <a:t>toporów</a:t>
            </a:r>
            <a:r>
              <a:rPr lang="en-US" dirty="0">
                <a:solidFill>
                  <a:schemeClr val="bg1"/>
                </a:solidFill>
              </a:rPr>
              <a:t>, </a:t>
            </a:r>
            <a:r>
              <a:rPr lang="en-US" dirty="0" err="1">
                <a:solidFill>
                  <a:schemeClr val="bg1"/>
                </a:solidFill>
              </a:rPr>
              <a:t>dłut</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cioseł</a:t>
            </a:r>
            <a:r>
              <a:rPr lang="en-US" dirty="0">
                <a:solidFill>
                  <a:schemeClr val="bg1"/>
                </a:solidFill>
              </a:rPr>
              <a:t>. </a:t>
            </a:r>
            <a:r>
              <a:rPr lang="en-US" sz="1600" dirty="0"/>
              <a:t> </a:t>
            </a:r>
          </a:p>
        </p:txBody>
      </p:sp>
      <p:pic>
        <p:nvPicPr>
          <p:cNvPr id="4" name="Obraz 4" descr="Obraz zawierający osoba, podłoże, zewnętrzne, sport&#10;&#10;Opis wygenerowany automatycznie">
            <a:extLst>
              <a:ext uri="{FF2B5EF4-FFF2-40B4-BE49-F238E27FC236}">
                <a16:creationId xmlns="" xmlns:a16="http://schemas.microsoft.com/office/drawing/2014/main" id="{DE1D22BF-3C40-410D-A9D3-ED5411A7FE13}"/>
              </a:ext>
            </a:extLst>
          </p:cNvPr>
          <p:cNvPicPr>
            <a:picLocks noChangeAspect="1"/>
          </p:cNvPicPr>
          <p:nvPr/>
        </p:nvPicPr>
        <p:blipFill>
          <a:blip r:embed="rId2" cstate="print"/>
          <a:stretch>
            <a:fillRect/>
          </a:stretch>
        </p:blipFill>
        <p:spPr>
          <a:xfrm>
            <a:off x="6588224" y="1052736"/>
            <a:ext cx="2267655" cy="21444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Obraz 5" descr="Obraz zawierający drzewo, trawa, zewnętrzne, budynek&#10;&#10;Opis wygenerowany automatycznie">
            <a:extLst>
              <a:ext uri="{FF2B5EF4-FFF2-40B4-BE49-F238E27FC236}">
                <a16:creationId xmlns="" xmlns:a16="http://schemas.microsoft.com/office/drawing/2014/main" id="{05C74D1C-F43D-4114-B3C6-4DC12AD9AED8}"/>
              </a:ext>
            </a:extLst>
          </p:cNvPr>
          <p:cNvPicPr>
            <a:picLocks noChangeAspect="1"/>
          </p:cNvPicPr>
          <p:nvPr/>
        </p:nvPicPr>
        <p:blipFill>
          <a:blip r:embed="rId3" cstate="print"/>
          <a:stretch>
            <a:fillRect/>
          </a:stretch>
        </p:blipFill>
        <p:spPr>
          <a:xfrm>
            <a:off x="6588224" y="4005064"/>
            <a:ext cx="2324105" cy="22817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pole tekstowe 2">
            <a:extLst>
              <a:ext uri="{FF2B5EF4-FFF2-40B4-BE49-F238E27FC236}">
                <a16:creationId xmlns="" xmlns:a16="http://schemas.microsoft.com/office/drawing/2014/main" id="{8EDCA10F-D4FE-43C8-A5D6-9579FAE9265A}"/>
              </a:ext>
            </a:extLst>
          </p:cNvPr>
          <p:cNvSpPr txBox="1"/>
          <p:nvPr/>
        </p:nvSpPr>
        <p:spPr>
          <a:xfrm>
            <a:off x="49358" y="100447"/>
            <a:ext cx="848308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dirty="0">
                <a:solidFill>
                  <a:schemeClr val="bg1"/>
                </a:solidFill>
              </a:rPr>
              <a:t>Nowa Słupia </a:t>
            </a:r>
            <a:r>
              <a:rPr lang="pl-PL" sz="2000" b="1" dirty="0">
                <a:solidFill>
                  <a:schemeClr val="bg1"/>
                </a:solidFill>
              </a:rPr>
              <a:t>- Muzeum Starożytnego Hutnictwa Świętokrzyskiego im. prof. Mieczysława Radwana i Centrum Archeologiczne </a:t>
            </a:r>
          </a:p>
        </p:txBody>
      </p:sp>
      <p:sp>
        <p:nvSpPr>
          <p:cNvPr id="7" name="Prostokąt 6"/>
          <p:cNvSpPr/>
          <p:nvPr/>
        </p:nvSpPr>
        <p:spPr>
          <a:xfrm>
            <a:off x="7164288" y="6544068"/>
            <a:ext cx="984565" cy="313932"/>
          </a:xfrm>
          <a:prstGeom prst="rect">
            <a:avLst/>
          </a:prstGeom>
        </p:spPr>
        <p:txBody>
          <a:bodyPr wrap="none">
            <a:spAutoFit/>
          </a:bodyPr>
          <a:lstStyle/>
          <a:p>
            <a:pPr lvl="0" indent="-182880">
              <a:lnSpc>
                <a:spcPct val="90000"/>
              </a:lnSpc>
              <a:spcAft>
                <a:spcPts val="600"/>
              </a:spcAft>
              <a:buClr>
                <a:srgbClr val="4F81BD"/>
              </a:buClr>
            </a:pPr>
            <a:r>
              <a:rPr lang="en-US" sz="1600" dirty="0">
                <a:solidFill>
                  <a:schemeClr val="bg1"/>
                </a:solidFill>
              </a:rPr>
              <a:t>Klasa VI C</a:t>
            </a:r>
          </a:p>
        </p:txBody>
      </p:sp>
    </p:spTree>
    <p:extLst>
      <p:ext uri="{BB962C8B-B14F-4D97-AF65-F5344CB8AC3E}">
        <p14:creationId xmlns="" xmlns:p14="http://schemas.microsoft.com/office/powerpoint/2010/main" val="22852685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5544C5F-0163-48BD-8D7E-C2DDFE20F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69630" y="0"/>
            <a:ext cx="6858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 xmlns:a16="http://schemas.microsoft.com/office/drawing/2014/main" id="{56E65DE4-4610-4D02-96EA-ED9F7AA14166}"/>
              </a:ext>
            </a:extLst>
          </p:cNvPr>
          <p:cNvSpPr txBox="1"/>
          <p:nvPr/>
        </p:nvSpPr>
        <p:spPr>
          <a:xfrm>
            <a:off x="69670" y="1086715"/>
            <a:ext cx="6014498" cy="4046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nSpc>
                <a:spcPct val="90000"/>
              </a:lnSpc>
              <a:spcAft>
                <a:spcPts val="600"/>
              </a:spcAft>
              <a:buClr>
                <a:schemeClr val="accent1"/>
              </a:buClr>
            </a:pPr>
            <a:endParaRPr lang="en-US" b="1" dirty="0">
              <a:solidFill>
                <a:schemeClr val="bg1"/>
              </a:solidFill>
            </a:endParaRPr>
          </a:p>
          <a:p>
            <a:pPr indent="-182880">
              <a:lnSpc>
                <a:spcPct val="90000"/>
              </a:lnSpc>
              <a:spcAft>
                <a:spcPts val="600"/>
              </a:spcAft>
              <a:buClr>
                <a:schemeClr val="accent1"/>
              </a:buClr>
            </a:pPr>
            <a:r>
              <a:rPr lang="en-US" dirty="0">
                <a:solidFill>
                  <a:schemeClr val="bg1"/>
                </a:solidFill>
              </a:rPr>
              <a:t>Po </a:t>
            </a:r>
            <a:r>
              <a:rPr lang="en-US" dirty="0" err="1">
                <a:solidFill>
                  <a:schemeClr val="bg1"/>
                </a:solidFill>
              </a:rPr>
              <a:t>drugiej</a:t>
            </a:r>
            <a:r>
              <a:rPr lang="en-US" dirty="0">
                <a:solidFill>
                  <a:schemeClr val="bg1"/>
                </a:solidFill>
              </a:rPr>
              <a:t> </a:t>
            </a:r>
            <a:r>
              <a:rPr lang="en-US" dirty="0" err="1">
                <a:solidFill>
                  <a:schemeClr val="bg1"/>
                </a:solidFill>
              </a:rPr>
              <a:t>stronie</a:t>
            </a:r>
            <a:r>
              <a:rPr lang="en-US" dirty="0">
                <a:solidFill>
                  <a:schemeClr val="bg1"/>
                </a:solidFill>
              </a:rPr>
              <a:t> </a:t>
            </a:r>
            <a:r>
              <a:rPr lang="pl-PL" dirty="0" smtClean="0">
                <a:solidFill>
                  <a:schemeClr val="bg1"/>
                </a:solidFill>
              </a:rPr>
              <a:t> </a:t>
            </a:r>
            <a:r>
              <a:rPr lang="en-US" dirty="0" err="1" smtClean="0">
                <a:solidFill>
                  <a:schemeClr val="bg1"/>
                </a:solidFill>
              </a:rPr>
              <a:t>Łysej</a:t>
            </a:r>
            <a:r>
              <a:rPr lang="en-US" dirty="0" smtClean="0">
                <a:solidFill>
                  <a:schemeClr val="bg1"/>
                </a:solidFill>
              </a:rPr>
              <a:t> </a:t>
            </a:r>
            <a:r>
              <a:rPr lang="en-US" dirty="0" err="1">
                <a:solidFill>
                  <a:schemeClr val="bg1"/>
                </a:solidFill>
              </a:rPr>
              <a:t>Góry</a:t>
            </a:r>
            <a:r>
              <a:rPr lang="en-US" dirty="0">
                <a:solidFill>
                  <a:schemeClr val="bg1"/>
                </a:solidFill>
              </a:rPr>
              <a:t> </a:t>
            </a:r>
            <a:r>
              <a:rPr lang="en-US" dirty="0" err="1">
                <a:solidFill>
                  <a:schemeClr val="bg1"/>
                </a:solidFill>
              </a:rPr>
              <a:t>leży</a:t>
            </a:r>
            <a:r>
              <a:rPr lang="en-US" dirty="0">
                <a:solidFill>
                  <a:schemeClr val="bg1"/>
                </a:solidFill>
              </a:rPr>
              <a:t> </a:t>
            </a:r>
            <a:r>
              <a:rPr lang="en-US" dirty="0" err="1">
                <a:solidFill>
                  <a:schemeClr val="bg1"/>
                </a:solidFill>
              </a:rPr>
              <a:t>wieś</a:t>
            </a:r>
            <a:r>
              <a:rPr lang="en-US" dirty="0">
                <a:solidFill>
                  <a:schemeClr val="bg1"/>
                </a:solidFill>
              </a:rPr>
              <a:t> Huta </a:t>
            </a:r>
            <a:r>
              <a:rPr lang="en-US" dirty="0" err="1">
                <a:solidFill>
                  <a:schemeClr val="bg1"/>
                </a:solidFill>
              </a:rPr>
              <a:t>Szklana</a:t>
            </a:r>
            <a:r>
              <a:rPr lang="en-US" dirty="0">
                <a:solidFill>
                  <a:schemeClr val="bg1"/>
                </a:solidFill>
              </a:rPr>
              <a:t>.  </a:t>
            </a:r>
            <a:r>
              <a:rPr lang="en-US" dirty="0" err="1">
                <a:solidFill>
                  <a:schemeClr val="bg1"/>
                </a:solidFill>
              </a:rPr>
              <a:t>Powstała</a:t>
            </a:r>
            <a:r>
              <a:rPr lang="en-US" dirty="0">
                <a:solidFill>
                  <a:schemeClr val="bg1"/>
                </a:solidFill>
              </a:rPr>
              <a:t> </a:t>
            </a:r>
            <a:r>
              <a:rPr lang="en-US" dirty="0" err="1">
                <a:solidFill>
                  <a:schemeClr val="bg1"/>
                </a:solidFill>
              </a:rPr>
              <a:t>tu</a:t>
            </a:r>
            <a:r>
              <a:rPr lang="en-US" dirty="0">
                <a:solidFill>
                  <a:schemeClr val="bg1"/>
                </a:solidFill>
              </a:rPr>
              <a:t> </a:t>
            </a:r>
            <a:r>
              <a:rPr lang="en-US" dirty="0" err="1">
                <a:solidFill>
                  <a:schemeClr val="bg1"/>
                </a:solidFill>
              </a:rPr>
              <a:t>osada</a:t>
            </a:r>
            <a:r>
              <a:rPr lang="en-US" dirty="0">
                <a:solidFill>
                  <a:schemeClr val="bg1"/>
                </a:solidFill>
              </a:rPr>
              <a:t> </a:t>
            </a:r>
            <a:r>
              <a:rPr lang="en-US" dirty="0" err="1">
                <a:solidFill>
                  <a:schemeClr val="bg1"/>
                </a:solidFill>
              </a:rPr>
              <a:t>średniowieczna</a:t>
            </a:r>
            <a:r>
              <a:rPr lang="en-US" dirty="0">
                <a:solidFill>
                  <a:schemeClr val="bg1"/>
                </a:solidFill>
              </a:rPr>
              <a:t>. </a:t>
            </a:r>
            <a:r>
              <a:rPr lang="en-US" dirty="0" err="1">
                <a:solidFill>
                  <a:schemeClr val="bg1"/>
                </a:solidFill>
              </a:rPr>
              <a:t>Nad</a:t>
            </a:r>
            <a:r>
              <a:rPr lang="en-US" dirty="0">
                <a:solidFill>
                  <a:schemeClr val="bg1"/>
                </a:solidFill>
              </a:rPr>
              <a:t> </a:t>
            </a:r>
            <a:r>
              <a:rPr lang="en-US" dirty="0" err="1">
                <a:solidFill>
                  <a:schemeClr val="bg1"/>
                </a:solidFill>
              </a:rPr>
              <a:t>rzeką</a:t>
            </a:r>
            <a:r>
              <a:rPr lang="en-US" dirty="0">
                <a:solidFill>
                  <a:schemeClr val="bg1"/>
                </a:solidFill>
              </a:rPr>
              <a:t> </a:t>
            </a:r>
            <a:r>
              <a:rPr lang="en-US" dirty="0" err="1">
                <a:solidFill>
                  <a:schemeClr val="bg1"/>
                </a:solidFill>
              </a:rPr>
              <a:t>Hutką</a:t>
            </a:r>
            <a:r>
              <a:rPr lang="en-US" dirty="0">
                <a:solidFill>
                  <a:schemeClr val="bg1"/>
                </a:solidFill>
              </a:rPr>
              <a:t> </a:t>
            </a:r>
            <a:r>
              <a:rPr lang="en-US" dirty="0" err="1">
                <a:solidFill>
                  <a:schemeClr val="bg1"/>
                </a:solidFill>
              </a:rPr>
              <a:t>zbudowano</a:t>
            </a:r>
            <a:r>
              <a:rPr lang="en-US" dirty="0">
                <a:solidFill>
                  <a:schemeClr val="bg1"/>
                </a:solidFill>
              </a:rPr>
              <a:t> </a:t>
            </a:r>
            <a:r>
              <a:rPr lang="en-US" dirty="0" err="1">
                <a:solidFill>
                  <a:schemeClr val="bg1"/>
                </a:solidFill>
              </a:rPr>
              <a:t>kilka</a:t>
            </a:r>
            <a:r>
              <a:rPr lang="en-US" dirty="0">
                <a:solidFill>
                  <a:schemeClr val="bg1"/>
                </a:solidFill>
              </a:rPr>
              <a:t> </a:t>
            </a:r>
            <a:r>
              <a:rPr lang="en-US" dirty="0" err="1">
                <a:solidFill>
                  <a:schemeClr val="bg1"/>
                </a:solidFill>
              </a:rPr>
              <a:t>drewnianych</a:t>
            </a:r>
            <a:r>
              <a:rPr lang="en-US" dirty="0">
                <a:solidFill>
                  <a:schemeClr val="bg1"/>
                </a:solidFill>
              </a:rPr>
              <a:t> </a:t>
            </a:r>
            <a:r>
              <a:rPr lang="en-US" dirty="0" smtClean="0">
                <a:solidFill>
                  <a:schemeClr val="bg1"/>
                </a:solidFill>
              </a:rPr>
              <a:t>chat</a:t>
            </a:r>
            <a:r>
              <a:rPr lang="pl-PL" dirty="0" smtClean="0">
                <a:solidFill>
                  <a:schemeClr val="bg1"/>
                </a:solidFill>
              </a:rPr>
              <a:t> </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budynków</a:t>
            </a:r>
            <a:r>
              <a:rPr lang="en-US" dirty="0">
                <a:solidFill>
                  <a:schemeClr val="bg1"/>
                </a:solidFill>
              </a:rPr>
              <a:t> </a:t>
            </a:r>
            <a:r>
              <a:rPr lang="en-US" dirty="0" err="1">
                <a:solidFill>
                  <a:schemeClr val="bg1"/>
                </a:solidFill>
              </a:rPr>
              <a:t>gospodarczych</a:t>
            </a:r>
            <a:r>
              <a:rPr lang="en-US" dirty="0">
                <a:solidFill>
                  <a:schemeClr val="bg1"/>
                </a:solidFill>
              </a:rPr>
              <a:t>. </a:t>
            </a:r>
            <a:r>
              <a:rPr lang="en-US" dirty="0" err="1">
                <a:solidFill>
                  <a:schemeClr val="bg1"/>
                </a:solidFill>
              </a:rPr>
              <a:t>Wszystkie</a:t>
            </a:r>
            <a:r>
              <a:rPr lang="en-US" dirty="0">
                <a:solidFill>
                  <a:schemeClr val="bg1"/>
                </a:solidFill>
              </a:rPr>
              <a:t> </a:t>
            </a:r>
            <a:r>
              <a:rPr lang="en-US" dirty="0" err="1">
                <a:solidFill>
                  <a:schemeClr val="bg1"/>
                </a:solidFill>
              </a:rPr>
              <a:t>powstały</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podstawie</a:t>
            </a:r>
            <a:r>
              <a:rPr lang="en-US" dirty="0">
                <a:solidFill>
                  <a:schemeClr val="bg1"/>
                </a:solidFill>
              </a:rPr>
              <a:t> </a:t>
            </a:r>
            <a:r>
              <a:rPr lang="en-US" dirty="0" err="1">
                <a:solidFill>
                  <a:schemeClr val="bg1"/>
                </a:solidFill>
              </a:rPr>
              <a:t>odkryć</a:t>
            </a:r>
            <a:r>
              <a:rPr lang="en-US" dirty="0">
                <a:solidFill>
                  <a:schemeClr val="bg1"/>
                </a:solidFill>
              </a:rPr>
              <a:t> </a:t>
            </a:r>
            <a:r>
              <a:rPr lang="en-US" dirty="0" err="1">
                <a:solidFill>
                  <a:schemeClr val="bg1"/>
                </a:solidFill>
              </a:rPr>
              <a:t>archeologicznych</a:t>
            </a:r>
            <a:r>
              <a:rPr lang="en-US" dirty="0">
                <a:solidFill>
                  <a:schemeClr val="bg1"/>
                </a:solidFill>
              </a:rPr>
              <a:t> z </a:t>
            </a:r>
            <a:r>
              <a:rPr lang="en-US" dirty="0" err="1">
                <a:solidFill>
                  <a:schemeClr val="bg1"/>
                </a:solidFill>
              </a:rPr>
              <a:t>czasów</a:t>
            </a:r>
            <a:r>
              <a:rPr lang="en-US" dirty="0">
                <a:solidFill>
                  <a:schemeClr val="bg1"/>
                </a:solidFill>
              </a:rPr>
              <a:t> </a:t>
            </a:r>
            <a:r>
              <a:rPr lang="en-US" dirty="0" err="1">
                <a:solidFill>
                  <a:schemeClr val="bg1"/>
                </a:solidFill>
              </a:rPr>
              <a:t>wczesnośredniowiecznego</a:t>
            </a:r>
            <a:r>
              <a:rPr lang="en-US" dirty="0">
                <a:solidFill>
                  <a:schemeClr val="bg1"/>
                </a:solidFill>
              </a:rPr>
              <a:t> </a:t>
            </a:r>
            <a:r>
              <a:rPr lang="en-US" dirty="0" err="1">
                <a:solidFill>
                  <a:schemeClr val="bg1"/>
                </a:solidFill>
              </a:rPr>
              <a:t>osadnictwa</a:t>
            </a:r>
            <a:r>
              <a:rPr lang="en-US" dirty="0">
                <a:solidFill>
                  <a:schemeClr val="bg1"/>
                </a:solidFill>
              </a:rPr>
              <a:t> </a:t>
            </a:r>
            <a:r>
              <a:rPr lang="en-US" dirty="0" err="1">
                <a:solidFill>
                  <a:schemeClr val="bg1"/>
                </a:solidFill>
              </a:rPr>
              <a:t>świętokrzyskiego</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według</a:t>
            </a:r>
            <a:r>
              <a:rPr lang="en-US" dirty="0">
                <a:solidFill>
                  <a:schemeClr val="bg1"/>
                </a:solidFill>
              </a:rPr>
              <a:t> </a:t>
            </a:r>
            <a:r>
              <a:rPr lang="en-US" dirty="0" err="1">
                <a:solidFill>
                  <a:schemeClr val="bg1"/>
                </a:solidFill>
              </a:rPr>
              <a:t>wskazówek</a:t>
            </a:r>
            <a:r>
              <a:rPr lang="en-US" dirty="0">
                <a:solidFill>
                  <a:schemeClr val="bg1"/>
                </a:solidFill>
              </a:rPr>
              <a:t> </a:t>
            </a:r>
            <a:r>
              <a:rPr lang="en-US" dirty="0" err="1">
                <a:solidFill>
                  <a:schemeClr val="bg1"/>
                </a:solidFill>
              </a:rPr>
              <a:t>historyków</a:t>
            </a:r>
            <a:r>
              <a:rPr lang="en-US" dirty="0">
                <a:solidFill>
                  <a:schemeClr val="bg1"/>
                </a:solidFill>
              </a:rPr>
              <a:t>. </a:t>
            </a:r>
            <a:r>
              <a:rPr lang="en-US" dirty="0" err="1">
                <a:solidFill>
                  <a:schemeClr val="bg1"/>
                </a:solidFill>
              </a:rPr>
              <a:t>Wiernie</a:t>
            </a:r>
            <a:r>
              <a:rPr lang="en-US" dirty="0">
                <a:solidFill>
                  <a:schemeClr val="bg1"/>
                </a:solidFill>
              </a:rPr>
              <a:t> </a:t>
            </a:r>
            <a:r>
              <a:rPr lang="en-US" dirty="0" err="1">
                <a:solidFill>
                  <a:schemeClr val="bg1"/>
                </a:solidFill>
              </a:rPr>
              <a:t>naśladują</a:t>
            </a:r>
            <a:r>
              <a:rPr lang="en-US" dirty="0">
                <a:solidFill>
                  <a:schemeClr val="bg1"/>
                </a:solidFill>
              </a:rPr>
              <a:t> </a:t>
            </a:r>
            <a:r>
              <a:rPr lang="en-US" dirty="0" err="1">
                <a:solidFill>
                  <a:schemeClr val="bg1"/>
                </a:solidFill>
              </a:rPr>
              <a:t>więc</a:t>
            </a:r>
            <a:r>
              <a:rPr lang="en-US" dirty="0">
                <a:solidFill>
                  <a:schemeClr val="bg1"/>
                </a:solidFill>
              </a:rPr>
              <a:t> </a:t>
            </a:r>
            <a:r>
              <a:rPr lang="en-US" dirty="0" err="1">
                <a:solidFill>
                  <a:schemeClr val="bg1"/>
                </a:solidFill>
              </a:rPr>
              <a:t>słowiańskie</a:t>
            </a:r>
            <a:r>
              <a:rPr lang="en-US" dirty="0">
                <a:solidFill>
                  <a:schemeClr val="bg1"/>
                </a:solidFill>
              </a:rPr>
              <a:t> </a:t>
            </a:r>
            <a:r>
              <a:rPr lang="en-US" dirty="0" err="1">
                <a:solidFill>
                  <a:schemeClr val="bg1"/>
                </a:solidFill>
              </a:rPr>
              <a:t>zabudowania</a:t>
            </a:r>
            <a:r>
              <a:rPr lang="en-US" dirty="0">
                <a:solidFill>
                  <a:schemeClr val="bg1"/>
                </a:solidFill>
              </a:rPr>
              <a:t> z XII </a:t>
            </a:r>
            <a:r>
              <a:rPr lang="en-US" dirty="0" err="1">
                <a:solidFill>
                  <a:schemeClr val="bg1"/>
                </a:solidFill>
              </a:rPr>
              <a:t>wieku</a:t>
            </a:r>
            <a:r>
              <a:rPr lang="en-US" dirty="0">
                <a:solidFill>
                  <a:schemeClr val="bg1"/>
                </a:solidFill>
              </a:rPr>
              <a:t>.  </a:t>
            </a:r>
          </a:p>
          <a:p>
            <a:pPr indent="-182880">
              <a:lnSpc>
                <a:spcPct val="90000"/>
              </a:lnSpc>
              <a:spcAft>
                <a:spcPts val="600"/>
              </a:spcAft>
              <a:buClr>
                <a:schemeClr val="accent1"/>
              </a:buClr>
            </a:pPr>
            <a:r>
              <a:rPr lang="en-US" dirty="0">
                <a:solidFill>
                  <a:schemeClr val="bg1"/>
                </a:solidFill>
              </a:rPr>
              <a:t>W ich </a:t>
            </a:r>
            <a:r>
              <a:rPr lang="en-US" dirty="0" err="1">
                <a:solidFill>
                  <a:schemeClr val="bg1"/>
                </a:solidFill>
              </a:rPr>
              <a:t>wnętrzach</a:t>
            </a:r>
            <a:r>
              <a:rPr lang="en-US" dirty="0">
                <a:solidFill>
                  <a:schemeClr val="bg1"/>
                </a:solidFill>
              </a:rPr>
              <a:t> </a:t>
            </a:r>
            <a:r>
              <a:rPr lang="en-US" dirty="0" err="1">
                <a:solidFill>
                  <a:schemeClr val="bg1"/>
                </a:solidFill>
              </a:rPr>
              <a:t>są</a:t>
            </a:r>
            <a:r>
              <a:rPr lang="en-US" dirty="0">
                <a:solidFill>
                  <a:schemeClr val="bg1"/>
                </a:solidFill>
              </a:rPr>
              <a:t> </a:t>
            </a:r>
            <a:r>
              <a:rPr lang="en-US" dirty="0" err="1">
                <a:solidFill>
                  <a:schemeClr val="bg1"/>
                </a:solidFill>
              </a:rPr>
              <a:t>warsztaty</a:t>
            </a:r>
            <a:r>
              <a:rPr lang="en-US" dirty="0">
                <a:solidFill>
                  <a:schemeClr val="bg1"/>
                </a:solidFill>
              </a:rPr>
              <a:t> </a:t>
            </a:r>
            <a:r>
              <a:rPr lang="en-US" dirty="0" err="1">
                <a:solidFill>
                  <a:schemeClr val="bg1"/>
                </a:solidFill>
              </a:rPr>
              <a:t>rzemieślnicze</a:t>
            </a:r>
            <a:r>
              <a:rPr lang="en-US" dirty="0">
                <a:solidFill>
                  <a:schemeClr val="bg1"/>
                </a:solidFill>
              </a:rPr>
              <a:t>. </a:t>
            </a:r>
          </a:p>
          <a:p>
            <a:pPr indent="-182880">
              <a:lnSpc>
                <a:spcPct val="90000"/>
              </a:lnSpc>
              <a:spcAft>
                <a:spcPts val="600"/>
              </a:spcAft>
            </a:pPr>
            <a:r>
              <a:rPr lang="en-US" dirty="0">
                <a:solidFill>
                  <a:schemeClr val="bg1"/>
                </a:solidFill>
              </a:rPr>
              <a:t>W </a:t>
            </a:r>
            <a:r>
              <a:rPr lang="en-US" dirty="0" err="1">
                <a:solidFill>
                  <a:schemeClr val="bg1"/>
                </a:solidFill>
              </a:rPr>
              <a:t>każdym</a:t>
            </a:r>
            <a:r>
              <a:rPr lang="en-US" dirty="0">
                <a:solidFill>
                  <a:schemeClr val="bg1"/>
                </a:solidFill>
              </a:rPr>
              <a:t> </a:t>
            </a:r>
            <a:r>
              <a:rPr lang="en-US" dirty="0" err="1">
                <a:solidFill>
                  <a:schemeClr val="bg1"/>
                </a:solidFill>
              </a:rPr>
              <a:t>dyżuruje</a:t>
            </a:r>
            <a:r>
              <a:rPr lang="en-US" dirty="0">
                <a:solidFill>
                  <a:schemeClr val="bg1"/>
                </a:solidFill>
              </a:rPr>
              <a:t> </a:t>
            </a:r>
            <a:r>
              <a:rPr lang="en-US" dirty="0" err="1">
                <a:solidFill>
                  <a:schemeClr val="bg1"/>
                </a:solidFill>
              </a:rPr>
              <a:t>przyodziany</a:t>
            </a:r>
            <a:r>
              <a:rPr lang="en-US" dirty="0">
                <a:solidFill>
                  <a:schemeClr val="bg1"/>
                </a:solidFill>
              </a:rPr>
              <a:t> w </a:t>
            </a:r>
            <a:r>
              <a:rPr lang="en-US" dirty="0" err="1">
                <a:solidFill>
                  <a:schemeClr val="bg1"/>
                </a:solidFill>
              </a:rPr>
              <a:t>strój</a:t>
            </a:r>
            <a:r>
              <a:rPr lang="en-US" dirty="0">
                <a:solidFill>
                  <a:schemeClr val="bg1"/>
                </a:solidFill>
              </a:rPr>
              <a:t> z </a:t>
            </a:r>
            <a:r>
              <a:rPr lang="en-US" dirty="0" err="1">
                <a:solidFill>
                  <a:schemeClr val="bg1"/>
                </a:solidFill>
              </a:rPr>
              <a:t>epoki</a:t>
            </a:r>
            <a:r>
              <a:rPr lang="en-US" dirty="0">
                <a:solidFill>
                  <a:schemeClr val="bg1"/>
                </a:solidFill>
              </a:rPr>
              <a:t> „</a:t>
            </a:r>
            <a:r>
              <a:rPr lang="en-US" dirty="0" err="1">
                <a:solidFill>
                  <a:schemeClr val="bg1"/>
                </a:solidFill>
              </a:rPr>
              <a:t>fachowiec</a:t>
            </a:r>
            <a:r>
              <a:rPr lang="en-US" dirty="0">
                <a:solidFill>
                  <a:schemeClr val="bg1"/>
                </a:solidFill>
              </a:rPr>
              <a:t>”, </a:t>
            </a:r>
            <a:r>
              <a:rPr lang="en-US" dirty="0" err="1">
                <a:solidFill>
                  <a:schemeClr val="bg1"/>
                </a:solidFill>
              </a:rPr>
              <a:t>który</a:t>
            </a:r>
            <a:r>
              <a:rPr lang="en-US" dirty="0">
                <a:solidFill>
                  <a:schemeClr val="bg1"/>
                </a:solidFill>
              </a:rPr>
              <a:t> </a:t>
            </a:r>
            <a:r>
              <a:rPr lang="en-US" dirty="0" err="1">
                <a:solidFill>
                  <a:schemeClr val="bg1"/>
                </a:solidFill>
              </a:rPr>
              <a:t>zdradza</a:t>
            </a:r>
            <a:r>
              <a:rPr lang="en-US" dirty="0">
                <a:solidFill>
                  <a:schemeClr val="bg1"/>
                </a:solidFill>
              </a:rPr>
              <a:t> </a:t>
            </a:r>
            <a:r>
              <a:rPr lang="en-US" dirty="0" err="1">
                <a:solidFill>
                  <a:schemeClr val="bg1"/>
                </a:solidFill>
              </a:rPr>
              <a:t>tajniki</a:t>
            </a:r>
            <a:r>
              <a:rPr lang="en-US" dirty="0">
                <a:solidFill>
                  <a:schemeClr val="bg1"/>
                </a:solidFill>
              </a:rPr>
              <a:t> </a:t>
            </a:r>
            <a:r>
              <a:rPr lang="en-US" dirty="0" err="1">
                <a:solidFill>
                  <a:schemeClr val="bg1"/>
                </a:solidFill>
              </a:rPr>
              <a:t>zawodu</a:t>
            </a:r>
            <a:r>
              <a:rPr lang="en-US" dirty="0">
                <a:solidFill>
                  <a:schemeClr val="bg1"/>
                </a:solidFill>
              </a:rPr>
              <a:t>. Jest </a:t>
            </a:r>
            <a:r>
              <a:rPr lang="en-US" dirty="0" err="1">
                <a:solidFill>
                  <a:schemeClr val="bg1"/>
                </a:solidFill>
              </a:rPr>
              <a:t>więc</a:t>
            </a:r>
            <a:r>
              <a:rPr lang="en-US" dirty="0">
                <a:solidFill>
                  <a:schemeClr val="bg1"/>
                </a:solidFill>
              </a:rPr>
              <a:t> </a:t>
            </a:r>
            <a:r>
              <a:rPr lang="en-US" dirty="0" err="1">
                <a:solidFill>
                  <a:schemeClr val="bg1"/>
                </a:solidFill>
              </a:rPr>
              <a:t>kuźnia</a:t>
            </a:r>
            <a:r>
              <a:rPr lang="en-US" dirty="0">
                <a:solidFill>
                  <a:schemeClr val="bg1"/>
                </a:solidFill>
              </a:rPr>
              <a:t> z </a:t>
            </a:r>
            <a:r>
              <a:rPr lang="en-US" dirty="0" err="1">
                <a:solidFill>
                  <a:schemeClr val="bg1"/>
                </a:solidFill>
              </a:rPr>
              <a:t>kowalem</a:t>
            </a:r>
            <a:r>
              <a:rPr lang="en-US" dirty="0">
                <a:solidFill>
                  <a:schemeClr val="bg1"/>
                </a:solidFill>
              </a:rPr>
              <a:t>, </a:t>
            </a:r>
            <a:r>
              <a:rPr lang="en-US" dirty="0" err="1">
                <a:solidFill>
                  <a:schemeClr val="bg1"/>
                </a:solidFill>
              </a:rPr>
              <a:t>który</a:t>
            </a:r>
            <a:r>
              <a:rPr lang="en-US" dirty="0">
                <a:solidFill>
                  <a:schemeClr val="bg1"/>
                </a:solidFill>
              </a:rPr>
              <a:t> </a:t>
            </a:r>
            <a:r>
              <a:rPr lang="en-US" dirty="0" err="1">
                <a:solidFill>
                  <a:schemeClr val="bg1"/>
                </a:solidFill>
              </a:rPr>
              <a:t>nie</a:t>
            </a:r>
            <a:r>
              <a:rPr lang="en-US" dirty="0">
                <a:solidFill>
                  <a:schemeClr val="bg1"/>
                </a:solidFill>
              </a:rPr>
              <a:t> </a:t>
            </a:r>
            <a:r>
              <a:rPr lang="en-US" dirty="0" err="1">
                <a:solidFill>
                  <a:schemeClr val="bg1"/>
                </a:solidFill>
              </a:rPr>
              <a:t>tylko</a:t>
            </a:r>
            <a:r>
              <a:rPr lang="en-US" dirty="0">
                <a:solidFill>
                  <a:schemeClr val="bg1"/>
                </a:solidFill>
              </a:rPr>
              <a:t> </a:t>
            </a:r>
            <a:r>
              <a:rPr lang="en-US" dirty="0" err="1">
                <a:solidFill>
                  <a:schemeClr val="bg1"/>
                </a:solidFill>
              </a:rPr>
              <a:t>konie</a:t>
            </a:r>
            <a:r>
              <a:rPr lang="en-US" dirty="0">
                <a:solidFill>
                  <a:schemeClr val="bg1"/>
                </a:solidFill>
              </a:rPr>
              <a:t> </a:t>
            </a:r>
            <a:r>
              <a:rPr lang="en-US" dirty="0" err="1">
                <a:solidFill>
                  <a:schemeClr val="bg1"/>
                </a:solidFill>
              </a:rPr>
              <a:t>kuł</a:t>
            </a:r>
            <a:r>
              <a:rPr lang="en-US" dirty="0">
                <a:solidFill>
                  <a:schemeClr val="bg1"/>
                </a:solidFill>
              </a:rPr>
              <a:t>, ale </a:t>
            </a:r>
            <a:r>
              <a:rPr lang="en-US" dirty="0" err="1">
                <a:solidFill>
                  <a:schemeClr val="bg1"/>
                </a:solidFill>
              </a:rPr>
              <a:t>i</a:t>
            </a:r>
            <a:r>
              <a:rPr lang="en-US" dirty="0">
                <a:solidFill>
                  <a:schemeClr val="bg1"/>
                </a:solidFill>
              </a:rPr>
              <a:t> </a:t>
            </a:r>
            <a:r>
              <a:rPr lang="en-US" dirty="0" err="1">
                <a:solidFill>
                  <a:schemeClr val="bg1"/>
                </a:solidFill>
              </a:rPr>
              <a:t>zęby</a:t>
            </a:r>
            <a:r>
              <a:rPr lang="en-US" dirty="0">
                <a:solidFill>
                  <a:schemeClr val="bg1"/>
                </a:solidFill>
              </a:rPr>
              <a:t> </a:t>
            </a:r>
            <a:r>
              <a:rPr lang="en-US" dirty="0" err="1">
                <a:solidFill>
                  <a:schemeClr val="bg1"/>
                </a:solidFill>
              </a:rPr>
              <a:t>wyrywał</a:t>
            </a:r>
            <a:r>
              <a:rPr lang="en-US" dirty="0">
                <a:solidFill>
                  <a:schemeClr val="bg1"/>
                </a:solidFill>
              </a:rPr>
              <a:t> – </a:t>
            </a:r>
            <a:r>
              <a:rPr lang="en-US" dirty="0" err="1">
                <a:solidFill>
                  <a:schemeClr val="bg1"/>
                </a:solidFill>
              </a:rPr>
              <a:t>rzecz</a:t>
            </a:r>
            <a:r>
              <a:rPr lang="en-US" dirty="0">
                <a:solidFill>
                  <a:schemeClr val="bg1"/>
                </a:solidFill>
              </a:rPr>
              <a:t> </a:t>
            </a:r>
            <a:r>
              <a:rPr lang="en-US" dirty="0" err="1">
                <a:solidFill>
                  <a:schemeClr val="bg1"/>
                </a:solidFill>
              </a:rPr>
              <a:t>jasna</a:t>
            </a:r>
            <a:r>
              <a:rPr lang="en-US" dirty="0">
                <a:solidFill>
                  <a:schemeClr val="bg1"/>
                </a:solidFill>
              </a:rPr>
              <a:t> </a:t>
            </a:r>
            <a:r>
              <a:rPr lang="en-US" dirty="0" err="1">
                <a:solidFill>
                  <a:schemeClr val="bg1"/>
                </a:solidFill>
              </a:rPr>
              <a:t>ludziom</a:t>
            </a:r>
            <a:r>
              <a:rPr lang="en-US" dirty="0">
                <a:solidFill>
                  <a:schemeClr val="bg1"/>
                </a:solidFill>
              </a:rPr>
              <a:t>. </a:t>
            </a:r>
          </a:p>
          <a:p>
            <a:pPr indent="-182880">
              <a:lnSpc>
                <a:spcPct val="90000"/>
              </a:lnSpc>
              <a:spcAft>
                <a:spcPts val="600"/>
              </a:spcAft>
              <a:buClr>
                <a:schemeClr val="accent1"/>
              </a:buClr>
            </a:pPr>
            <a:r>
              <a:rPr lang="en-US" dirty="0">
                <a:solidFill>
                  <a:schemeClr val="bg1"/>
                </a:solidFill>
              </a:rPr>
              <a:t>Jest </a:t>
            </a:r>
            <a:r>
              <a:rPr lang="en-US" dirty="0" err="1">
                <a:solidFill>
                  <a:schemeClr val="bg1"/>
                </a:solidFill>
              </a:rPr>
              <a:t>pracownia</a:t>
            </a:r>
            <a:r>
              <a:rPr lang="en-US" dirty="0">
                <a:solidFill>
                  <a:schemeClr val="bg1"/>
                </a:solidFill>
              </a:rPr>
              <a:t> </a:t>
            </a:r>
            <a:r>
              <a:rPr lang="en-US" dirty="0" err="1">
                <a:solidFill>
                  <a:schemeClr val="bg1"/>
                </a:solidFill>
              </a:rPr>
              <a:t>szewca</a:t>
            </a:r>
            <a:r>
              <a:rPr lang="en-US" dirty="0">
                <a:solidFill>
                  <a:schemeClr val="bg1"/>
                </a:solidFill>
              </a:rPr>
              <a:t>, </a:t>
            </a:r>
            <a:r>
              <a:rPr lang="en-US" dirty="0" err="1">
                <a:solidFill>
                  <a:schemeClr val="bg1"/>
                </a:solidFill>
              </a:rPr>
              <a:t>garncarza</a:t>
            </a:r>
            <a:r>
              <a:rPr lang="en-US" dirty="0">
                <a:solidFill>
                  <a:schemeClr val="bg1"/>
                </a:solidFill>
              </a:rPr>
              <a:t>, </a:t>
            </a:r>
            <a:r>
              <a:rPr lang="en-US" dirty="0" err="1">
                <a:solidFill>
                  <a:schemeClr val="bg1"/>
                </a:solidFill>
              </a:rPr>
              <a:t>tkacza</a:t>
            </a:r>
            <a:r>
              <a:rPr lang="en-US" dirty="0">
                <a:solidFill>
                  <a:schemeClr val="bg1"/>
                </a:solidFill>
              </a:rPr>
              <a:t>. </a:t>
            </a:r>
          </a:p>
          <a:p>
            <a:pPr indent="-182880">
              <a:lnSpc>
                <a:spcPct val="90000"/>
              </a:lnSpc>
              <a:spcAft>
                <a:spcPts val="600"/>
              </a:spcAft>
              <a:buClr>
                <a:schemeClr val="accent1"/>
              </a:buClr>
            </a:pPr>
            <a:r>
              <a:rPr lang="en-US" dirty="0">
                <a:solidFill>
                  <a:schemeClr val="bg1"/>
                </a:solidFill>
              </a:rPr>
              <a:t>Jest </a:t>
            </a:r>
            <a:r>
              <a:rPr lang="en-US" dirty="0" err="1">
                <a:solidFill>
                  <a:schemeClr val="bg1"/>
                </a:solidFill>
              </a:rPr>
              <a:t>pachnąca</a:t>
            </a:r>
            <a:r>
              <a:rPr lang="en-US" dirty="0">
                <a:solidFill>
                  <a:schemeClr val="bg1"/>
                </a:solidFill>
              </a:rPr>
              <a:t> </a:t>
            </a:r>
            <a:r>
              <a:rPr lang="en-US" dirty="0" err="1">
                <a:solidFill>
                  <a:schemeClr val="bg1"/>
                </a:solidFill>
              </a:rPr>
              <a:t>ziołami</a:t>
            </a:r>
            <a:r>
              <a:rPr lang="en-US" dirty="0">
                <a:solidFill>
                  <a:schemeClr val="bg1"/>
                </a:solidFill>
              </a:rPr>
              <a:t> </a:t>
            </a:r>
            <a:r>
              <a:rPr lang="en-US" dirty="0" err="1">
                <a:solidFill>
                  <a:schemeClr val="bg1"/>
                </a:solidFill>
              </a:rPr>
              <a:t>chata</a:t>
            </a:r>
            <a:r>
              <a:rPr lang="en-US" dirty="0">
                <a:solidFill>
                  <a:schemeClr val="bg1"/>
                </a:solidFill>
              </a:rPr>
              <a:t> „baby </a:t>
            </a:r>
            <a:r>
              <a:rPr lang="en-US" dirty="0" err="1">
                <a:solidFill>
                  <a:schemeClr val="bg1"/>
                </a:solidFill>
              </a:rPr>
              <a:t>zielichy</a:t>
            </a:r>
            <a:r>
              <a:rPr lang="en-US" dirty="0">
                <a:solidFill>
                  <a:schemeClr val="bg1"/>
                </a:solidFill>
              </a:rPr>
              <a:t>”, co </a:t>
            </a:r>
          </a:p>
          <a:p>
            <a:pPr indent="-182880">
              <a:lnSpc>
                <a:spcPct val="90000"/>
              </a:lnSpc>
              <a:spcAft>
                <a:spcPts val="600"/>
              </a:spcAft>
            </a:pPr>
            <a:r>
              <a:rPr lang="en-US" dirty="0">
                <a:solidFill>
                  <a:schemeClr val="bg1"/>
                </a:solidFill>
              </a:rPr>
              <a:t>za </a:t>
            </a:r>
            <a:r>
              <a:rPr lang="en-US" dirty="0" err="1">
                <a:solidFill>
                  <a:schemeClr val="bg1"/>
                </a:solidFill>
              </a:rPr>
              <a:t>lokalnego</a:t>
            </a:r>
            <a:r>
              <a:rPr lang="en-US" dirty="0">
                <a:solidFill>
                  <a:schemeClr val="bg1"/>
                </a:solidFill>
              </a:rPr>
              <a:t> </a:t>
            </a:r>
            <a:r>
              <a:rPr lang="en-US" dirty="0" err="1">
                <a:solidFill>
                  <a:schemeClr val="bg1"/>
                </a:solidFill>
              </a:rPr>
              <a:t>medyka</a:t>
            </a:r>
            <a:r>
              <a:rPr lang="en-US" dirty="0">
                <a:solidFill>
                  <a:schemeClr val="bg1"/>
                </a:solidFill>
              </a:rPr>
              <a:t> </a:t>
            </a:r>
            <a:r>
              <a:rPr lang="en-US" dirty="0" err="1">
                <a:solidFill>
                  <a:schemeClr val="bg1"/>
                </a:solidFill>
              </a:rPr>
              <a:t>robiła</a:t>
            </a:r>
            <a:r>
              <a:rPr lang="en-US" dirty="0">
                <a:solidFill>
                  <a:schemeClr val="bg1"/>
                </a:solidFill>
              </a:rPr>
              <a:t>. </a:t>
            </a:r>
            <a:r>
              <a:rPr lang="en-US" dirty="0" err="1">
                <a:solidFill>
                  <a:schemeClr val="bg1"/>
                </a:solidFill>
              </a:rPr>
              <a:t>Są</a:t>
            </a:r>
            <a:r>
              <a:rPr lang="en-US" dirty="0">
                <a:solidFill>
                  <a:schemeClr val="bg1"/>
                </a:solidFill>
              </a:rPr>
              <a:t> </a:t>
            </a:r>
            <a:r>
              <a:rPr lang="en-US" dirty="0" err="1">
                <a:solidFill>
                  <a:schemeClr val="bg1"/>
                </a:solidFill>
              </a:rPr>
              <a:t>miejsca</a:t>
            </a:r>
            <a:r>
              <a:rPr lang="en-US" dirty="0">
                <a:solidFill>
                  <a:schemeClr val="bg1"/>
                </a:solidFill>
              </a:rPr>
              <a:t>, </a:t>
            </a:r>
            <a:r>
              <a:rPr lang="en-US" dirty="0" err="1">
                <a:solidFill>
                  <a:schemeClr val="bg1"/>
                </a:solidFill>
              </a:rPr>
              <a:t>gdzie</a:t>
            </a:r>
            <a:r>
              <a:rPr lang="en-US" dirty="0">
                <a:solidFill>
                  <a:schemeClr val="bg1"/>
                </a:solidFill>
              </a:rPr>
              <a:t> </a:t>
            </a:r>
            <a:r>
              <a:rPr lang="en-US" dirty="0" err="1">
                <a:solidFill>
                  <a:schemeClr val="bg1"/>
                </a:solidFill>
              </a:rPr>
              <a:t>popróbować</a:t>
            </a:r>
            <a:r>
              <a:rPr lang="en-US" dirty="0">
                <a:solidFill>
                  <a:schemeClr val="bg1"/>
                </a:solidFill>
              </a:rPr>
              <a:t> </a:t>
            </a:r>
            <a:r>
              <a:rPr lang="en-US" dirty="0" err="1">
                <a:solidFill>
                  <a:schemeClr val="bg1"/>
                </a:solidFill>
              </a:rPr>
              <a:t>można</a:t>
            </a:r>
            <a:r>
              <a:rPr lang="en-US" dirty="0">
                <a:solidFill>
                  <a:schemeClr val="bg1"/>
                </a:solidFill>
              </a:rPr>
              <a:t> </a:t>
            </a:r>
            <a:r>
              <a:rPr lang="en-US" dirty="0" err="1">
                <a:solidFill>
                  <a:schemeClr val="bg1"/>
                </a:solidFill>
              </a:rPr>
              <a:t>średniowiecznych</a:t>
            </a:r>
            <a:r>
              <a:rPr lang="en-US" dirty="0">
                <a:solidFill>
                  <a:schemeClr val="bg1"/>
                </a:solidFill>
              </a:rPr>
              <a:t> </a:t>
            </a:r>
            <a:r>
              <a:rPr lang="en-US" dirty="0" err="1">
                <a:solidFill>
                  <a:schemeClr val="bg1"/>
                </a:solidFill>
              </a:rPr>
              <a:t>specjałów</a:t>
            </a:r>
            <a:r>
              <a:rPr lang="en-US" dirty="0">
                <a:solidFill>
                  <a:schemeClr val="bg1"/>
                </a:solidFill>
              </a:rPr>
              <a:t>. </a:t>
            </a:r>
          </a:p>
          <a:p>
            <a:pPr indent="-182880">
              <a:lnSpc>
                <a:spcPct val="90000"/>
              </a:lnSpc>
              <a:spcAft>
                <a:spcPts val="600"/>
              </a:spcAft>
            </a:pPr>
            <a:endParaRPr lang="en-US" dirty="0">
              <a:solidFill>
                <a:schemeClr val="bg1"/>
              </a:solidFill>
            </a:endParaRPr>
          </a:p>
          <a:p>
            <a:pPr indent="-182880">
              <a:lnSpc>
                <a:spcPct val="90000"/>
              </a:lnSpc>
              <a:spcAft>
                <a:spcPts val="600"/>
              </a:spcAft>
            </a:pPr>
            <a:r>
              <a:rPr lang="en-US" dirty="0" smtClean="0">
                <a:solidFill>
                  <a:schemeClr val="bg1"/>
                </a:solidFill>
              </a:rPr>
              <a:t>Klasa </a:t>
            </a:r>
            <a:r>
              <a:rPr lang="en-US" dirty="0">
                <a:solidFill>
                  <a:schemeClr val="bg1"/>
                </a:solidFill>
              </a:rPr>
              <a:t>VI C</a:t>
            </a:r>
          </a:p>
        </p:txBody>
      </p:sp>
      <p:pic>
        <p:nvPicPr>
          <p:cNvPr id="4" name="Obraz 4" descr="Obraz zawierający zewnętrzne, niebo, trawa, podłoże&#10;&#10;Opis wygenerowany automatycznie">
            <a:extLst>
              <a:ext uri="{FF2B5EF4-FFF2-40B4-BE49-F238E27FC236}">
                <a16:creationId xmlns="" xmlns:a16="http://schemas.microsoft.com/office/drawing/2014/main" id="{18CE48FC-9F03-4715-9C8C-ADD55D28D69E}"/>
              </a:ext>
            </a:extLst>
          </p:cNvPr>
          <p:cNvPicPr>
            <a:picLocks noChangeAspect="1"/>
          </p:cNvPicPr>
          <p:nvPr/>
        </p:nvPicPr>
        <p:blipFill rotWithShape="1">
          <a:blip r:embed="rId2" cstate="print"/>
          <a:srcRect t="969" r="2" b="10827"/>
          <a:stretch/>
        </p:blipFill>
        <p:spPr>
          <a:xfrm>
            <a:off x="6156176" y="1052736"/>
            <a:ext cx="2677378" cy="21883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Obraz 3" descr="Obraz zawierający drewniane, kilka&#10;&#10;Opis wygenerowany automatycznie">
            <a:extLst>
              <a:ext uri="{FF2B5EF4-FFF2-40B4-BE49-F238E27FC236}">
                <a16:creationId xmlns="" xmlns:a16="http://schemas.microsoft.com/office/drawing/2014/main" id="{1BA0AEC9-4A12-4DD5-BDB6-AB7DF3A5E03F}"/>
              </a:ext>
            </a:extLst>
          </p:cNvPr>
          <p:cNvPicPr>
            <a:picLocks noChangeAspect="1"/>
          </p:cNvPicPr>
          <p:nvPr/>
        </p:nvPicPr>
        <p:blipFill rotWithShape="1">
          <a:blip r:embed="rId3" cstate="print"/>
          <a:srcRect r="2" b="6498"/>
          <a:stretch/>
        </p:blipFill>
        <p:spPr>
          <a:xfrm>
            <a:off x="6084168" y="4221088"/>
            <a:ext cx="2556004" cy="22023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pole tekstowe 4">
            <a:extLst>
              <a:ext uri="{FF2B5EF4-FFF2-40B4-BE49-F238E27FC236}">
                <a16:creationId xmlns="" xmlns:a16="http://schemas.microsoft.com/office/drawing/2014/main" id="{7D09E70C-189D-47EE-B780-530077748E47}"/>
              </a:ext>
            </a:extLst>
          </p:cNvPr>
          <p:cNvSpPr txBox="1"/>
          <p:nvPr/>
        </p:nvSpPr>
        <p:spPr>
          <a:xfrm>
            <a:off x="68840" y="178377"/>
            <a:ext cx="82475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dirty="0">
                <a:solidFill>
                  <a:schemeClr val="bg1"/>
                </a:solidFill>
              </a:rPr>
              <a:t>Huta Szklana </a:t>
            </a:r>
            <a:r>
              <a:rPr lang="pl-PL" sz="2000" b="1" dirty="0">
                <a:solidFill>
                  <a:schemeClr val="bg1"/>
                </a:solidFill>
              </a:rPr>
              <a:t>– Osada Średniowieczna pod Świętym Krzyżem </a:t>
            </a:r>
          </a:p>
        </p:txBody>
      </p:sp>
    </p:spTree>
    <p:extLst>
      <p:ext uri="{BB962C8B-B14F-4D97-AF65-F5344CB8AC3E}">
        <p14:creationId xmlns="" xmlns:p14="http://schemas.microsoft.com/office/powerpoint/2010/main" val="115343172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 xmlns:a16="http://schemas.microsoft.com/office/drawing/2014/main" id="{7899D752-DECC-4BEA-AD64-DDCA87C0CFEC}"/>
              </a:ext>
            </a:extLst>
          </p:cNvPr>
          <p:cNvSpPr txBox="1"/>
          <p:nvPr/>
        </p:nvSpPr>
        <p:spPr>
          <a:xfrm>
            <a:off x="228534" y="0"/>
            <a:ext cx="8735954" cy="7555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u="sng" dirty="0">
                <a:solidFill>
                  <a:schemeClr val="bg1"/>
                </a:solidFill>
              </a:rPr>
              <a:t>Kielce</a:t>
            </a:r>
            <a:r>
              <a:rPr lang="pl-PL" sz="2000" b="1" u="sng" dirty="0">
                <a:solidFill>
                  <a:schemeClr val="bg1"/>
                </a:solidFill>
              </a:rPr>
              <a:t> - legenda o powstaniu.</a:t>
            </a:r>
          </a:p>
          <a:p>
            <a:pPr algn="just"/>
            <a:r>
              <a:rPr lang="pl-PL" sz="1300" dirty="0">
                <a:solidFill>
                  <a:schemeClr val="bg1"/>
                </a:solidFill>
              </a:rPr>
              <a:t>Z</a:t>
            </a:r>
            <a:r>
              <a:rPr lang="pl-PL" sz="1300" dirty="0">
                <a:solidFill>
                  <a:schemeClr val="bg1"/>
                </a:solidFill>
                <a:ea typeface="+mn-lt"/>
                <a:cs typeface="+mn-lt"/>
              </a:rPr>
              <a:t> gęstej ściany lasu wyjechał na polanę strudzony jeździec i zatrzymał konia. Dźwięk myśliwskiego rogu rozdarł leśną ciszę, brzmiał przeciągle i jakby trwożliwie. Myśliwiec po chwili przerwał i z uwagą nasłuchiwał. Odpowiedzi nie było. Długo jeszcze zabłąkany młody książę Mieszko, syn Bolesława Śmiałego, próbował głosem rogu zwołać swoją rozproszoną po świętokrzyskiej puszczy drużynę. </a:t>
            </a:r>
            <a:r>
              <a:rPr lang="pl-PL" sz="1300" dirty="0" smtClean="0">
                <a:solidFill>
                  <a:schemeClr val="bg1"/>
                </a:solidFill>
                <a:ea typeface="+mn-lt"/>
                <a:cs typeface="+mn-lt"/>
              </a:rPr>
              <a:t>Noc </a:t>
            </a:r>
            <a:r>
              <a:rPr lang="pl-PL" sz="1300" dirty="0">
                <a:solidFill>
                  <a:schemeClr val="bg1"/>
                </a:solidFill>
                <a:ea typeface="+mn-lt"/>
                <a:cs typeface="+mn-lt"/>
              </a:rPr>
              <a:t>pokryła gwieździstym haftem niebo i pogrążyła we śnie całą przyrodę. Znużony długim polowaniem Mieszko ułożył się pod drzewem </a:t>
            </a:r>
            <a:r>
              <a:rPr lang="pl-PL" sz="1300" dirty="0" smtClean="0">
                <a:solidFill>
                  <a:schemeClr val="bg1"/>
                </a:solidFill>
                <a:ea typeface="+mn-lt"/>
                <a:cs typeface="+mn-lt"/>
              </a:rPr>
              <a:t> na </a:t>
            </a:r>
            <a:r>
              <a:rPr lang="pl-PL" sz="1300" dirty="0">
                <a:solidFill>
                  <a:schemeClr val="bg1"/>
                </a:solidFill>
                <a:ea typeface="+mn-lt"/>
                <a:cs typeface="+mn-lt"/>
              </a:rPr>
              <a:t>kobiercu z mchu. Zamknął utrudzone powieki i zapadł w dziwny sen. Mieszko śnił, że napadli go w głuszy leśnej groźni zbójcy. Odważny potomek Piastów zwarł się z nimi w nierównej walce. Przepełniony jakąś cudowną mocą, pokonywał zbójców. Poranieni napastnicy ratowali się ucieczką. </a:t>
            </a:r>
            <a:r>
              <a:rPr lang="pl-PL" sz="1300" dirty="0" smtClean="0">
                <a:solidFill>
                  <a:schemeClr val="bg1"/>
                </a:solidFill>
                <a:ea typeface="+mn-lt"/>
                <a:cs typeface="+mn-lt"/>
              </a:rPr>
              <a:t>Aż w </a:t>
            </a:r>
            <a:r>
              <a:rPr lang="pl-PL" sz="1300" dirty="0">
                <a:solidFill>
                  <a:schemeClr val="bg1"/>
                </a:solidFill>
                <a:ea typeface="+mn-lt"/>
                <a:cs typeface="+mn-lt"/>
              </a:rPr>
              <a:t>końcu na polu walki pozostał tylko jeden zbójca, który, by ocalić życie, poddał się księciu. Zmęczony, zroszony potem Mieszko, chciał ugasić pragnienie. Kiedy zaczął rozglądać się wokoło za leśnym strumieniem, ranny zbójca podał mu swoją miedzianą butelkę. Spragniony Mieszko pociągnął </a:t>
            </a:r>
            <a:r>
              <a:rPr lang="pl-PL" sz="1300" dirty="0" smtClean="0">
                <a:solidFill>
                  <a:schemeClr val="bg1"/>
                </a:solidFill>
                <a:ea typeface="+mn-lt"/>
                <a:cs typeface="+mn-lt"/>
              </a:rPr>
              <a:t/>
            </a:r>
            <a:br>
              <a:rPr lang="pl-PL" sz="1300" dirty="0" smtClean="0">
                <a:solidFill>
                  <a:schemeClr val="bg1"/>
                </a:solidFill>
                <a:ea typeface="+mn-lt"/>
                <a:cs typeface="+mn-lt"/>
              </a:rPr>
            </a:br>
            <a:r>
              <a:rPr lang="pl-PL" sz="1300" dirty="0" smtClean="0">
                <a:solidFill>
                  <a:schemeClr val="bg1"/>
                </a:solidFill>
                <a:ea typeface="+mn-lt"/>
                <a:cs typeface="+mn-lt"/>
              </a:rPr>
              <a:t>z </a:t>
            </a:r>
            <a:r>
              <a:rPr lang="pl-PL" sz="1300" dirty="0">
                <a:solidFill>
                  <a:schemeClr val="bg1"/>
                </a:solidFill>
                <a:ea typeface="+mn-lt"/>
                <a:cs typeface="+mn-lt"/>
              </a:rPr>
              <a:t>butelki i ból wykrzywił mu twarz. Rzucił naczynie i wypluł to, co miał w ustach. Jad musiał być piekielnie silny, bo palił ogniem gardło. Książę gorączkowo szukał wody, aby wypłukać usta i ugasić dręczące pragnienie. Jednak w pobliżu polany wody nie było. Mieszko zatrwożył się poważnie o swe życie. Nagle dostrzegł dziwną jasność, bijącą od kępy młodych modrzewi. Mieszko poznał, że to Święty Wojciech, zamęczony przez Prusów, za krzewienie wiary. Padł </a:t>
            </a:r>
            <a:r>
              <a:rPr lang="pl-PL" sz="1300" dirty="0" smtClean="0">
                <a:solidFill>
                  <a:schemeClr val="bg1"/>
                </a:solidFill>
                <a:ea typeface="+mn-lt"/>
                <a:cs typeface="+mn-lt"/>
              </a:rPr>
              <a:t> na </a:t>
            </a:r>
            <a:r>
              <a:rPr lang="pl-PL" sz="1300" dirty="0">
                <a:solidFill>
                  <a:schemeClr val="bg1"/>
                </a:solidFill>
                <a:ea typeface="+mn-lt"/>
                <a:cs typeface="+mn-lt"/>
              </a:rPr>
              <a:t>kolana, święty dobrotliwie się uśmiechnął, jakby dawał do zrozumienia, że wie o pragnieniu księcia i nakreślił pastorałem na murawie kręty szlak. Zaraz tym śladem popłynął srebrzysty strumień zimnej, ożywczej wody. Spragniony Mieszko pił ją chciwie, aż ugasił pragnienie. </a:t>
            </a:r>
            <a:r>
              <a:rPr lang="pl-PL" sz="1300" dirty="0" smtClean="0">
                <a:solidFill>
                  <a:schemeClr val="bg1"/>
                </a:solidFill>
                <a:ea typeface="+mn-lt"/>
                <a:cs typeface="+mn-lt"/>
              </a:rPr>
              <a:t> I </a:t>
            </a:r>
            <a:r>
              <a:rPr lang="pl-PL" sz="1300" dirty="0">
                <a:solidFill>
                  <a:schemeClr val="bg1"/>
                </a:solidFill>
                <a:ea typeface="+mn-lt"/>
                <a:cs typeface="+mn-lt"/>
              </a:rPr>
              <a:t>wtedy nić zjaw sennych przerwała się. Książę ocknął się z dziwnego snu i wypoczęty podniósł się z leśnego legowiska. Wstawał pogodny dzień. Wiatr rozwiał już poranne mgły i Mieszko zobaczył w pobliżu spływający z szumem po kamieniach strumień. Napił się z niego smacznej, zimnej wody – takiej samej, jaką pił w czasie snu. Pokrzepiony, ujął róg bawoli i zadął. Odpowiedziały mu rychło radosne okrzyki </a:t>
            </a:r>
            <a:r>
              <a:rPr lang="pl-PL" sz="1300" dirty="0" smtClean="0">
                <a:solidFill>
                  <a:schemeClr val="bg1"/>
                </a:solidFill>
                <a:ea typeface="+mn-lt"/>
                <a:cs typeface="+mn-lt"/>
              </a:rPr>
              <a:t> i </a:t>
            </a:r>
            <a:r>
              <a:rPr lang="pl-PL" sz="1300" dirty="0">
                <a:solidFill>
                  <a:schemeClr val="bg1"/>
                </a:solidFill>
                <a:ea typeface="+mn-lt"/>
                <a:cs typeface="+mn-lt"/>
              </a:rPr>
              <a:t>pohukiwania zaniepokojonej o pana myśliwskiej drużyny. Za chwilę wyłonił się </a:t>
            </a:r>
            <a:r>
              <a:rPr lang="pl-PL" sz="1300" dirty="0" smtClean="0">
                <a:solidFill>
                  <a:schemeClr val="bg1"/>
                </a:solidFill>
                <a:ea typeface="+mn-lt"/>
                <a:cs typeface="+mn-lt"/>
              </a:rPr>
              <a:t/>
            </a:r>
            <a:br>
              <a:rPr lang="pl-PL" sz="1300" dirty="0" smtClean="0">
                <a:solidFill>
                  <a:schemeClr val="bg1"/>
                </a:solidFill>
                <a:ea typeface="+mn-lt"/>
                <a:cs typeface="+mn-lt"/>
              </a:rPr>
            </a:br>
            <a:r>
              <a:rPr lang="pl-PL" sz="1300" dirty="0" smtClean="0">
                <a:solidFill>
                  <a:schemeClr val="bg1"/>
                </a:solidFill>
                <a:ea typeface="+mn-lt"/>
                <a:cs typeface="+mn-lt"/>
              </a:rPr>
              <a:t>z </a:t>
            </a:r>
            <a:r>
              <a:rPr lang="pl-PL" sz="1300" dirty="0">
                <a:solidFill>
                  <a:schemeClr val="bg1"/>
                </a:solidFill>
                <a:ea typeface="+mn-lt"/>
                <a:cs typeface="+mn-lt"/>
              </a:rPr>
              <a:t>lasu orszak łowiecki Mieszka. Giermek podprowadził parskającego raźnie rumaka. Dosiadając konia, książę rozejrzał się bacznie po polanie i zauważył bielejące w leśnej murawie olbrzymie kły </a:t>
            </a:r>
            <a:r>
              <a:rPr lang="pl-PL" sz="1300" dirty="0" smtClean="0">
                <a:solidFill>
                  <a:schemeClr val="bg1"/>
                </a:solidFill>
                <a:ea typeface="+mn-lt"/>
                <a:cs typeface="+mn-lt"/>
              </a:rPr>
              <a:t> – </a:t>
            </a:r>
            <a:r>
              <a:rPr lang="pl-PL" sz="1300" dirty="0">
                <a:solidFill>
                  <a:schemeClr val="bg1"/>
                </a:solidFill>
                <a:ea typeface="+mn-lt"/>
                <a:cs typeface="+mn-lt"/>
              </a:rPr>
              <a:t>pozostałość po jakimś niespotykanych rozmiarów zwierzęciu</a:t>
            </a:r>
            <a:r>
              <a:rPr lang="pl-PL" sz="1300" dirty="0" smtClean="0">
                <a:solidFill>
                  <a:schemeClr val="bg1"/>
                </a:solidFill>
                <a:ea typeface="+mn-lt"/>
                <a:cs typeface="+mn-lt"/>
              </a:rPr>
              <a:t>. Radosny </a:t>
            </a:r>
            <a:r>
              <a:rPr lang="pl-PL" sz="1300" dirty="0">
                <a:solidFill>
                  <a:schemeClr val="bg1"/>
                </a:solidFill>
                <a:ea typeface="+mn-lt"/>
                <a:cs typeface="+mn-lt"/>
              </a:rPr>
              <a:t>i hałaśliwy był powrót książęcego orszaku do myśliwskiego obozu. Szczekały łaszące się do pana łowieckie kundle. Jednak powoli umilkło wszystko, bo książę jechał pogrążony w zadumie. W milczeniu rozważał coś ważnego wracający </a:t>
            </a:r>
            <a:r>
              <a:rPr lang="pl-PL" sz="1300" dirty="0" smtClean="0">
                <a:solidFill>
                  <a:schemeClr val="bg1"/>
                </a:solidFill>
                <a:ea typeface="+mn-lt"/>
                <a:cs typeface="+mn-lt"/>
              </a:rPr>
              <a:t/>
            </a:r>
            <a:br>
              <a:rPr lang="pl-PL" sz="1300" dirty="0" smtClean="0">
                <a:solidFill>
                  <a:schemeClr val="bg1"/>
                </a:solidFill>
                <a:ea typeface="+mn-lt"/>
                <a:cs typeface="+mn-lt"/>
              </a:rPr>
            </a:br>
            <a:r>
              <a:rPr lang="pl-PL" sz="1300" dirty="0" smtClean="0">
                <a:solidFill>
                  <a:schemeClr val="bg1"/>
                </a:solidFill>
                <a:ea typeface="+mn-lt"/>
                <a:cs typeface="+mn-lt"/>
              </a:rPr>
              <a:t>z </a:t>
            </a:r>
            <a:r>
              <a:rPr lang="pl-PL" sz="1300" dirty="0">
                <a:solidFill>
                  <a:schemeClr val="bg1"/>
                </a:solidFill>
                <a:ea typeface="+mn-lt"/>
                <a:cs typeface="+mn-lt"/>
              </a:rPr>
              <a:t>puszczy syn królewski. A w obozie obwieścił wszystkim obecnym, że w tym miejscu, gdzie zagubiony w puszczy nocował, zbuduje gród </a:t>
            </a:r>
            <a:r>
              <a:rPr lang="pl-PL" sz="1300" dirty="0" smtClean="0">
                <a:solidFill>
                  <a:schemeClr val="bg1"/>
                </a:solidFill>
                <a:ea typeface="+mn-lt"/>
                <a:cs typeface="+mn-lt"/>
              </a:rPr>
              <a:t> z </a:t>
            </a:r>
            <a:r>
              <a:rPr lang="pl-PL" sz="1300" dirty="0">
                <a:solidFill>
                  <a:schemeClr val="bg1"/>
                </a:solidFill>
                <a:ea typeface="+mn-lt"/>
                <a:cs typeface="+mn-lt"/>
              </a:rPr>
              <a:t>kościołem</a:t>
            </a:r>
            <a:r>
              <a:rPr lang="pl-PL" sz="1300" dirty="0" smtClean="0">
                <a:solidFill>
                  <a:schemeClr val="bg1"/>
                </a:solidFill>
                <a:ea typeface="+mn-lt"/>
                <a:cs typeface="+mn-lt"/>
              </a:rPr>
              <a:t>. Dotrzymał </a:t>
            </a:r>
            <a:r>
              <a:rPr lang="pl-PL" sz="1300" dirty="0">
                <a:solidFill>
                  <a:schemeClr val="bg1"/>
                </a:solidFill>
                <a:ea typeface="+mn-lt"/>
                <a:cs typeface="+mn-lt"/>
              </a:rPr>
              <a:t>słowa. Wkrótce potem pod toporami ludzi książęcych padały modrzewie, jodły i buki, które niedawno jeszcze kołysały do snu Bolesławowego syna. Budowano osadę. Na polanie, upamiętnionej snem Mieszka, cieśle, wiążąc modrzewiowe belki w “ogon jaskółczy”, postawili kościół pod wezwaniem świętego Wojciecha, a strumień, który posilił utrudzonego księcia wspaniałą wodą nazwano Silnicą. Nowo powstałej osadzie, na pamiątkę znalezienia przez Mieszka ogromnych kłów nieznanego zwierza, nadano nazwę Kielce</a:t>
            </a:r>
            <a:r>
              <a:rPr lang="pl-PL" sz="1300" dirty="0" smtClean="0">
                <a:solidFill>
                  <a:schemeClr val="bg1"/>
                </a:solidFill>
                <a:ea typeface="+mn-lt"/>
                <a:cs typeface="+mn-lt"/>
              </a:rPr>
              <a:t>. Jak </a:t>
            </a:r>
            <a:r>
              <a:rPr lang="pl-PL" sz="1300" dirty="0">
                <a:solidFill>
                  <a:schemeClr val="bg1"/>
                </a:solidFill>
                <a:ea typeface="+mn-lt"/>
                <a:cs typeface="+mn-lt"/>
              </a:rPr>
              <a:t>podają kroniki, kieł – na trzy łokcie duży i zakrzywiony </a:t>
            </a:r>
            <a:r>
              <a:rPr lang="pl-PL" sz="1300" dirty="0" smtClean="0">
                <a:solidFill>
                  <a:schemeClr val="bg1"/>
                </a:solidFill>
                <a:ea typeface="+mn-lt"/>
                <a:cs typeface="+mn-lt"/>
              </a:rPr>
              <a:t/>
            </a:r>
            <a:br>
              <a:rPr lang="pl-PL" sz="1300" dirty="0" smtClean="0">
                <a:solidFill>
                  <a:schemeClr val="bg1"/>
                </a:solidFill>
                <a:ea typeface="+mn-lt"/>
                <a:cs typeface="+mn-lt"/>
              </a:rPr>
            </a:br>
            <a:r>
              <a:rPr lang="pl-PL" sz="1300" dirty="0" smtClean="0">
                <a:solidFill>
                  <a:schemeClr val="bg1"/>
                </a:solidFill>
                <a:ea typeface="+mn-lt"/>
                <a:cs typeface="+mn-lt"/>
              </a:rPr>
              <a:t>w </a:t>
            </a:r>
            <a:r>
              <a:rPr lang="pl-PL" sz="1300" dirty="0">
                <a:solidFill>
                  <a:schemeClr val="bg1"/>
                </a:solidFill>
                <a:ea typeface="+mn-lt"/>
                <a:cs typeface="+mn-lt"/>
              </a:rPr>
              <a:t>kształcie szabli – wisiał długo w modrzewiowym kościołku i dopiero przy budowie nowej, większej świątyni uległ zniszczeniu.</a:t>
            </a:r>
            <a:endParaRPr lang="pl-PL" sz="1300" dirty="0">
              <a:solidFill>
                <a:schemeClr val="bg1"/>
              </a:solidFill>
            </a:endParaRPr>
          </a:p>
          <a:p>
            <a:r>
              <a:rPr lang="pl-PL" sz="1400" b="1" u="sng" dirty="0" smtClean="0">
                <a:solidFill>
                  <a:schemeClr val="bg1"/>
                </a:solidFill>
              </a:rPr>
              <a:t>Klasa </a:t>
            </a:r>
            <a:r>
              <a:rPr lang="pl-PL" sz="1400" b="1" u="sng" dirty="0">
                <a:solidFill>
                  <a:schemeClr val="bg1"/>
                </a:solidFill>
              </a:rPr>
              <a:t>VIC</a:t>
            </a:r>
          </a:p>
          <a:p>
            <a:endParaRPr lang="pl-PL" sz="1400" b="1" u="sng" dirty="0">
              <a:solidFill>
                <a:schemeClr val="bg1"/>
              </a:solidFill>
            </a:endParaRPr>
          </a:p>
          <a:p>
            <a:endParaRPr lang="pl-PL" sz="1400" u="sng" dirty="0">
              <a:solidFill>
                <a:schemeClr val="bg1"/>
              </a:solidFill>
            </a:endParaRPr>
          </a:p>
        </p:txBody>
      </p:sp>
    </p:spTree>
    <p:extLst>
      <p:ext uri="{BB962C8B-B14F-4D97-AF65-F5344CB8AC3E}">
        <p14:creationId xmlns="" xmlns:p14="http://schemas.microsoft.com/office/powerpoint/2010/main" val="378945612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 xmlns:a16="http://schemas.microsoft.com/office/drawing/2014/main" id="{B2CE69B9-32CC-4A4E-98FB-E31561EA1E4E}"/>
              </a:ext>
            </a:extLst>
          </p:cNvPr>
          <p:cNvSpPr txBox="1"/>
          <p:nvPr/>
        </p:nvSpPr>
        <p:spPr>
          <a:xfrm>
            <a:off x="188456" y="267387"/>
            <a:ext cx="76959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4000" b="1" dirty="0">
                <a:solidFill>
                  <a:schemeClr val="bg1"/>
                </a:solidFill>
              </a:rPr>
              <a:t>Pomnik </a:t>
            </a:r>
            <a:r>
              <a:rPr lang="pl-PL" sz="4000" b="1" dirty="0" smtClean="0">
                <a:solidFill>
                  <a:schemeClr val="bg1"/>
                </a:solidFill>
              </a:rPr>
              <a:t> legendarnego  dzika</a:t>
            </a:r>
            <a:r>
              <a:rPr lang="pl-PL" sz="4000" b="1" dirty="0">
                <a:solidFill>
                  <a:schemeClr val="bg1"/>
                </a:solidFill>
              </a:rPr>
              <a:t> </a:t>
            </a:r>
            <a:endParaRPr lang="pl-PL" sz="4000" dirty="0">
              <a:solidFill>
                <a:schemeClr val="bg1"/>
              </a:solidFill>
            </a:endParaRPr>
          </a:p>
          <a:p>
            <a:pPr algn="just"/>
            <a:r>
              <a:rPr lang="pl-PL" sz="4000" b="1" dirty="0">
                <a:solidFill>
                  <a:schemeClr val="bg1"/>
                </a:solidFill>
              </a:rPr>
              <a:t>przy </a:t>
            </a:r>
            <a:r>
              <a:rPr lang="pl-PL" sz="4000" b="1" dirty="0" smtClean="0">
                <a:solidFill>
                  <a:schemeClr val="bg1"/>
                </a:solidFill>
              </a:rPr>
              <a:t> Placu  </a:t>
            </a:r>
            <a:r>
              <a:rPr lang="pl-PL" sz="4000" b="1" dirty="0">
                <a:solidFill>
                  <a:schemeClr val="bg1"/>
                </a:solidFill>
              </a:rPr>
              <a:t>Artystów </a:t>
            </a:r>
            <a:r>
              <a:rPr lang="pl-PL" sz="4000" b="1" dirty="0" smtClean="0">
                <a:solidFill>
                  <a:schemeClr val="bg1"/>
                </a:solidFill>
              </a:rPr>
              <a:t> w  Kielcach</a:t>
            </a:r>
            <a:r>
              <a:rPr lang="pl-PL" sz="4000" b="1" dirty="0">
                <a:solidFill>
                  <a:schemeClr val="bg1"/>
                </a:solidFill>
              </a:rPr>
              <a:t>:</a:t>
            </a:r>
            <a:endParaRPr lang="pl-PL" sz="4000" dirty="0">
              <a:solidFill>
                <a:schemeClr val="bg1"/>
              </a:solidFill>
            </a:endParaRPr>
          </a:p>
        </p:txBody>
      </p:sp>
      <p:pic>
        <p:nvPicPr>
          <p:cNvPr id="3" name="Obraz 3" descr="Obraz zawierający niebo, zewnętrzne&#10;&#10;Opis wygenerowany automatycznie">
            <a:extLst>
              <a:ext uri="{FF2B5EF4-FFF2-40B4-BE49-F238E27FC236}">
                <a16:creationId xmlns="" xmlns:a16="http://schemas.microsoft.com/office/drawing/2014/main" id="{B00A44EF-38CB-47F8-82BC-1BC7EDF3F19A}"/>
              </a:ext>
            </a:extLst>
          </p:cNvPr>
          <p:cNvPicPr>
            <a:picLocks noChangeAspect="1"/>
          </p:cNvPicPr>
          <p:nvPr/>
        </p:nvPicPr>
        <p:blipFill>
          <a:blip r:embed="rId2" cstate="print"/>
          <a:stretch>
            <a:fillRect/>
          </a:stretch>
        </p:blipFill>
        <p:spPr>
          <a:xfrm>
            <a:off x="4860032" y="2348880"/>
            <a:ext cx="4112172" cy="37474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Obraz 4" descr="Obraz zawierający zewnętrzne, podłoże, kamień, posąg&#10;&#10;Opis wygenerowany automatycznie">
            <a:extLst>
              <a:ext uri="{FF2B5EF4-FFF2-40B4-BE49-F238E27FC236}">
                <a16:creationId xmlns="" xmlns:a16="http://schemas.microsoft.com/office/drawing/2014/main" id="{FAFCCB6D-0853-4996-848A-3627A80AB156}"/>
              </a:ext>
            </a:extLst>
          </p:cNvPr>
          <p:cNvPicPr>
            <a:picLocks noChangeAspect="1"/>
          </p:cNvPicPr>
          <p:nvPr/>
        </p:nvPicPr>
        <p:blipFill>
          <a:blip r:embed="rId3" cstate="print"/>
          <a:stretch>
            <a:fillRect/>
          </a:stretch>
        </p:blipFill>
        <p:spPr>
          <a:xfrm>
            <a:off x="187794" y="2303234"/>
            <a:ext cx="3956308" cy="37457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pole tekstowe 4">
            <a:extLst>
              <a:ext uri="{FF2B5EF4-FFF2-40B4-BE49-F238E27FC236}">
                <a16:creationId xmlns="" xmlns:a16="http://schemas.microsoft.com/office/drawing/2014/main" id="{B69F896D-F36E-4975-85E0-CE6D62E5A2BE}"/>
              </a:ext>
            </a:extLst>
          </p:cNvPr>
          <p:cNvSpPr txBox="1"/>
          <p:nvPr/>
        </p:nvSpPr>
        <p:spPr>
          <a:xfrm>
            <a:off x="922283" y="1780179"/>
            <a:ext cx="2861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W warunkach normalnych</a:t>
            </a:r>
          </a:p>
        </p:txBody>
      </p:sp>
      <p:sp>
        <p:nvSpPr>
          <p:cNvPr id="6" name="pole tekstowe 5">
            <a:extLst>
              <a:ext uri="{FF2B5EF4-FFF2-40B4-BE49-F238E27FC236}">
                <a16:creationId xmlns="" xmlns:a16="http://schemas.microsoft.com/office/drawing/2014/main" id="{96B9F00E-0BE1-4DE1-A47A-8498E0E44F8F}"/>
              </a:ext>
            </a:extLst>
          </p:cNvPr>
          <p:cNvSpPr txBox="1"/>
          <p:nvPr/>
        </p:nvSpPr>
        <p:spPr>
          <a:xfrm>
            <a:off x="5299721" y="1778119"/>
            <a:ext cx="3153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 </a:t>
            </a:r>
            <a:r>
              <a:rPr lang="pl-PL" dirty="0">
                <a:solidFill>
                  <a:schemeClr val="bg1"/>
                </a:solidFill>
              </a:rPr>
              <a:t>W czasie pandemii</a:t>
            </a:r>
          </a:p>
        </p:txBody>
      </p:sp>
      <p:sp>
        <p:nvSpPr>
          <p:cNvPr id="7" name="pole tekstowe 6">
            <a:extLst>
              <a:ext uri="{FF2B5EF4-FFF2-40B4-BE49-F238E27FC236}">
                <a16:creationId xmlns="" xmlns:a16="http://schemas.microsoft.com/office/drawing/2014/main" id="{AE4A8C67-73E8-477F-9ABA-27CE21087E46}"/>
              </a:ext>
            </a:extLst>
          </p:cNvPr>
          <p:cNvSpPr txBox="1"/>
          <p:nvPr/>
        </p:nvSpPr>
        <p:spPr>
          <a:xfrm>
            <a:off x="51575" y="6434254"/>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53157872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 xmlns:a16="http://schemas.microsoft.com/office/drawing/2014/main" id="{EF8FB1EC-32B2-4319-A1C1-D6CD50180D21}"/>
              </a:ext>
            </a:extLst>
          </p:cNvPr>
          <p:cNvSpPr txBox="1"/>
          <p:nvPr/>
        </p:nvSpPr>
        <p:spPr>
          <a:xfrm>
            <a:off x="70352" y="66816"/>
            <a:ext cx="8894136"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dirty="0">
                <a:solidFill>
                  <a:schemeClr val="bg1"/>
                </a:solidFill>
                <a:ea typeface="+mn-lt"/>
                <a:cs typeface="+mn-lt"/>
              </a:rPr>
              <a:t>Kielce </a:t>
            </a:r>
            <a:r>
              <a:rPr lang="pl-PL" sz="2000" b="1" dirty="0">
                <a:solidFill>
                  <a:schemeClr val="bg1"/>
                </a:solidFill>
                <a:ea typeface="+mn-lt"/>
                <a:cs typeface="+mn-lt"/>
              </a:rPr>
              <a:t>- parę danych z historii</a:t>
            </a:r>
          </a:p>
          <a:p>
            <a:pPr algn="just"/>
            <a:r>
              <a:rPr lang="pl-PL" sz="1400" dirty="0">
                <a:solidFill>
                  <a:schemeClr val="bg1"/>
                </a:solidFill>
                <a:ea typeface="+mn-lt"/>
                <a:cs typeface="+mn-lt"/>
              </a:rPr>
              <a:t>Pierwsze źródła dotyczące Kielc pochodzą z ok. 1084 r. (choć przypuszcza się, że znacznie wcześniej istniała tu osada targowa, położona u stóp grodu obronnego, siedziby kasztelana</a:t>
            </a:r>
            <a:r>
              <a:rPr lang="pl-PL" sz="1400" dirty="0" smtClean="0">
                <a:solidFill>
                  <a:schemeClr val="bg1"/>
                </a:solidFill>
                <a:ea typeface="+mn-lt"/>
                <a:cs typeface="+mn-lt"/>
              </a:rPr>
              <a:t>). Na </a:t>
            </a:r>
            <a:r>
              <a:rPr lang="pl-PL" sz="1400" dirty="0">
                <a:solidFill>
                  <a:schemeClr val="bg1"/>
                </a:solidFill>
                <a:ea typeface="+mn-lt"/>
                <a:cs typeface="+mn-lt"/>
              </a:rPr>
              <a:t>przełomie XI i XII w. duże terytoria na południe od Gór Świętokrzyskich nadano biskupom krakowskim. Mimo niszczycielskich najazdów tatarskich osada rozwijała się pomyślnie (miastu nadano nawet specjalne prawa w 1364 roku, a jako miasto </a:t>
            </a:r>
            <a:r>
              <a:rPr lang="pl-PL" sz="1400" dirty="0" smtClean="0">
                <a:solidFill>
                  <a:schemeClr val="bg1"/>
                </a:solidFill>
                <a:ea typeface="+mn-lt"/>
                <a:cs typeface="+mn-lt"/>
              </a:rPr>
              <a:t>biskupie, Kielce</a:t>
            </a:r>
            <a:r>
              <a:rPr lang="pl-PL" sz="1400" dirty="0">
                <a:solidFill>
                  <a:schemeClr val="bg1"/>
                </a:solidFill>
                <a:ea typeface="+mn-lt"/>
                <a:cs typeface="+mn-lt"/>
              </a:rPr>
              <a:t> posiadało przywilej zakazujący Żydom  zamieszkania  w mieście</a:t>
            </a:r>
            <a:r>
              <a:rPr lang="pl-PL" sz="1400" dirty="0" smtClean="0">
                <a:solidFill>
                  <a:schemeClr val="bg1"/>
                </a:solidFill>
                <a:ea typeface="+mn-lt"/>
                <a:cs typeface="+mn-lt"/>
              </a:rPr>
              <a:t>) </a:t>
            </a:r>
            <a:r>
              <a:rPr lang="pl-PL" sz="1400" dirty="0">
                <a:solidFill>
                  <a:schemeClr val="bg1"/>
                </a:solidFill>
                <a:ea typeface="+mn-lt"/>
                <a:cs typeface="+mn-lt"/>
              </a:rPr>
              <a:t> W XV i XVI w. Kielce rozkwitały ekonomicznie </a:t>
            </a:r>
            <a:r>
              <a:rPr lang="pl-PL" sz="1400" dirty="0" smtClean="0">
                <a:solidFill>
                  <a:schemeClr val="bg1"/>
                </a:solidFill>
                <a:ea typeface="+mn-lt"/>
                <a:cs typeface="+mn-lt"/>
              </a:rPr>
              <a:t/>
            </a:r>
            <a:br>
              <a:rPr lang="pl-PL" sz="1400" dirty="0" smtClean="0">
                <a:solidFill>
                  <a:schemeClr val="bg1"/>
                </a:solidFill>
                <a:ea typeface="+mn-lt"/>
                <a:cs typeface="+mn-lt"/>
              </a:rPr>
            </a:br>
            <a:r>
              <a:rPr lang="pl-PL" sz="1400" dirty="0" smtClean="0">
                <a:solidFill>
                  <a:schemeClr val="bg1"/>
                </a:solidFill>
                <a:ea typeface="+mn-lt"/>
                <a:cs typeface="+mn-lt"/>
              </a:rPr>
              <a:t>i </a:t>
            </a:r>
            <a:r>
              <a:rPr lang="pl-PL" sz="1400" dirty="0">
                <a:solidFill>
                  <a:schemeClr val="bg1"/>
                </a:solidFill>
                <a:ea typeface="+mn-lt"/>
                <a:cs typeface="+mn-lt"/>
              </a:rPr>
              <a:t>demograficznie, dzięki rozwojowi w okolicy górnictwa rudy żelaza i metali kolorowych. W  I połowie XVII w.  powstała </a:t>
            </a:r>
            <a:r>
              <a:rPr lang="pl-PL" sz="1400" dirty="0" smtClean="0">
                <a:solidFill>
                  <a:schemeClr val="bg1"/>
                </a:solidFill>
                <a:ea typeface="+mn-lt"/>
                <a:cs typeface="+mn-lt"/>
              </a:rPr>
              <a:t/>
            </a:r>
            <a:br>
              <a:rPr lang="pl-PL" sz="1400" dirty="0" smtClean="0">
                <a:solidFill>
                  <a:schemeClr val="bg1"/>
                </a:solidFill>
                <a:ea typeface="+mn-lt"/>
                <a:cs typeface="+mn-lt"/>
              </a:rPr>
            </a:br>
            <a:r>
              <a:rPr lang="pl-PL" sz="1400" dirty="0" smtClean="0">
                <a:solidFill>
                  <a:schemeClr val="bg1"/>
                </a:solidFill>
                <a:ea typeface="+mn-lt"/>
                <a:cs typeface="+mn-lt"/>
              </a:rPr>
              <a:t>w </a:t>
            </a:r>
            <a:r>
              <a:rPr lang="pl-PL" sz="1400" dirty="0">
                <a:solidFill>
                  <a:schemeClr val="bg1"/>
                </a:solidFill>
                <a:ea typeface="+mn-lt"/>
                <a:cs typeface="+mn-lt"/>
              </a:rPr>
              <a:t>mieście wspaniała rezydencja biskupia </a:t>
            </a:r>
            <a:r>
              <a:rPr lang="pl-PL" sz="1400" dirty="0" smtClean="0">
                <a:solidFill>
                  <a:schemeClr val="bg1"/>
                </a:solidFill>
                <a:ea typeface="+mn-lt"/>
                <a:cs typeface="+mn-lt"/>
              </a:rPr>
              <a:t>. W </a:t>
            </a:r>
            <a:r>
              <a:rPr lang="pl-PL" sz="1400" dirty="0">
                <a:solidFill>
                  <a:schemeClr val="bg1"/>
                </a:solidFill>
                <a:ea typeface="+mn-lt"/>
                <a:cs typeface="+mn-lt"/>
              </a:rPr>
              <a:t>1655 r., w czasie „potopu” szwedzkiego, Kielce zostały niemal całkowicie spalone i obłożone wysoką kontrybucją. Miasto zaczęło podnosić się z upadku na początku XVIII wieku. Powstało wówczas seminarium duchowne i szkoła średnia,  pod patronatem Akademii Krakowskiej. Uruchomiono kopalnię wapienia na Kadzielni oraz dwie cegielnie. W lipcu 1789 r. Sejm Czteroletni zdecydował, że wielkie dobra biskupów krakowskich mają zostać przejęte na własność państwa. </a:t>
            </a:r>
            <a:r>
              <a:rPr lang="pl-PL" sz="1400" dirty="0" smtClean="0">
                <a:solidFill>
                  <a:schemeClr val="bg1"/>
                </a:solidFill>
                <a:ea typeface="+mn-lt"/>
                <a:cs typeface="+mn-lt"/>
              </a:rPr>
              <a:t> Wkrótce </a:t>
            </a:r>
            <a:r>
              <a:rPr lang="pl-PL" sz="1400" dirty="0">
                <a:solidFill>
                  <a:schemeClr val="bg1"/>
                </a:solidFill>
                <a:ea typeface="+mn-lt"/>
                <a:cs typeface="+mn-lt"/>
              </a:rPr>
              <a:t>jednak Kielce znalazły się w wyniku III rozbioru Rzeczypospolitej w zaborze austriackim , a od 1809 r. w Księstwie </a:t>
            </a:r>
            <a:r>
              <a:rPr lang="pl-PL" sz="1400" dirty="0" smtClean="0">
                <a:solidFill>
                  <a:schemeClr val="bg1"/>
                </a:solidFill>
                <a:ea typeface="+mn-lt"/>
                <a:cs typeface="+mn-lt"/>
              </a:rPr>
              <a:t> Warszawskim</a:t>
            </a:r>
            <a:r>
              <a:rPr lang="pl-PL" sz="1400" dirty="0">
                <a:solidFill>
                  <a:schemeClr val="bg1"/>
                </a:solidFill>
                <a:ea typeface="+mn-lt"/>
                <a:cs typeface="+mn-lt"/>
              </a:rPr>
              <a:t>. Za rządów austriackich powstała </a:t>
            </a:r>
            <a:r>
              <a:rPr lang="pl-PL" sz="1400" dirty="0" smtClean="0">
                <a:solidFill>
                  <a:schemeClr val="bg1"/>
                </a:solidFill>
                <a:ea typeface="+mn-lt"/>
                <a:cs typeface="+mn-lt"/>
              </a:rPr>
              <a:t/>
            </a:r>
            <a:br>
              <a:rPr lang="pl-PL" sz="1400" dirty="0" smtClean="0">
                <a:solidFill>
                  <a:schemeClr val="bg1"/>
                </a:solidFill>
                <a:ea typeface="+mn-lt"/>
                <a:cs typeface="+mn-lt"/>
              </a:rPr>
            </a:br>
            <a:r>
              <a:rPr lang="pl-PL" sz="1400" dirty="0" smtClean="0">
                <a:solidFill>
                  <a:schemeClr val="bg1"/>
                </a:solidFill>
                <a:ea typeface="+mn-lt"/>
                <a:cs typeface="+mn-lt"/>
              </a:rPr>
              <a:t>w </a:t>
            </a:r>
            <a:r>
              <a:rPr lang="pl-PL" sz="1400" dirty="0">
                <a:solidFill>
                  <a:schemeClr val="bg1"/>
                </a:solidFill>
                <a:ea typeface="+mn-lt"/>
                <a:cs typeface="+mn-lt"/>
              </a:rPr>
              <a:t>1805 r. po raz pierwszy diecezja kielecka . </a:t>
            </a:r>
            <a:r>
              <a:rPr lang="pl-PL" sz="1400" dirty="0" smtClean="0">
                <a:solidFill>
                  <a:schemeClr val="bg1"/>
                </a:solidFill>
                <a:ea typeface="+mn-lt"/>
                <a:cs typeface="+mn-lt"/>
              </a:rPr>
              <a:t> Po </a:t>
            </a:r>
            <a:r>
              <a:rPr lang="pl-PL" sz="1400" dirty="0">
                <a:solidFill>
                  <a:schemeClr val="bg1"/>
                </a:solidFill>
                <a:ea typeface="+mn-lt"/>
                <a:cs typeface="+mn-lt"/>
              </a:rPr>
              <a:t>kongresie wiedeńskim, w 1815 r. Kielce znalazły się w Królestwie Polskim (zabór rosyjski). Ponieważ za nową granicą pozostał Kraków, ustanowiono stolicę województwa krakowskiego w Kielcach. W 1816 r. Kielce stały się siedzibą Dyrekcji Głównej Górniczej, sprawującej dozór nad rozwojem przemysłu w regionie. </a:t>
            </a:r>
            <a:r>
              <a:rPr lang="pl-PL" sz="1400" dirty="0" smtClean="0">
                <a:solidFill>
                  <a:schemeClr val="bg1"/>
                </a:solidFill>
                <a:ea typeface="+mn-lt"/>
                <a:cs typeface="+mn-lt"/>
              </a:rPr>
              <a:t/>
            </a:r>
            <a:br>
              <a:rPr lang="pl-PL" sz="1400" dirty="0" smtClean="0">
                <a:solidFill>
                  <a:schemeClr val="bg1"/>
                </a:solidFill>
                <a:ea typeface="+mn-lt"/>
                <a:cs typeface="+mn-lt"/>
              </a:rPr>
            </a:br>
            <a:r>
              <a:rPr lang="pl-PL" sz="1400" dirty="0" smtClean="0">
                <a:solidFill>
                  <a:schemeClr val="bg1"/>
                </a:solidFill>
                <a:ea typeface="+mn-lt"/>
                <a:cs typeface="+mn-lt"/>
              </a:rPr>
              <a:t>W </a:t>
            </a:r>
            <a:r>
              <a:rPr lang="pl-PL" sz="1400" dirty="0">
                <a:solidFill>
                  <a:schemeClr val="bg1"/>
                </a:solidFill>
                <a:ea typeface="+mn-lt"/>
                <a:cs typeface="+mn-lt"/>
              </a:rPr>
              <a:t>tym samym roku, dzięki staraniom Stanisława Staszica, </a:t>
            </a:r>
            <a:r>
              <a:rPr lang="pl-PL" sz="1400" dirty="0" smtClean="0">
                <a:solidFill>
                  <a:schemeClr val="bg1"/>
                </a:solidFill>
                <a:ea typeface="+mn-lt"/>
                <a:cs typeface="+mn-lt"/>
              </a:rPr>
              <a:t> w </a:t>
            </a:r>
            <a:r>
              <a:rPr lang="pl-PL" sz="1400" dirty="0">
                <a:solidFill>
                  <a:schemeClr val="bg1"/>
                </a:solidFill>
                <a:ea typeface="+mn-lt"/>
                <a:cs typeface="+mn-lt"/>
              </a:rPr>
              <a:t>dawnym Pałacu Biskupów, otwarto Szkołę Akademiczno-Górniczą, pierwszą wyższą uczelnię techniczną w Polsce</a:t>
            </a:r>
            <a:r>
              <a:rPr lang="pl-PL" sz="1400" dirty="0" smtClean="0">
                <a:solidFill>
                  <a:schemeClr val="bg1"/>
                </a:solidFill>
                <a:ea typeface="+mn-lt"/>
                <a:cs typeface="+mn-lt"/>
              </a:rPr>
              <a:t>.  Po </a:t>
            </a:r>
            <a:r>
              <a:rPr lang="pl-PL" sz="1400" dirty="0">
                <a:solidFill>
                  <a:schemeClr val="bg1"/>
                </a:solidFill>
                <a:ea typeface="+mn-lt"/>
                <a:cs typeface="+mn-lt"/>
              </a:rPr>
              <a:t>powstaniu listopadowym w miejsce województwa krakowskiego utworzono gubernię (w latach 1844 - 1867 Kielce były miastem powiatowym w guberni radomskiej). </a:t>
            </a:r>
            <a:r>
              <a:rPr lang="pl-PL" sz="1400" dirty="0" smtClean="0">
                <a:solidFill>
                  <a:schemeClr val="bg1"/>
                </a:solidFill>
                <a:ea typeface="+mn-lt"/>
                <a:cs typeface="+mn-lt"/>
              </a:rPr>
              <a:t/>
            </a:r>
            <a:br>
              <a:rPr lang="pl-PL" sz="1400" dirty="0" smtClean="0">
                <a:solidFill>
                  <a:schemeClr val="bg1"/>
                </a:solidFill>
                <a:ea typeface="+mn-lt"/>
                <a:cs typeface="+mn-lt"/>
              </a:rPr>
            </a:br>
            <a:r>
              <a:rPr lang="pl-PL" sz="1400" dirty="0" smtClean="0">
                <a:solidFill>
                  <a:schemeClr val="bg1"/>
                </a:solidFill>
                <a:ea typeface="+mn-lt"/>
                <a:cs typeface="+mn-lt"/>
              </a:rPr>
              <a:t>Za </a:t>
            </a:r>
            <a:r>
              <a:rPr lang="pl-PL" sz="1400" dirty="0">
                <a:solidFill>
                  <a:schemeClr val="bg1"/>
                </a:solidFill>
                <a:ea typeface="+mn-lt"/>
                <a:cs typeface="+mn-lt"/>
              </a:rPr>
              <a:t>wsparcie zrywu narodowego w latach 1863–1864, miasto ukarano kontrybucjami, wielu mieszkańców zostało pozbawionych majątku i trafiło na Syberię lub do więzień. Od 1867 r. Kielce odzyskały status stolicy guberni, a Pałac Biskupów stał się siedzibą rosyjskiego gubernatora. </a:t>
            </a:r>
            <a:endParaRPr lang="pl-PL" sz="1400" b="1" dirty="0">
              <a:solidFill>
                <a:schemeClr val="bg1"/>
              </a:solidFill>
            </a:endParaRPr>
          </a:p>
          <a:p>
            <a:pPr algn="l"/>
            <a:endParaRPr lang="pl-PL" sz="1600" dirty="0">
              <a:solidFill>
                <a:schemeClr val="bg1"/>
              </a:solidFill>
            </a:endParaRPr>
          </a:p>
        </p:txBody>
      </p:sp>
      <p:pic>
        <p:nvPicPr>
          <p:cNvPr id="3" name="Obraz 3" descr="Obraz zawierający zewnętrzne, trawa, budynek, stare&#10;&#10;Opis wygenerowany automatycznie">
            <a:extLst>
              <a:ext uri="{FF2B5EF4-FFF2-40B4-BE49-F238E27FC236}">
                <a16:creationId xmlns="" xmlns:a16="http://schemas.microsoft.com/office/drawing/2014/main" id="{5A2CEF2C-6F66-499C-9A0C-6045F315D357}"/>
              </a:ext>
            </a:extLst>
          </p:cNvPr>
          <p:cNvPicPr>
            <a:picLocks noChangeAspect="1"/>
          </p:cNvPicPr>
          <p:nvPr/>
        </p:nvPicPr>
        <p:blipFill>
          <a:blip r:embed="rId2" cstate="print"/>
          <a:stretch>
            <a:fillRect/>
          </a:stretch>
        </p:blipFill>
        <p:spPr>
          <a:xfrm>
            <a:off x="6732240" y="5157192"/>
            <a:ext cx="2078494" cy="13742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ole tekstowe 3">
            <a:extLst>
              <a:ext uri="{FF2B5EF4-FFF2-40B4-BE49-F238E27FC236}">
                <a16:creationId xmlns="" xmlns:a16="http://schemas.microsoft.com/office/drawing/2014/main" id="{EFAF4B7B-F4F0-4650-9743-1CA2D4601175}"/>
              </a:ext>
            </a:extLst>
          </p:cNvPr>
          <p:cNvSpPr txBox="1"/>
          <p:nvPr/>
        </p:nvSpPr>
        <p:spPr>
          <a:xfrm>
            <a:off x="3632305" y="6201604"/>
            <a:ext cx="27485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600" dirty="0">
                <a:solidFill>
                  <a:schemeClr val="bg1"/>
                </a:solidFill>
              </a:rPr>
              <a:t>Pałac Biskupów Krakowskich</a:t>
            </a:r>
          </a:p>
          <a:p>
            <a:r>
              <a:rPr lang="pl-PL" sz="1600" dirty="0">
                <a:solidFill>
                  <a:schemeClr val="bg1"/>
                </a:solidFill>
              </a:rPr>
              <a:t>i Szkoła Akademiczno-Górnicza</a:t>
            </a:r>
          </a:p>
        </p:txBody>
      </p:sp>
      <p:sp>
        <p:nvSpPr>
          <p:cNvPr id="5" name="pole tekstowe 4">
            <a:extLst>
              <a:ext uri="{FF2B5EF4-FFF2-40B4-BE49-F238E27FC236}">
                <a16:creationId xmlns="" xmlns:a16="http://schemas.microsoft.com/office/drawing/2014/main" id="{4DC2B81A-283F-438F-9307-A6B7DEA4B47F}"/>
              </a:ext>
            </a:extLst>
          </p:cNvPr>
          <p:cNvSpPr txBox="1"/>
          <p:nvPr/>
        </p:nvSpPr>
        <p:spPr>
          <a:xfrm>
            <a:off x="72482" y="6490010"/>
            <a:ext cx="2057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bg1"/>
                </a:solidFill>
              </a:rPr>
              <a:t>Klasa VI C</a:t>
            </a:r>
          </a:p>
        </p:txBody>
      </p:sp>
    </p:spTree>
    <p:extLst>
      <p:ext uri="{BB962C8B-B14F-4D97-AF65-F5344CB8AC3E}">
        <p14:creationId xmlns="" xmlns:p14="http://schemas.microsoft.com/office/powerpoint/2010/main" val="178842825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363</Words>
  <Application>Microsoft Office PowerPoint</Application>
  <PresentationFormat>Pokaz na ekranie (4:3)</PresentationFormat>
  <Paragraphs>82</Paragraphs>
  <Slides>12</Slides>
  <Notes>0</Notes>
  <HiddenSlides>0</HiddenSlides>
  <MMClips>0</MMClips>
  <ScaleCrop>false</ScaleCrop>
  <HeadingPairs>
    <vt:vector size="4" baseType="variant">
      <vt:variant>
        <vt:lpstr>Motyw</vt:lpstr>
      </vt:variant>
      <vt:variant>
        <vt:i4>1</vt:i4>
      </vt:variant>
      <vt:variant>
        <vt:lpstr>Tytuły slajdów</vt:lpstr>
      </vt:variant>
      <vt:variant>
        <vt:i4>12</vt:i4>
      </vt:variant>
    </vt:vector>
  </HeadingPairs>
  <TitlesOfParts>
    <vt:vector size="13"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Jola</dc:creator>
  <cp:lastModifiedBy>Jola</cp:lastModifiedBy>
  <cp:revision>7</cp:revision>
  <dcterms:created xsi:type="dcterms:W3CDTF">2021-03-18T16:21:12Z</dcterms:created>
  <dcterms:modified xsi:type="dcterms:W3CDTF">2021-03-18T17:07:35Z</dcterms:modified>
</cp:coreProperties>
</file>